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7AC2CA-DBBB-4C9F-AF30-D89C247C4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81295F5-728E-4EB2-8DCD-48873645B1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CAEC58C-4D24-4519-A025-CC3CCD64C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EE584-211B-4E21-BBCD-21869D06A0C5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05C72BB-251F-41DF-81C8-BF80D82F2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E74CBAB-B87B-48BA-80D7-BBEF27744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11C7C-DBE4-4966-8C5A-00810F18F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3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7A0558-1291-4086-A7F3-F1A0B700B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4216F9E-451A-44ED-B398-3E7D34DA8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C74B6AA-CD6B-4663-A775-FBE9831AE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EE584-211B-4E21-BBCD-21869D06A0C5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BD827BD-A162-4329-9AA6-7090A2302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C718F40-7F3B-4C29-8C16-FEE9B2763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11C7C-DBE4-4966-8C5A-00810F18F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083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DC21A04B-2F19-45CC-80F7-46D4CBC609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07EE1E8-A9FC-4F1A-A243-293FD0D32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B7501D5-0B70-4457-A899-F7829C3EA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EE584-211B-4E21-BBCD-21869D06A0C5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FEC99A7-4915-47C7-B147-79A915F31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7921401-59B0-474E-AA6E-CDCE68FE2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11C7C-DBE4-4966-8C5A-00810F18F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37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855C06-9891-4FC3-B75F-6C38B6962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544FE0F-DC3C-418A-B39E-0D7C19CFA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166561C-4361-4AD4-89A8-DAE498E18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EE584-211B-4E21-BBCD-21869D06A0C5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1494B3A-1F7E-4A43-9B97-467FA736C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1671E24-6A22-4002-B8B1-4747FC911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11C7C-DBE4-4966-8C5A-00810F18F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88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91612B-FAC3-4168-9775-61A1DD872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9BF0DD4-3098-4492-9FF1-63956443A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51FCF50-6B18-442F-B76F-CBAC7F5A7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EE584-211B-4E21-BBCD-21869D06A0C5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FE2C69D-1927-4ADA-AF54-AC53D4E2F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1B987E7-3981-4919-BC0F-7D2DBF6A2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11C7C-DBE4-4966-8C5A-00810F18F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148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AD9162-90F9-4B7B-BD71-9C8F4CDBB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5D1DB9C-2644-4552-B16A-A6DAD0BC70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CC5CE6D-92CA-4335-AFBD-EC5F6DA35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EB40F89-F944-4189-9BF1-339F73425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EE584-211B-4E21-BBCD-21869D06A0C5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6087B1F-9272-4736-93F4-C1BCE886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E867D94-FEA8-4504-B447-7D0C1A811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11C7C-DBE4-4966-8C5A-00810F18F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49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1756B3-F9C9-41F8-AD0C-F5C366898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69C403D-F68D-4F4A-A765-E07BC6F27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972C73E-D3E8-43D0-A0B2-3A18D1CEA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386B9046-6254-4D1F-8952-B727E571F2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7A472138-8CDE-4CF7-A606-D519FF2F40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AB27A4A0-C399-4A03-929C-3CD3CE905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EE584-211B-4E21-BBCD-21869D06A0C5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5AF95AB7-4F3F-4A59-96D0-FB78CECD1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CA44C489-D8A5-4B6F-83A2-D6FBD8C8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11C7C-DBE4-4966-8C5A-00810F18F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49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D29F1C-C8DE-4B88-9B68-3BE8E205F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48648FBD-4C0B-46B9-8C72-D6EBE9817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EE584-211B-4E21-BBCD-21869D06A0C5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A09AE1F-45D4-43F8-BE79-3B343C20A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871231C-BA71-40F4-AF71-B15309186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11C7C-DBE4-4966-8C5A-00810F18F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9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29A3ED27-48A5-4611-AC8B-09968EBD4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EE584-211B-4E21-BBCD-21869D06A0C5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3DC814B-F323-443D-86C6-4698AF179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F96F677-795C-4015-8E1C-8FFFC4177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11C7C-DBE4-4966-8C5A-00810F18F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83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B7A6CD-B87A-4626-9755-1C80A6B96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EA8D1F9-2F7D-4A0C-B745-3AA30502F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0A8A8B2-B5B4-4A63-8B44-C1EC8EC47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5F97DB4-7DA2-452A-84A0-A39ACC70E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EE584-211B-4E21-BBCD-21869D06A0C5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14B980F-416F-4CED-A2EA-5B20714EA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E58EAEF-95D0-44A5-82DE-0F2F4DD31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11C7C-DBE4-4966-8C5A-00810F18F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6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1E0C44-0201-4E3A-A516-C804D4668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2CF00557-0B07-4614-B8C5-0316B39703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F2B4D6E-B855-4C38-A14B-5E8DEB8B36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2DD733B-D1A8-4A44-869F-66CBFABDE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EE584-211B-4E21-BBCD-21869D06A0C5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7EE2C05-C83B-46AD-B905-3737F0A26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62BB91C-080A-4B9B-A4BC-B8FB2E1D9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11C7C-DBE4-4966-8C5A-00810F18F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73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D4A201EC-AF8F-4C8E-9A1E-C54305475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A071BDE-C0D4-4683-BAD5-CD6581E6F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E23DC57-8A86-438E-AFA6-F811441751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EE584-211B-4E21-BBCD-21869D06A0C5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2FC62FA-3048-4C0E-A0C0-4F65EAC1EB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DC45527-9922-4026-8A17-0C7CAD6920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11C7C-DBE4-4966-8C5A-00810F18F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78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A5D479-8606-4B91-83F7-F8BE6517F1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1749" y="2324146"/>
            <a:ext cx="6008914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Unique index </a:t>
            </a:r>
            <a:r>
              <a:rPr lang="en-US" dirty="0" smtClean="0"/>
              <a:t>calculation for thread in a grid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92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4292" y="1904004"/>
            <a:ext cx="1025652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In A CUDA program it is very common to use </a:t>
            </a:r>
            <a:r>
              <a:rPr lang="en-US" sz="3600" b="1" dirty="0" err="1" smtClean="0">
                <a:solidFill>
                  <a:srgbClr val="FF0000"/>
                </a:solidFill>
              </a:rPr>
              <a:t>threadIdx</a:t>
            </a:r>
            <a:r>
              <a:rPr lang="en-US" sz="3600" b="1" dirty="0" smtClean="0">
                <a:solidFill>
                  <a:srgbClr val="FF0000"/>
                </a:solidFill>
              </a:rPr>
              <a:t>, </a:t>
            </a:r>
            <a:r>
              <a:rPr lang="en-US" sz="3600" b="1" dirty="0" err="1" smtClean="0">
                <a:solidFill>
                  <a:srgbClr val="FF0000"/>
                </a:solidFill>
              </a:rPr>
              <a:t>blockIdx</a:t>
            </a:r>
            <a:r>
              <a:rPr lang="en-US" sz="3600" b="1" dirty="0" smtClean="0">
                <a:solidFill>
                  <a:srgbClr val="FF0000"/>
                </a:solidFill>
              </a:rPr>
              <a:t>, </a:t>
            </a:r>
            <a:r>
              <a:rPr lang="en-US" sz="3600" b="1" dirty="0" err="1" smtClean="0">
                <a:solidFill>
                  <a:srgbClr val="FF0000"/>
                </a:solidFill>
              </a:rPr>
              <a:t>blockDim</a:t>
            </a:r>
            <a:r>
              <a:rPr lang="en-US" sz="3600" b="1" dirty="0" smtClean="0">
                <a:solidFill>
                  <a:srgbClr val="FF0000"/>
                </a:solidFill>
              </a:rPr>
              <a:t>, </a:t>
            </a:r>
            <a:r>
              <a:rPr lang="en-US" sz="3600" b="1" dirty="0" err="1" smtClean="0">
                <a:solidFill>
                  <a:srgbClr val="FF0000"/>
                </a:solidFill>
              </a:rPr>
              <a:t>gridDim</a:t>
            </a:r>
            <a:r>
              <a:rPr lang="en-US" sz="3600" b="1" dirty="0" smtClean="0">
                <a:solidFill>
                  <a:srgbClr val="FF0000"/>
                </a:solidFill>
              </a:rPr>
              <a:t> </a:t>
            </a:r>
            <a:r>
              <a:rPr lang="en-US" sz="3200" dirty="0" smtClean="0"/>
              <a:t>variable values to calculate array indices.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500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910847"/>
              </p:ext>
            </p:extLst>
          </p:nvPr>
        </p:nvGraphicFramePr>
        <p:xfrm>
          <a:off x="3842324" y="1490771"/>
          <a:ext cx="5865088" cy="855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136"/>
                <a:gridCol w="733136"/>
                <a:gridCol w="733136"/>
                <a:gridCol w="733136"/>
                <a:gridCol w="733136"/>
                <a:gridCol w="733136"/>
                <a:gridCol w="733136"/>
                <a:gridCol w="733136"/>
              </a:tblGrid>
              <a:tr h="85526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FF00"/>
                          </a:solidFill>
                        </a:rPr>
                        <a:t>23</a:t>
                      </a:r>
                      <a:endParaRPr lang="en-US" sz="32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FF00"/>
                          </a:solidFill>
                        </a:rPr>
                        <a:t>9</a:t>
                      </a:r>
                      <a:endParaRPr lang="en-US" sz="32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FF00"/>
                          </a:solidFill>
                        </a:rPr>
                        <a:t>4</a:t>
                      </a:r>
                      <a:endParaRPr lang="en-US" sz="32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FF00"/>
                          </a:solidFill>
                        </a:rPr>
                        <a:t>54</a:t>
                      </a:r>
                      <a:endParaRPr lang="en-US" sz="32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FF00"/>
                          </a:solidFill>
                        </a:rPr>
                        <a:t>65</a:t>
                      </a:r>
                      <a:endParaRPr lang="en-US" sz="32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FF00"/>
                          </a:solidFill>
                        </a:rPr>
                        <a:t>12</a:t>
                      </a:r>
                      <a:endParaRPr lang="en-US" sz="32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FF00"/>
                          </a:solidFill>
                        </a:rPr>
                        <a:t>1</a:t>
                      </a:r>
                      <a:endParaRPr lang="en-US" sz="32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FF00"/>
                          </a:solidFill>
                        </a:rPr>
                        <a:t>33</a:t>
                      </a:r>
                      <a:endParaRPr lang="en-US" sz="32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893590"/>
              </p:ext>
            </p:extLst>
          </p:nvPr>
        </p:nvGraphicFramePr>
        <p:xfrm>
          <a:off x="3842316" y="4598937"/>
          <a:ext cx="5865096" cy="693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137"/>
                <a:gridCol w="733137"/>
                <a:gridCol w="733137"/>
                <a:gridCol w="733137"/>
                <a:gridCol w="733137"/>
                <a:gridCol w="733137"/>
                <a:gridCol w="733137"/>
                <a:gridCol w="733137"/>
              </a:tblGrid>
              <a:tr h="69349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A</a:t>
                      </a:r>
                      <a:endParaRPr lang="en-US" sz="32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B</a:t>
                      </a:r>
                      <a:endParaRPr lang="en-US" sz="32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C</a:t>
                      </a:r>
                      <a:endParaRPr lang="en-US" sz="32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D</a:t>
                      </a:r>
                      <a:endParaRPr lang="en-US" sz="32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E</a:t>
                      </a:r>
                      <a:endParaRPr lang="en-US" sz="32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F</a:t>
                      </a:r>
                      <a:endParaRPr lang="en-US" sz="32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G</a:t>
                      </a:r>
                      <a:endParaRPr lang="en-US" sz="32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H</a:t>
                      </a:r>
                      <a:endParaRPr lang="en-US" sz="32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06763" y="3445164"/>
            <a:ext cx="2632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solidFill>
                  <a:srgbClr val="FF0000"/>
                </a:solidFill>
              </a:rPr>
              <a:t>ThreadIdx.x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80870" y="3383609"/>
            <a:ext cx="6650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B050"/>
                </a:solidFill>
              </a:rPr>
              <a:t>0</a:t>
            </a:r>
            <a:endParaRPr lang="en-US" sz="4000" b="1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83988" y="3383609"/>
            <a:ext cx="6650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B050"/>
                </a:solidFill>
              </a:rPr>
              <a:t>1</a:t>
            </a:r>
            <a:endParaRPr lang="en-US" sz="4000" b="1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15973" y="3383609"/>
            <a:ext cx="6650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B050"/>
                </a:solidFill>
              </a:rPr>
              <a:t>2</a:t>
            </a:r>
            <a:endParaRPr lang="en-US" sz="4000" b="1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74505" y="3383609"/>
            <a:ext cx="6650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B050"/>
                </a:solidFill>
              </a:rPr>
              <a:t>3</a:t>
            </a:r>
            <a:endParaRPr lang="en-US" sz="4000" b="1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61904" y="3383609"/>
            <a:ext cx="6650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B050"/>
                </a:solidFill>
              </a:rPr>
              <a:t>4</a:t>
            </a:r>
            <a:endParaRPr lang="en-US" sz="4000" b="1" dirty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93889" y="3383609"/>
            <a:ext cx="6650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B050"/>
                </a:solidFill>
              </a:rPr>
              <a:t>5</a:t>
            </a:r>
            <a:endParaRPr lang="en-US" sz="4000" b="1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68141" y="3383609"/>
            <a:ext cx="6650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B050"/>
                </a:solidFill>
              </a:rPr>
              <a:t>6</a:t>
            </a:r>
            <a:endParaRPr lang="en-US" sz="4000" b="1" dirty="0">
              <a:solidFill>
                <a:srgbClr val="00B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042393" y="3383609"/>
            <a:ext cx="6650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B050"/>
                </a:solidFill>
              </a:rPr>
              <a:t>7</a:t>
            </a:r>
            <a:endParaRPr lang="en-US" sz="4000" b="1" dirty="0">
              <a:solidFill>
                <a:srgbClr val="00B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77128" y="5513399"/>
            <a:ext cx="2499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Grid</a:t>
            </a:r>
            <a:endParaRPr lang="en-US" sz="4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044618" y="327181"/>
            <a:ext cx="2499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Array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785417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6976337" y="4471877"/>
            <a:ext cx="3135741" cy="9840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636216" y="4471877"/>
            <a:ext cx="3135741" cy="9840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591536"/>
              </p:ext>
            </p:extLst>
          </p:nvPr>
        </p:nvGraphicFramePr>
        <p:xfrm>
          <a:off x="3842324" y="1490771"/>
          <a:ext cx="5865088" cy="855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136"/>
                <a:gridCol w="733136"/>
                <a:gridCol w="733136"/>
                <a:gridCol w="733136"/>
                <a:gridCol w="733136"/>
                <a:gridCol w="733136"/>
                <a:gridCol w="733136"/>
                <a:gridCol w="733136"/>
              </a:tblGrid>
              <a:tr h="85526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FF00"/>
                          </a:solidFill>
                        </a:rPr>
                        <a:t>23</a:t>
                      </a:r>
                      <a:endParaRPr lang="en-US" sz="32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FF00"/>
                          </a:solidFill>
                        </a:rPr>
                        <a:t>9</a:t>
                      </a:r>
                      <a:endParaRPr lang="en-US" sz="32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FF00"/>
                          </a:solidFill>
                        </a:rPr>
                        <a:t>4</a:t>
                      </a:r>
                      <a:endParaRPr lang="en-US" sz="32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FF00"/>
                          </a:solidFill>
                        </a:rPr>
                        <a:t>54</a:t>
                      </a:r>
                      <a:endParaRPr lang="en-US" sz="32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FF00"/>
                          </a:solidFill>
                        </a:rPr>
                        <a:t>65</a:t>
                      </a:r>
                      <a:endParaRPr lang="en-US" sz="32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FF00"/>
                          </a:solidFill>
                        </a:rPr>
                        <a:t>12</a:t>
                      </a:r>
                      <a:endParaRPr lang="en-US" sz="32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FF00"/>
                          </a:solidFill>
                        </a:rPr>
                        <a:t>1</a:t>
                      </a:r>
                      <a:endParaRPr lang="en-US" sz="32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FF00"/>
                          </a:solidFill>
                        </a:rPr>
                        <a:t>33</a:t>
                      </a:r>
                      <a:endParaRPr lang="en-US" sz="32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962701"/>
              </p:ext>
            </p:extLst>
          </p:nvPr>
        </p:nvGraphicFramePr>
        <p:xfrm>
          <a:off x="3737813" y="4617163"/>
          <a:ext cx="2932548" cy="693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137"/>
                <a:gridCol w="733137"/>
                <a:gridCol w="733137"/>
                <a:gridCol w="733137"/>
              </a:tblGrid>
              <a:tr h="69349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A</a:t>
                      </a:r>
                      <a:endParaRPr lang="en-US" sz="32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B</a:t>
                      </a:r>
                      <a:endParaRPr lang="en-US" sz="32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C</a:t>
                      </a:r>
                      <a:endParaRPr lang="en-US" sz="32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D</a:t>
                      </a:r>
                      <a:endParaRPr lang="en-US" sz="32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06763" y="3445164"/>
            <a:ext cx="2632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solidFill>
                  <a:srgbClr val="FF0000"/>
                </a:solidFill>
              </a:rPr>
              <a:t>ThreadIdx.x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23105" y="3397001"/>
            <a:ext cx="6650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B050"/>
                </a:solidFill>
              </a:rPr>
              <a:t>0</a:t>
            </a:r>
            <a:endParaRPr lang="en-US" sz="4000" b="1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26223" y="3397001"/>
            <a:ext cx="6650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B050"/>
                </a:solidFill>
              </a:rPr>
              <a:t>1</a:t>
            </a:r>
            <a:endParaRPr lang="en-US" sz="4000" b="1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58208" y="3397001"/>
            <a:ext cx="6650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B050"/>
                </a:solidFill>
              </a:rPr>
              <a:t>2</a:t>
            </a:r>
            <a:endParaRPr lang="en-US" sz="4000" b="1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16740" y="3397001"/>
            <a:ext cx="6650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B050"/>
                </a:solidFill>
              </a:rPr>
              <a:t>3</a:t>
            </a:r>
            <a:endParaRPr lang="en-US" sz="4000" b="1" dirty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64974" y="3383609"/>
            <a:ext cx="6650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B050"/>
                </a:solidFill>
              </a:rPr>
              <a:t>0</a:t>
            </a:r>
            <a:endParaRPr lang="en-US" sz="4000" b="1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996959" y="3383609"/>
            <a:ext cx="6650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B050"/>
                </a:solidFill>
              </a:rPr>
              <a:t>1</a:t>
            </a:r>
            <a:endParaRPr lang="en-US" sz="4000" b="1" dirty="0">
              <a:solidFill>
                <a:srgbClr val="00B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71211" y="3383609"/>
            <a:ext cx="6650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B050"/>
                </a:solidFill>
              </a:rPr>
              <a:t>2</a:t>
            </a:r>
            <a:endParaRPr lang="en-US" sz="4000" b="1" dirty="0">
              <a:solidFill>
                <a:srgbClr val="00B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45463" y="3383609"/>
            <a:ext cx="6650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B050"/>
                </a:solidFill>
              </a:rPr>
              <a:t>3</a:t>
            </a:r>
            <a:endParaRPr lang="en-US" sz="4000" b="1" dirty="0">
              <a:solidFill>
                <a:srgbClr val="00B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77128" y="5626610"/>
            <a:ext cx="2499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Grid</a:t>
            </a:r>
            <a:endParaRPr lang="en-US" sz="48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044618" y="327181"/>
            <a:ext cx="2499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Array</a:t>
            </a:r>
            <a:endParaRPr lang="en-US" sz="4800" b="1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188844"/>
              </p:ext>
            </p:extLst>
          </p:nvPr>
        </p:nvGraphicFramePr>
        <p:xfrm>
          <a:off x="7077934" y="4598936"/>
          <a:ext cx="2932548" cy="693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137"/>
                <a:gridCol w="733137"/>
                <a:gridCol w="733137"/>
                <a:gridCol w="733137"/>
              </a:tblGrid>
              <a:tr h="69349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E</a:t>
                      </a:r>
                      <a:endParaRPr lang="en-US" sz="32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F</a:t>
                      </a:r>
                      <a:endParaRPr lang="en-US" sz="32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G</a:t>
                      </a:r>
                      <a:endParaRPr lang="en-US" sz="32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H</a:t>
                      </a:r>
                      <a:endParaRPr lang="en-US" sz="32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548640" y="5601232"/>
            <a:ext cx="3877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Thread block</a:t>
            </a:r>
            <a:endParaRPr lang="en-US" sz="3600" b="1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2941843" y="5139678"/>
            <a:ext cx="592183" cy="46155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1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0" grpId="0" animBg="1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23834" y="446886"/>
            <a:ext cx="2507297" cy="9361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10730" y="439809"/>
            <a:ext cx="2507297" cy="9361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033621"/>
              </p:ext>
            </p:extLst>
          </p:nvPr>
        </p:nvGraphicFramePr>
        <p:xfrm>
          <a:off x="1212327" y="585096"/>
          <a:ext cx="2344828" cy="659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207"/>
                <a:gridCol w="586207"/>
                <a:gridCol w="586207"/>
                <a:gridCol w="586207"/>
              </a:tblGrid>
              <a:tr h="65972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A</a:t>
                      </a:r>
                      <a:endParaRPr lang="en-US" sz="32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B</a:t>
                      </a:r>
                      <a:endParaRPr lang="en-US" sz="32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C</a:t>
                      </a:r>
                      <a:endParaRPr lang="en-US" sz="32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D</a:t>
                      </a:r>
                      <a:endParaRPr lang="en-US" sz="32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862195"/>
              </p:ext>
            </p:extLst>
          </p:nvPr>
        </p:nvGraphicFramePr>
        <p:xfrm>
          <a:off x="3905068" y="578018"/>
          <a:ext cx="2344828" cy="659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207"/>
                <a:gridCol w="586207"/>
                <a:gridCol w="586207"/>
                <a:gridCol w="586207"/>
              </a:tblGrid>
              <a:tr h="65972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E</a:t>
                      </a:r>
                      <a:endParaRPr lang="en-US" sz="32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F</a:t>
                      </a:r>
                      <a:endParaRPr lang="en-US" sz="32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G</a:t>
                      </a:r>
                      <a:endParaRPr lang="en-US" sz="32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H</a:t>
                      </a:r>
                      <a:endParaRPr lang="en-US" sz="32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9250042" y="453964"/>
            <a:ext cx="2507297" cy="9361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536938" y="446887"/>
            <a:ext cx="2507297" cy="9361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38911"/>
              </p:ext>
            </p:extLst>
          </p:nvPr>
        </p:nvGraphicFramePr>
        <p:xfrm>
          <a:off x="6638535" y="592174"/>
          <a:ext cx="2344828" cy="659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207"/>
                <a:gridCol w="586207"/>
                <a:gridCol w="586207"/>
                <a:gridCol w="586207"/>
              </a:tblGrid>
              <a:tr h="65972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I</a:t>
                      </a:r>
                      <a:endParaRPr lang="en-US" sz="32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J</a:t>
                      </a:r>
                      <a:endParaRPr lang="en-US" sz="32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K</a:t>
                      </a:r>
                      <a:endParaRPr lang="en-US" sz="32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L</a:t>
                      </a:r>
                      <a:endParaRPr lang="en-US" sz="32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682195"/>
              </p:ext>
            </p:extLst>
          </p:nvPr>
        </p:nvGraphicFramePr>
        <p:xfrm>
          <a:off x="9331276" y="585096"/>
          <a:ext cx="2344828" cy="659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207"/>
                <a:gridCol w="586207"/>
                <a:gridCol w="586207"/>
                <a:gridCol w="586207"/>
              </a:tblGrid>
              <a:tr h="65972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M</a:t>
                      </a:r>
                      <a:endParaRPr lang="en-US" sz="32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N</a:t>
                      </a:r>
                      <a:endParaRPr lang="en-US" sz="32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O</a:t>
                      </a:r>
                      <a:endParaRPr lang="en-US" sz="32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P</a:t>
                      </a:r>
                      <a:endParaRPr lang="en-US" sz="32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9668" y="1793966"/>
            <a:ext cx="1149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 smtClean="0">
                <a:solidFill>
                  <a:srgbClr val="0070C0"/>
                </a:solidFill>
              </a:rPr>
              <a:t>tid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12327" y="1781232"/>
            <a:ext cx="6650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B050"/>
                </a:solidFill>
              </a:rPr>
              <a:t>0</a:t>
            </a:r>
            <a:endParaRPr lang="en-US" sz="4000" b="1" dirty="0">
              <a:solidFill>
                <a:srgbClr val="00B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58160" y="1793966"/>
            <a:ext cx="6650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B050"/>
                </a:solidFill>
              </a:rPr>
              <a:t>1</a:t>
            </a:r>
            <a:endParaRPr lang="en-US" sz="4000" b="1" dirty="0">
              <a:solidFill>
                <a:srgbClr val="00B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67823" y="1793966"/>
            <a:ext cx="6650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B050"/>
                </a:solidFill>
              </a:rPr>
              <a:t>2</a:t>
            </a:r>
            <a:endParaRPr lang="en-US" sz="4000" b="1" dirty="0">
              <a:solidFill>
                <a:srgbClr val="00B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77486" y="1793966"/>
            <a:ext cx="6650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B050"/>
                </a:solidFill>
              </a:rPr>
              <a:t>3</a:t>
            </a:r>
            <a:endParaRPr lang="en-US" sz="4000" b="1" dirty="0">
              <a:solidFill>
                <a:srgbClr val="00B05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26156" y="1768498"/>
            <a:ext cx="6650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B050"/>
                </a:solidFill>
              </a:rPr>
              <a:t>0</a:t>
            </a:r>
            <a:endParaRPr lang="en-US" sz="4000" b="1" dirty="0">
              <a:solidFill>
                <a:srgbClr val="00B05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71989" y="1781232"/>
            <a:ext cx="6650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B050"/>
                </a:solidFill>
              </a:rPr>
              <a:t>1</a:t>
            </a:r>
            <a:endParaRPr lang="en-US" sz="4000" b="1" dirty="0">
              <a:solidFill>
                <a:srgbClr val="00B05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81652" y="1781232"/>
            <a:ext cx="6650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B050"/>
                </a:solidFill>
              </a:rPr>
              <a:t>2</a:t>
            </a:r>
            <a:endParaRPr lang="en-US" sz="4000" b="1" dirty="0">
              <a:solidFill>
                <a:srgbClr val="00B05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91315" y="1781232"/>
            <a:ext cx="6650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B050"/>
                </a:solidFill>
              </a:rPr>
              <a:t>3</a:t>
            </a:r>
            <a:endParaRPr lang="en-US" sz="4000" b="1" dirty="0">
              <a:solidFill>
                <a:srgbClr val="00B05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47656" y="1755764"/>
            <a:ext cx="6650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B050"/>
                </a:solidFill>
              </a:rPr>
              <a:t>0</a:t>
            </a:r>
            <a:endParaRPr lang="en-US" sz="4000" b="1" dirty="0">
              <a:solidFill>
                <a:srgbClr val="00B05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93489" y="1768498"/>
            <a:ext cx="6650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B050"/>
                </a:solidFill>
              </a:rPr>
              <a:t>1</a:t>
            </a:r>
            <a:endParaRPr lang="en-US" sz="4000" b="1" dirty="0">
              <a:solidFill>
                <a:srgbClr val="00B05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803152" y="1768498"/>
            <a:ext cx="6650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B050"/>
                </a:solidFill>
              </a:rPr>
              <a:t>2</a:t>
            </a:r>
            <a:endParaRPr lang="en-US" sz="4000" b="1" dirty="0">
              <a:solidFill>
                <a:srgbClr val="00B05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412815" y="1768498"/>
            <a:ext cx="6650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B050"/>
                </a:solidFill>
              </a:rPr>
              <a:t>3</a:t>
            </a:r>
            <a:endParaRPr lang="en-US" sz="4000" b="1" dirty="0">
              <a:solidFill>
                <a:srgbClr val="00B05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261485" y="1743030"/>
            <a:ext cx="6650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B050"/>
                </a:solidFill>
              </a:rPr>
              <a:t>0</a:t>
            </a:r>
            <a:endParaRPr lang="en-US" sz="4000" b="1" dirty="0">
              <a:solidFill>
                <a:srgbClr val="00B05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807318" y="1755764"/>
            <a:ext cx="6650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B050"/>
                </a:solidFill>
              </a:rPr>
              <a:t>1</a:t>
            </a:r>
            <a:endParaRPr lang="en-US" sz="4000" b="1" dirty="0">
              <a:solidFill>
                <a:srgbClr val="00B05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416981" y="1755764"/>
            <a:ext cx="6650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B050"/>
                </a:solidFill>
              </a:rPr>
              <a:t>2</a:t>
            </a:r>
            <a:endParaRPr lang="en-US" sz="4000" b="1" dirty="0">
              <a:solidFill>
                <a:srgbClr val="00B05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026644" y="1755764"/>
            <a:ext cx="6650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B050"/>
                </a:solidFill>
              </a:rPr>
              <a:t>3</a:t>
            </a:r>
            <a:endParaRPr lang="en-US" sz="4000" b="1" dirty="0">
              <a:solidFill>
                <a:srgbClr val="00B05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5190" y="2695303"/>
            <a:ext cx="14545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 smtClean="0">
                <a:solidFill>
                  <a:srgbClr val="0070C0"/>
                </a:solidFill>
              </a:rPr>
              <a:t>gid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87849" y="2682569"/>
            <a:ext cx="6650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0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733682" y="2695303"/>
            <a:ext cx="6650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1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343345" y="2695303"/>
            <a:ext cx="6650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2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953008" y="2695303"/>
            <a:ext cx="6650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3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01678" y="2669835"/>
            <a:ext cx="6650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4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47511" y="2682569"/>
            <a:ext cx="6650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5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957174" y="2682569"/>
            <a:ext cx="6650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6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566837" y="2682569"/>
            <a:ext cx="6650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7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63393" y="2693659"/>
            <a:ext cx="6650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8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009226" y="2706393"/>
            <a:ext cx="6650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9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523546" y="2706393"/>
            <a:ext cx="784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10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294441" y="2695303"/>
            <a:ext cx="861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11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237007" y="2644367"/>
            <a:ext cx="7604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12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862462" y="2657101"/>
            <a:ext cx="8084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13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512324" y="2657101"/>
            <a:ext cx="7840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1</a:t>
            </a:r>
            <a:r>
              <a:rPr lang="en-US" sz="4400" b="1" dirty="0" smtClean="0">
                <a:solidFill>
                  <a:srgbClr val="FF0000"/>
                </a:solidFill>
              </a:rPr>
              <a:t>4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1185817" y="2657101"/>
            <a:ext cx="7604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15</a:t>
            </a:r>
            <a:endParaRPr lang="en-US" sz="4400" b="1" dirty="0">
              <a:solidFill>
                <a:srgbClr val="FF0000"/>
              </a:solidFill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9668" y="4443964"/>
            <a:ext cx="1185313" cy="639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367390" y="4140985"/>
            <a:ext cx="2037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Offset = 0</a:t>
            </a:r>
            <a:endParaRPr lang="en-US" sz="2800" b="1" dirty="0"/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1289816" y="3957252"/>
            <a:ext cx="1828800" cy="7504"/>
          </a:xfrm>
          <a:prstGeom prst="straightConnector1">
            <a:avLst/>
          </a:prstGeom>
          <a:ln w="5715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65" idx="1"/>
          </p:cNvCxnSpPr>
          <p:nvPr/>
        </p:nvCxnSpPr>
        <p:spPr>
          <a:xfrm>
            <a:off x="45190" y="4955177"/>
            <a:ext cx="3917559" cy="32513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962749" y="4726080"/>
            <a:ext cx="2037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Offset = 4</a:t>
            </a:r>
            <a:endParaRPr lang="en-US" sz="2800" b="1" dirty="0"/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3870123" y="4495182"/>
            <a:ext cx="1828800" cy="7504"/>
          </a:xfrm>
          <a:prstGeom prst="straightConnector1">
            <a:avLst/>
          </a:prstGeom>
          <a:ln w="5715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73" idx="1"/>
          </p:cNvCxnSpPr>
          <p:nvPr/>
        </p:nvCxnSpPr>
        <p:spPr>
          <a:xfrm>
            <a:off x="45190" y="5468983"/>
            <a:ext cx="6967066" cy="5883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012256" y="5266203"/>
            <a:ext cx="2037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Offset = 8</a:t>
            </a:r>
            <a:endParaRPr lang="en-US" sz="2800" b="1" dirty="0"/>
          </a:p>
        </p:txBody>
      </p:sp>
      <p:cxnSp>
        <p:nvCxnSpPr>
          <p:cNvPr id="74" name="Straight Arrow Connector 73"/>
          <p:cNvCxnSpPr/>
          <p:nvPr/>
        </p:nvCxnSpPr>
        <p:spPr>
          <a:xfrm flipV="1">
            <a:off x="6919630" y="5035305"/>
            <a:ext cx="1828800" cy="7504"/>
          </a:xfrm>
          <a:prstGeom prst="straightConnector1">
            <a:avLst/>
          </a:prstGeom>
          <a:ln w="5715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endCxn id="78" idx="1"/>
          </p:cNvCxnSpPr>
          <p:nvPr/>
        </p:nvCxnSpPr>
        <p:spPr>
          <a:xfrm>
            <a:off x="0" y="6165669"/>
            <a:ext cx="9595207" cy="39446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9595207" y="5943505"/>
            <a:ext cx="2037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Offset = 12</a:t>
            </a:r>
            <a:endParaRPr lang="en-US" sz="2800" b="1" dirty="0"/>
          </a:p>
        </p:txBody>
      </p:sp>
      <p:cxnSp>
        <p:nvCxnSpPr>
          <p:cNvPr id="79" name="Straight Arrow Connector 78"/>
          <p:cNvCxnSpPr/>
          <p:nvPr/>
        </p:nvCxnSpPr>
        <p:spPr>
          <a:xfrm flipV="1">
            <a:off x="9502581" y="5712607"/>
            <a:ext cx="1828800" cy="7504"/>
          </a:xfrm>
          <a:prstGeom prst="straightConnector1">
            <a:avLst/>
          </a:prstGeom>
          <a:ln w="5715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945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12" grpId="0"/>
      <p:bldP spid="13" grpId="0"/>
      <p:bldP spid="14" grpId="0"/>
      <p:bldP spid="15" grpId="0"/>
      <p:bldP spid="16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9" grpId="0"/>
      <p:bldP spid="65" grpId="0"/>
      <p:bldP spid="73" grpId="0"/>
      <p:bldP spid="7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23703" y="1828801"/>
            <a:ext cx="73326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/>
              <a:t>g</a:t>
            </a:r>
            <a:r>
              <a:rPr lang="en-US" sz="4800" dirty="0" err="1" smtClean="0"/>
              <a:t>id</a:t>
            </a:r>
            <a:r>
              <a:rPr lang="en-US" sz="4800" dirty="0" smtClean="0"/>
              <a:t>  =  </a:t>
            </a:r>
            <a:r>
              <a:rPr lang="en-US" sz="4800" dirty="0" err="1" smtClean="0"/>
              <a:t>tid</a:t>
            </a:r>
            <a:r>
              <a:rPr lang="en-US" sz="4800" dirty="0" smtClean="0"/>
              <a:t> + offset</a:t>
            </a:r>
            <a:endParaRPr 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1323703" y="3095898"/>
            <a:ext cx="10075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/>
              <a:t>g</a:t>
            </a:r>
            <a:r>
              <a:rPr lang="en-US" sz="4800" dirty="0" err="1" smtClean="0"/>
              <a:t>id</a:t>
            </a:r>
            <a:r>
              <a:rPr lang="en-US" sz="4800" dirty="0" smtClean="0"/>
              <a:t>  =  </a:t>
            </a:r>
            <a:r>
              <a:rPr lang="en-US" sz="4800" dirty="0" err="1" smtClean="0"/>
              <a:t>tid</a:t>
            </a:r>
            <a:r>
              <a:rPr lang="en-US" sz="4800" dirty="0" smtClean="0"/>
              <a:t> + </a:t>
            </a:r>
            <a:r>
              <a:rPr lang="en-US" sz="5400" b="1" dirty="0" err="1" smtClean="0">
                <a:solidFill>
                  <a:srgbClr val="FF0000"/>
                </a:solidFill>
              </a:rPr>
              <a:t>blockIdx.x</a:t>
            </a:r>
            <a:r>
              <a:rPr lang="en-US" sz="5400" b="1" dirty="0" smtClean="0">
                <a:solidFill>
                  <a:srgbClr val="FF0000"/>
                </a:solidFill>
              </a:rPr>
              <a:t> * </a:t>
            </a:r>
            <a:r>
              <a:rPr lang="en-US" sz="5400" b="1" dirty="0" err="1" smtClean="0">
                <a:solidFill>
                  <a:srgbClr val="FF0000"/>
                </a:solidFill>
              </a:rPr>
              <a:t>blockDim.x</a:t>
            </a:r>
            <a:endParaRPr lang="en-US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35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3034" y="103314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 smtClean="0"/>
              <a:t>For thread in second thread block</a:t>
            </a:r>
          </a:p>
          <a:p>
            <a:pPr marL="457200" lvl="1" indent="0">
              <a:buNone/>
            </a:pPr>
            <a:r>
              <a:rPr lang="en-US" sz="3600" dirty="0" err="1"/>
              <a:t>b</a:t>
            </a:r>
            <a:r>
              <a:rPr lang="en-US" sz="3600" dirty="0" err="1" smtClean="0"/>
              <a:t>lockIdx.x</a:t>
            </a:r>
            <a:r>
              <a:rPr lang="en-US" sz="3600" dirty="0" smtClean="0"/>
              <a:t> = 1</a:t>
            </a:r>
          </a:p>
          <a:p>
            <a:pPr marL="457200" lvl="1" indent="0">
              <a:buNone/>
            </a:pPr>
            <a:r>
              <a:rPr lang="en-US" sz="3600" dirty="0" err="1" smtClean="0"/>
              <a:t>blockDim.x</a:t>
            </a:r>
            <a:r>
              <a:rPr lang="en-US" sz="3600" dirty="0" smtClean="0"/>
              <a:t> = 4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07771" y="3208814"/>
            <a:ext cx="843860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Offset = </a:t>
            </a:r>
            <a:r>
              <a:rPr lang="en-US" sz="4400" b="1" dirty="0" err="1" smtClean="0"/>
              <a:t>blockIdx.x</a:t>
            </a:r>
            <a:r>
              <a:rPr lang="en-US" sz="4400" b="1" dirty="0" smtClean="0"/>
              <a:t> * </a:t>
            </a:r>
            <a:r>
              <a:rPr lang="en-US" sz="4400" b="1" dirty="0" err="1" smtClean="0"/>
              <a:t>blockDim.x</a:t>
            </a:r>
            <a:r>
              <a:rPr lang="en-US" sz="4400" b="1" dirty="0" smtClean="0"/>
              <a:t> </a:t>
            </a:r>
          </a:p>
          <a:p>
            <a:r>
              <a:rPr lang="en-US" sz="6000" b="1" dirty="0" smtClean="0">
                <a:solidFill>
                  <a:srgbClr val="FF0000"/>
                </a:solidFill>
              </a:rPr>
              <a:t>                        1 * 4</a:t>
            </a:r>
          </a:p>
          <a:p>
            <a:r>
              <a:rPr lang="en-US" sz="2800" dirty="0" smtClean="0"/>
              <a:t>                </a:t>
            </a:r>
            <a:r>
              <a:rPr lang="en-US" sz="4400" dirty="0" smtClean="0">
                <a:solidFill>
                  <a:srgbClr val="FF0000"/>
                </a:solidFill>
              </a:rPr>
              <a:t>	</a:t>
            </a:r>
            <a:r>
              <a:rPr lang="en-US" sz="2800" dirty="0" smtClean="0"/>
              <a:t>	 		</a:t>
            </a:r>
            <a:r>
              <a:rPr lang="en-US" sz="9600" b="1" dirty="0" smtClean="0">
                <a:solidFill>
                  <a:srgbClr val="FF0000"/>
                </a:solidFill>
              </a:rPr>
              <a:t>4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85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1255</TotalTime>
  <Words>185</Words>
  <Application>Microsoft Office PowerPoint</Application>
  <PresentationFormat>Widescreen</PresentationFormat>
  <Paragraphs>121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Unique index calculation for thread in a grid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Unique index calculation with blockId and blockDim</dc:title>
  <dc:creator>intellect</dc:creator>
  <cp:lastModifiedBy>kasun liyanage</cp:lastModifiedBy>
  <cp:revision>62</cp:revision>
  <dcterms:created xsi:type="dcterms:W3CDTF">2018-05-04T03:19:35Z</dcterms:created>
  <dcterms:modified xsi:type="dcterms:W3CDTF">2018-09-01T18:13:36Z</dcterms:modified>
</cp:coreProperties>
</file>