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EA7DE79-38CC-4039-855B-B948D14DD529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1"/>
          <p:cNvGraphicFramePr/>
          <p:nvPr/>
        </p:nvGraphicFramePr>
        <p:xfrm>
          <a:off x="0" y="426240"/>
          <a:ext cx="9143640" cy="4716720"/>
        </p:xfrm>
        <a:graphic>
          <a:graphicData uri="http://schemas.openxmlformats.org/drawingml/2006/table">
            <a:tbl>
              <a:tblPr/>
              <a:tblGrid>
                <a:gridCol w="1125720"/>
                <a:gridCol w="1189440"/>
                <a:gridCol w="1769760"/>
                <a:gridCol w="1887480"/>
                <a:gridCol w="705240"/>
                <a:gridCol w="727920"/>
                <a:gridCol w="1738080"/>
              </a:tblGrid>
              <a:tr h="828720"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Stakeholder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Role (Related to project)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Involvement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Impact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Power or Influence (H/M/L)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Interest (H/M/L)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Engagement</a:t>
                      </a:r>
                      <a:endParaRPr b="0" lang="en-US" sz="11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solidFill>
                      <a:srgbClr val="cfe2f3"/>
                    </a:solidFill>
                  </a:tcPr>
                </a:tc>
              </a:tr>
              <a:tr h="73728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Dir of product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sponsor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Communicate closely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82512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Designer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Team member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Communicate daily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9416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clients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customer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Communicate as needed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9344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investor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Secondary stakeholder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H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M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update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  <a:tr h="738000"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receptionist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employee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xBody>
                    <a:bodyPr lIns="66600" rIns="66600" tIns="49680" bIns="49680" anchor="ctr">
                      <a:noAutofit/>
                    </a:bodyPr>
                    <a:p>
                      <a:r>
                        <a:rPr b="0" lang="en-US" sz="1800" spc="-1" strike="noStrike">
                          <a:latin typeface="Arial"/>
                        </a:rPr>
                        <a:t>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  <a:tc>
                  <a:tcPr marL="66600" marR="66600">
                    <a:lnL w="9360">
                      <a:solidFill>
                        <a:srgbClr val="b7b7b7"/>
                      </a:solidFill>
                    </a:lnL>
                    <a:lnR w="9360">
                      <a:solidFill>
                        <a:srgbClr val="b7b7b7"/>
                      </a:solidFill>
                    </a:lnR>
                    <a:lnT w="9360">
                      <a:solidFill>
                        <a:srgbClr val="b7b7b7"/>
                      </a:solidFill>
                    </a:lnT>
                    <a:lnB w="9360">
                      <a:solidFill>
                        <a:srgbClr val="b7b7b7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CustomShape 2"/>
          <p:cNvSpPr/>
          <p:nvPr/>
        </p:nvSpPr>
        <p:spPr>
          <a:xfrm>
            <a:off x="0" y="0"/>
            <a:ext cx="9143640" cy="53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highlight>
                  <a:srgbClr val="ffffff"/>
                </a:highlight>
                <a:latin typeface="Arial"/>
                <a:ea typeface="Arial"/>
              </a:rPr>
              <a:t>Understanding stakeholders (stakeholder analysis)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CustomShape 3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5" name="CustomShape 5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6aa84f"/>
                </a:solidFill>
                <a:latin typeface="Arial"/>
                <a:ea typeface="Arial"/>
              </a:rPr>
              <a:t>Power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 rot="10800000">
            <a:off x="2283480" y="993600"/>
            <a:ext cx="36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2283840" y="2695320"/>
            <a:ext cx="360" cy="15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3" name="CustomShape 13"/>
          <p:cNvSpPr/>
          <p:nvPr/>
        </p:nvSpPr>
        <p:spPr>
          <a:xfrm>
            <a:off x="6008400" y="46173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 rot="10800000">
            <a:off x="3227400" y="4616640"/>
            <a:ext cx="17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6" name="CustomShape 16"/>
          <p:cNvSpPr/>
          <p:nvPr/>
        </p:nvSpPr>
        <p:spPr>
          <a:xfrm>
            <a:off x="5043600" y="17373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7" name="CustomShape 17"/>
          <p:cNvSpPr/>
          <p:nvPr/>
        </p:nvSpPr>
        <p:spPr>
          <a:xfrm>
            <a:off x="3449520" y="240048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5064480" y="246888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3566160" y="377208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190440" y="932760"/>
            <a:ext cx="1773720" cy="879840"/>
          </a:xfrm>
          <a:prstGeom prst="roundRect">
            <a:avLst>
              <a:gd name="adj" fmla="val 16667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Drag each stakeholder’s box to the appropriate place on the power-interest grid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5007960" y="4712400"/>
            <a:ext cx="100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6875640" y="1580760"/>
            <a:ext cx="988200" cy="4309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583200" y="2387880"/>
            <a:ext cx="988200" cy="4309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69" name="CustomShape 5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0" name="CustomShape 6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"/>
                <a:ea typeface="Roboto"/>
              </a:rPr>
              <a:t>Power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CustomShape 7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2" name="CustomShape 8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3" name="CustomShape 9"/>
          <p:cNvSpPr/>
          <p:nvPr/>
        </p:nvSpPr>
        <p:spPr>
          <a:xfrm rot="10800000">
            <a:off x="2283480" y="993600"/>
            <a:ext cx="36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2283840" y="2695320"/>
            <a:ext cx="360" cy="15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76" name="CustomShape 12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7" name="CustomShape 13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78" name="CustomShape 14"/>
          <p:cNvSpPr/>
          <p:nvPr/>
        </p:nvSpPr>
        <p:spPr>
          <a:xfrm>
            <a:off x="6008400" y="46173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 rot="10800000">
            <a:off x="3227400" y="4616640"/>
            <a:ext cx="17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1" name="CustomShape 17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2" name="CustomShape 18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3" name="CustomShape 19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84" name="CustomShape 20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5007960" y="4712400"/>
            <a:ext cx="100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CustomShape 22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"/>
                <a:ea typeface="Roboto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87" name="CustomShape 23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26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27"/>
          <p:cNvSpPr/>
          <p:nvPr/>
        </p:nvSpPr>
        <p:spPr>
          <a:xfrm>
            <a:off x="122040" y="155520"/>
            <a:ext cx="1941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CustomShape 28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3" name="CustomShape 29"/>
          <p:cNvSpPr/>
          <p:nvPr/>
        </p:nvSpPr>
        <p:spPr>
          <a:xfrm>
            <a:off x="316800" y="503640"/>
            <a:ext cx="8795520" cy="4639320"/>
          </a:xfrm>
          <a:prstGeom prst="rect">
            <a:avLst/>
          </a:prstGeom>
          <a:solidFill>
            <a:srgbClr val="ffffff">
              <a:alpha val="87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30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95" name="CustomShape 31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32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33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34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83200" y="2387880"/>
            <a:ext cx="988200" cy="4309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4" name="CustomShape 6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"/>
                <a:ea typeface="Roboto"/>
              </a:rPr>
              <a:t>Power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07" name="CustomShape 9"/>
          <p:cNvSpPr/>
          <p:nvPr/>
        </p:nvSpPr>
        <p:spPr>
          <a:xfrm rot="10800000">
            <a:off x="2283480" y="993600"/>
            <a:ext cx="36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0"/>
          <p:cNvSpPr/>
          <p:nvPr/>
        </p:nvSpPr>
        <p:spPr>
          <a:xfrm>
            <a:off x="2283840" y="2695320"/>
            <a:ext cx="360" cy="15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1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10" name="CustomShape 12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CustomShape 13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2" name="CustomShape 14"/>
          <p:cNvSpPr/>
          <p:nvPr/>
        </p:nvSpPr>
        <p:spPr>
          <a:xfrm>
            <a:off x="6008400" y="46173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15"/>
          <p:cNvSpPr/>
          <p:nvPr/>
        </p:nvSpPr>
        <p:spPr>
          <a:xfrm rot="10800000">
            <a:off x="3227400" y="4616640"/>
            <a:ext cx="17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16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5" name="CustomShape 17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6" name="CustomShape 18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7" name="CustomShape 19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8" name="CustomShape 20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21"/>
          <p:cNvSpPr/>
          <p:nvPr/>
        </p:nvSpPr>
        <p:spPr>
          <a:xfrm>
            <a:off x="5007960" y="4712400"/>
            <a:ext cx="100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0" name="CustomShape 22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"/>
                <a:ea typeface="Roboto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21" name="CustomShape 23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24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25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6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27"/>
          <p:cNvSpPr/>
          <p:nvPr/>
        </p:nvSpPr>
        <p:spPr>
          <a:xfrm>
            <a:off x="122040" y="155520"/>
            <a:ext cx="1941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CustomShape 28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CustomShape 29"/>
          <p:cNvSpPr/>
          <p:nvPr/>
        </p:nvSpPr>
        <p:spPr>
          <a:xfrm>
            <a:off x="338400" y="498960"/>
            <a:ext cx="8795520" cy="4639320"/>
          </a:xfrm>
          <a:prstGeom prst="rect">
            <a:avLst/>
          </a:prstGeom>
          <a:solidFill>
            <a:srgbClr val="ffffff">
              <a:alpha val="87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0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29" name="CustomShape 31"/>
          <p:cNvSpPr/>
          <p:nvPr/>
        </p:nvSpPr>
        <p:spPr>
          <a:xfrm>
            <a:off x="2887920" y="10461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0" name="CustomShape 32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33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4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35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583200" y="2387880"/>
            <a:ext cx="988200" cy="43092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Landscape Designer/Web Designer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Keep satisfied (high priority)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Manage closely (high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Monitor (minimum effort)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8" name="CustomShape 5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Show consideration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9" name="CustomShape 6"/>
          <p:cNvSpPr/>
          <p:nvPr/>
        </p:nvSpPr>
        <p:spPr>
          <a:xfrm rot="16200000">
            <a:off x="1463040" y="2476080"/>
            <a:ext cx="83412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600" spc="-1" strike="noStrike">
                <a:solidFill>
                  <a:srgbClr val="6aa84f"/>
                </a:solidFill>
                <a:latin typeface="Roboto"/>
                <a:ea typeface="Roboto"/>
              </a:rPr>
              <a:t>Power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CustomShape 7"/>
          <p:cNvSpPr/>
          <p:nvPr/>
        </p:nvSpPr>
        <p:spPr>
          <a:xfrm>
            <a:off x="1311120" y="6026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8"/>
          <p:cNvSpPr/>
          <p:nvPr/>
        </p:nvSpPr>
        <p:spPr>
          <a:xfrm>
            <a:off x="1311120" y="4208040"/>
            <a:ext cx="1220040" cy="23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666666"/>
                </a:solidFill>
                <a:latin typeface="Roboto"/>
                <a:ea typeface="Roboto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9"/>
          <p:cNvSpPr/>
          <p:nvPr/>
        </p:nvSpPr>
        <p:spPr>
          <a:xfrm rot="10800000">
            <a:off x="2283480" y="993600"/>
            <a:ext cx="360" cy="1476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"/>
          <p:cNvSpPr/>
          <p:nvPr/>
        </p:nvSpPr>
        <p:spPr>
          <a:xfrm>
            <a:off x="2283840" y="2695320"/>
            <a:ext cx="360" cy="1542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aa84f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1"/>
          <p:cNvSpPr/>
          <p:nvPr/>
        </p:nvSpPr>
        <p:spPr>
          <a:xfrm>
            <a:off x="5001120" y="444600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666666"/>
                </a:solidFill>
                <a:latin typeface="Arial"/>
                <a:ea typeface="Arial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5" name="CustomShape 12"/>
          <p:cNvSpPr/>
          <p:nvPr/>
        </p:nvSpPr>
        <p:spPr>
          <a:xfrm>
            <a:off x="76435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high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CustomShape 13"/>
          <p:cNvSpPr/>
          <p:nvPr/>
        </p:nvSpPr>
        <p:spPr>
          <a:xfrm>
            <a:off x="2302920" y="4446000"/>
            <a:ext cx="9241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66666"/>
                </a:solidFill>
                <a:latin typeface="Arial"/>
                <a:ea typeface="Arial"/>
              </a:rPr>
              <a:t>low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14"/>
          <p:cNvSpPr/>
          <p:nvPr/>
        </p:nvSpPr>
        <p:spPr>
          <a:xfrm>
            <a:off x="6008400" y="4617360"/>
            <a:ext cx="1839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 rot="10800000">
            <a:off x="3227400" y="4616640"/>
            <a:ext cx="17737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f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6"/>
          <p:cNvSpPr/>
          <p:nvPr/>
        </p:nvSpPr>
        <p:spPr>
          <a:xfrm>
            <a:off x="673200" y="190908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0" name="CustomShape 17"/>
          <p:cNvSpPr/>
          <p:nvPr/>
        </p:nvSpPr>
        <p:spPr>
          <a:xfrm>
            <a:off x="699120" y="3477960"/>
            <a:ext cx="756720" cy="34272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Investors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1" name="CustomShape 18"/>
          <p:cNvSpPr/>
          <p:nvPr/>
        </p:nvSpPr>
        <p:spPr>
          <a:xfrm>
            <a:off x="637920" y="2955240"/>
            <a:ext cx="879120" cy="34272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Clients &amp; Employees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615240" y="4001040"/>
            <a:ext cx="924120" cy="34272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OG Receptionist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53" name="CustomShape 20"/>
          <p:cNvSpPr/>
          <p:nvPr/>
        </p:nvSpPr>
        <p:spPr>
          <a:xfrm>
            <a:off x="38160" y="902520"/>
            <a:ext cx="1773720" cy="35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1"/>
          <p:cNvSpPr/>
          <p:nvPr/>
        </p:nvSpPr>
        <p:spPr>
          <a:xfrm>
            <a:off x="5007960" y="4712400"/>
            <a:ext cx="1006920" cy="42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600" spc="-1" strike="noStrike">
                <a:solidFill>
                  <a:srgbClr val="ff9900"/>
                </a:solidFill>
                <a:latin typeface="Arial"/>
                <a:ea typeface="Arial"/>
              </a:rPr>
              <a:t>Interest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CustomShape 22"/>
          <p:cNvSpPr/>
          <p:nvPr/>
        </p:nvSpPr>
        <p:spPr>
          <a:xfrm>
            <a:off x="1787040" y="2351160"/>
            <a:ext cx="1006920" cy="34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666666"/>
                </a:solidFill>
                <a:latin typeface="Roboto"/>
                <a:ea typeface="Roboto"/>
              </a:rPr>
              <a:t>med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56" name="CustomShape 23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24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25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26"/>
          <p:cNvSpPr/>
          <p:nvPr/>
        </p:nvSpPr>
        <p:spPr>
          <a:xfrm>
            <a:off x="546012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27"/>
          <p:cNvSpPr/>
          <p:nvPr/>
        </p:nvSpPr>
        <p:spPr>
          <a:xfrm>
            <a:off x="122040" y="155520"/>
            <a:ext cx="1941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cccccc"/>
                </a:solidFill>
                <a:latin typeface="Arial"/>
                <a:ea typeface="Arial"/>
              </a:rPr>
              <a:t>EXAMPLE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61" name="CustomShape 28"/>
          <p:cNvSpPr/>
          <p:nvPr/>
        </p:nvSpPr>
        <p:spPr>
          <a:xfrm>
            <a:off x="-10080" y="76320"/>
            <a:ext cx="9143640" cy="44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4285f4"/>
                </a:solidFill>
                <a:latin typeface="Arial"/>
                <a:ea typeface="Arial"/>
              </a:rPr>
              <a:t>Prioritizing stakeholders (power grid)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29"/>
          <p:cNvSpPr/>
          <p:nvPr/>
        </p:nvSpPr>
        <p:spPr>
          <a:xfrm>
            <a:off x="282960" y="498960"/>
            <a:ext cx="8795520" cy="4639320"/>
          </a:xfrm>
          <a:prstGeom prst="rect">
            <a:avLst/>
          </a:prstGeom>
          <a:solidFill>
            <a:srgbClr val="ffffff">
              <a:alpha val="87000"/>
            </a:srgbClr>
          </a:solidFill>
          <a:ln w="93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0"/>
          <p:cNvSpPr/>
          <p:nvPr/>
        </p:nvSpPr>
        <p:spPr>
          <a:xfrm>
            <a:off x="154080" y="932760"/>
            <a:ext cx="1877400" cy="879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360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Pro tip: </a:t>
            </a:r>
            <a:r>
              <a:rPr b="0" lang="en" sz="1100" spc="-1" strike="noStrike">
                <a:solidFill>
                  <a:srgbClr val="000000"/>
                </a:solidFill>
                <a:latin typeface="Arial"/>
                <a:ea typeface="Arial"/>
              </a:rPr>
              <a:t>You can move stakeholders higher or lower (or more to the left or right) within each box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64" name="CustomShape 31"/>
          <p:cNvSpPr/>
          <p:nvPr/>
        </p:nvSpPr>
        <p:spPr>
          <a:xfrm>
            <a:off x="264240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2"/>
          <p:cNvSpPr/>
          <p:nvPr/>
        </p:nvSpPr>
        <p:spPr>
          <a:xfrm>
            <a:off x="5460120" y="7059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33"/>
          <p:cNvSpPr/>
          <p:nvPr/>
        </p:nvSpPr>
        <p:spPr>
          <a:xfrm>
            <a:off x="2642400" y="257436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4"/>
          <p:cNvSpPr/>
          <p:nvPr/>
        </p:nvSpPr>
        <p:spPr>
          <a:xfrm>
            <a:off x="5460120" y="2575800"/>
            <a:ext cx="2817360" cy="1867680"/>
          </a:xfrm>
          <a:prstGeom prst="rect">
            <a:avLst/>
          </a:prstGeom>
          <a:noFill/>
          <a:ln w="936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5"/>
          <p:cNvSpPr/>
          <p:nvPr/>
        </p:nvSpPr>
        <p:spPr>
          <a:xfrm>
            <a:off x="2887920" y="104616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69" name="CustomShape 36"/>
          <p:cNvSpPr/>
          <p:nvPr/>
        </p:nvSpPr>
        <p:spPr>
          <a:xfrm>
            <a:off x="4824000" y="2056320"/>
            <a:ext cx="808560" cy="34272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900" spc="-1" strike="noStrike">
                <a:solidFill>
                  <a:srgbClr val="ffffff"/>
                </a:solidFill>
                <a:latin typeface="Arial"/>
                <a:ea typeface="Arial"/>
              </a:rPr>
              <a:t>Director of Product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Application>LibreOffice/6.4.7.2$Linux_X86_64 LibreOffice_project/40$Build-2</Application>
  <Words>300</Words>
  <Paragraphs>90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Laura Veneskey</dc:creator>
  <dc:description/>
  <dc:language>en-US</dc:language>
  <cp:lastModifiedBy/>
  <dcterms:modified xsi:type="dcterms:W3CDTF">2024-06-24T08:12:29Z</dcterms:modified>
  <cp:revision>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