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68" r:id="rId6"/>
    <p:sldId id="269" r:id="rId7"/>
    <p:sldId id="267" r:id="rId8"/>
    <p:sldId id="266" r:id="rId9"/>
    <p:sldId id="272" r:id="rId10"/>
    <p:sldId id="25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1EECD-0460-42B7-A0B2-25ECE0FCA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0A81DF72-2949-4E28-913C-ECB84189A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C3A2EF95-5754-4E6B-BBAE-0E29DB8BBAF6}"/>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13FB1836-A2A8-4777-B7CB-AC1DF513E8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14B44ED6-72C5-41A9-BCDA-B46A4E79DC1C}"/>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230779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3A33B-C885-4000-B530-6D8B3B15D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46D0F548-E7A3-4FFD-BB1A-DF37E230E5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FE21A80-9E6F-45FF-9F95-4A122FD7217A}"/>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F36B315C-EC1D-41DC-915F-B6CF6BC731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DAC84F7-546B-4687-ABD4-9A962C0D5A5A}"/>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56618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78842ED-CBFA-49FA-A66D-FBB9FB8ED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E2781D06-B864-4D94-B889-6DB88EE3DF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29DA9C7-A574-4394-9056-1E19F3D1589F}"/>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4E532410-C1A9-466C-A827-1CFAE60A71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B1EF92B-48FA-4DE9-8D32-F18D20A30093}"/>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103248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6D03C-5337-4920-9A75-A39656BF52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2009C526-6EF7-4B6B-92C9-2D896781BE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1D60145-CDB3-4924-BA53-DE3352BD8911}"/>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64203A7C-F0E7-4D8C-8150-E2395307E6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06E39C6-9B87-402F-B44C-A3E3E98F79A1}"/>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398519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9F7EAA-EF3F-47AF-AB8E-B03D3953B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8BA8425-6120-4BF6-93D9-6F47A73C8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D2D8E799-BDEB-4ADD-AA27-23D6EC316478}"/>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841BFB2A-0F19-406D-AB4A-AD3C9D01A8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4FADA8D-F37B-4479-B7A8-A467C16DD82D}"/>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265130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3ADA9-7D7E-4E0D-BD4B-36A077C51E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D304D58-9574-4C0B-9E2F-1EB59C6059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ACA360B3-4491-4B39-A355-3A8931BFD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076561E0-D964-4AB9-9CC8-5C6B1167FF6B}"/>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6" name="Footer Placeholder 5">
            <a:extLst>
              <a:ext uri="{FF2B5EF4-FFF2-40B4-BE49-F238E27FC236}">
                <a16:creationId xmlns="" xmlns:a16="http://schemas.microsoft.com/office/drawing/2014/main" id="{D7BFDFDB-87FB-4BDE-8A44-13D9A310D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4EB8A68C-03AA-4040-A631-05AB8287CDC7}"/>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363567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B52CAD-FCAE-42E4-A2A6-F0BF49E368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317CD5AF-49DF-476D-9396-540569F3F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172AED2-66B1-47F2-9195-14A580B32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4C985C02-ED4F-4D20-B52D-ADFCA60EE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48BE54F-C1DE-43C1-AEB6-50CF3CB1B4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91960B4A-CA89-420A-B752-67A727632C1B}"/>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8" name="Footer Placeholder 7">
            <a:extLst>
              <a:ext uri="{FF2B5EF4-FFF2-40B4-BE49-F238E27FC236}">
                <a16:creationId xmlns="" xmlns:a16="http://schemas.microsoft.com/office/drawing/2014/main" id="{6EAA3BCE-ECDF-4FFE-9223-19374BC048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330A92FC-4EC2-45B1-A2C9-232C80BA7B2C}"/>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228943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6F3FE-CC1D-4874-A832-3E09258B52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D4814995-F310-450F-B06F-1A1284185E4B}"/>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4" name="Footer Placeholder 3">
            <a:extLst>
              <a:ext uri="{FF2B5EF4-FFF2-40B4-BE49-F238E27FC236}">
                <a16:creationId xmlns="" xmlns:a16="http://schemas.microsoft.com/office/drawing/2014/main" id="{002BEC86-F04B-43EF-A7C1-36FB496737D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7FF372BF-2EA7-43A9-8954-1C4FD4E10924}"/>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390564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A1CDDA1-1EED-41C5-B69A-40A1465BC45F}"/>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3" name="Footer Placeholder 2">
            <a:extLst>
              <a:ext uri="{FF2B5EF4-FFF2-40B4-BE49-F238E27FC236}">
                <a16:creationId xmlns="" xmlns:a16="http://schemas.microsoft.com/office/drawing/2014/main" id="{42BCCD6F-8B28-4E6B-95E6-778C25ABA7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1BAC0638-09AD-41A8-9AD6-6E8B4F48B689}"/>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967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EB9F4-0C2F-4FD5-A568-3914BF60B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14278B1-0B12-4F10-8C5D-682E6C31A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8805B300-379E-4751-85F0-332ABDB73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444F857-84BF-4C81-8A98-BED25FD5570C}"/>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6" name="Footer Placeholder 5">
            <a:extLst>
              <a:ext uri="{FF2B5EF4-FFF2-40B4-BE49-F238E27FC236}">
                <a16:creationId xmlns="" xmlns:a16="http://schemas.microsoft.com/office/drawing/2014/main" id="{C67222B2-3AF5-4F62-95D5-68DF0F3F88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5956E79B-9BCA-4036-9705-DF7C9A4E67DD}"/>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132193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58236-75F2-4095-8DBD-F5BE856D8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474453D6-54CE-4107-8EEA-D94E9145D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8A8B21D0-4D21-4D8E-8A56-732795B9F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F05AC61-2805-4849-AD5D-DC396745EAAB}"/>
              </a:ext>
            </a:extLst>
          </p:cNvPr>
          <p:cNvSpPr>
            <a:spLocks noGrp="1"/>
          </p:cNvSpPr>
          <p:nvPr>
            <p:ph type="dt" sz="half" idx="10"/>
          </p:nvPr>
        </p:nvSpPr>
        <p:spPr/>
        <p:txBody>
          <a:bodyPr/>
          <a:lstStyle/>
          <a:p>
            <a:fld id="{47FBA196-149B-4F91-8085-A39D8708BB27}" type="datetimeFigureOut">
              <a:rPr lang="en-GB" smtClean="0"/>
              <a:t>29/08/2018</a:t>
            </a:fld>
            <a:endParaRPr lang="en-GB"/>
          </a:p>
        </p:txBody>
      </p:sp>
      <p:sp>
        <p:nvSpPr>
          <p:cNvPr id="6" name="Footer Placeholder 5">
            <a:extLst>
              <a:ext uri="{FF2B5EF4-FFF2-40B4-BE49-F238E27FC236}">
                <a16:creationId xmlns="" xmlns:a16="http://schemas.microsoft.com/office/drawing/2014/main" id="{CA5151CE-0ABD-4173-9FCF-0F244B7A41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0F38DB8-056A-4DA5-8E6E-DA060F035BFF}"/>
              </a:ext>
            </a:extLst>
          </p:cNvPr>
          <p:cNvSpPr>
            <a:spLocks noGrp="1"/>
          </p:cNvSpPr>
          <p:nvPr>
            <p:ph type="sldNum" sz="quarter" idx="12"/>
          </p:nvPr>
        </p:nvSpPr>
        <p:spPr/>
        <p:txBody>
          <a:bodyPr/>
          <a:lstStyle/>
          <a:p>
            <a:fld id="{286CFA81-625C-434E-8537-CEE4A14BD0E5}" type="slidenum">
              <a:rPr lang="en-GB" smtClean="0"/>
              <a:t>‹#›</a:t>
            </a:fld>
            <a:endParaRPr lang="en-GB"/>
          </a:p>
        </p:txBody>
      </p:sp>
    </p:spTree>
    <p:extLst>
      <p:ext uri="{BB962C8B-B14F-4D97-AF65-F5344CB8AC3E}">
        <p14:creationId xmlns:p14="http://schemas.microsoft.com/office/powerpoint/2010/main" val="189543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0BD6771-215D-4A9E-84D1-B4A57BD75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28FCA3B5-28C4-4594-BF46-534109812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B6F39E70-758E-49C3-A6D3-E8AF1C3A8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BA196-149B-4F91-8085-A39D8708BB27}" type="datetimeFigureOut">
              <a:rPr lang="en-GB" smtClean="0"/>
              <a:t>29/08/2018</a:t>
            </a:fld>
            <a:endParaRPr lang="en-GB"/>
          </a:p>
        </p:txBody>
      </p:sp>
      <p:sp>
        <p:nvSpPr>
          <p:cNvPr id="5" name="Footer Placeholder 4">
            <a:extLst>
              <a:ext uri="{FF2B5EF4-FFF2-40B4-BE49-F238E27FC236}">
                <a16:creationId xmlns="" xmlns:a16="http://schemas.microsoft.com/office/drawing/2014/main" id="{AD53388C-2FE3-441D-BAF7-118D6ECEB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3B5F0A25-42C0-4A2E-879D-ACA69293D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CFA81-625C-434E-8537-CEE4A14BD0E5}" type="slidenum">
              <a:rPr lang="en-GB" smtClean="0"/>
              <a:t>‹#›</a:t>
            </a:fld>
            <a:endParaRPr lang="en-GB"/>
          </a:p>
        </p:txBody>
      </p:sp>
    </p:spTree>
    <p:extLst>
      <p:ext uri="{BB962C8B-B14F-4D97-AF65-F5344CB8AC3E}">
        <p14:creationId xmlns:p14="http://schemas.microsoft.com/office/powerpoint/2010/main" val="41058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773B6-7590-4CE7-B951-430999D8E4E9}"/>
              </a:ext>
            </a:extLst>
          </p:cNvPr>
          <p:cNvSpPr>
            <a:spLocks noGrp="1"/>
          </p:cNvSpPr>
          <p:nvPr>
            <p:ph type="ctrTitle"/>
          </p:nvPr>
        </p:nvSpPr>
        <p:spPr>
          <a:xfrm>
            <a:off x="1272057" y="2302299"/>
            <a:ext cx="6758301" cy="2387600"/>
          </a:xfrm>
        </p:spPr>
        <p:txBody>
          <a:bodyPr>
            <a:noAutofit/>
          </a:bodyPr>
          <a:lstStyle/>
          <a:p>
            <a:r>
              <a:rPr lang="en-GB" dirty="0"/>
              <a:t>Super computing, heterogeneous computing and </a:t>
            </a:r>
            <a:r>
              <a:rPr lang="en-GB" dirty="0" smtClean="0"/>
              <a:t>GPU</a:t>
            </a:r>
            <a:endParaRPr lang="en-GB" dirty="0"/>
          </a:p>
        </p:txBody>
      </p:sp>
    </p:spTree>
    <p:extLst>
      <p:ext uri="{BB962C8B-B14F-4D97-AF65-F5344CB8AC3E}">
        <p14:creationId xmlns:p14="http://schemas.microsoft.com/office/powerpoint/2010/main" val="1290926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2ADDA-0932-49DD-B2BF-A86007E3DB6D}"/>
              </a:ext>
            </a:extLst>
          </p:cNvPr>
          <p:cNvSpPr>
            <a:spLocks noGrp="1"/>
          </p:cNvSpPr>
          <p:nvPr>
            <p:ph type="title"/>
          </p:nvPr>
        </p:nvSpPr>
        <p:spPr/>
        <p:txBody>
          <a:bodyPr/>
          <a:lstStyle/>
          <a:p>
            <a:r>
              <a:rPr lang="en-GB" dirty="0"/>
              <a:t>Heterogeneous computing</a:t>
            </a:r>
          </a:p>
        </p:txBody>
      </p:sp>
      <p:sp>
        <p:nvSpPr>
          <p:cNvPr id="3" name="Content Placeholder 2">
            <a:extLst>
              <a:ext uri="{FF2B5EF4-FFF2-40B4-BE49-F238E27FC236}">
                <a16:creationId xmlns="" xmlns:a16="http://schemas.microsoft.com/office/drawing/2014/main" id="{EAA2BF62-1140-43F6-9EE6-72A98DEB5F25}"/>
              </a:ext>
            </a:extLst>
          </p:cNvPr>
          <p:cNvSpPr>
            <a:spLocks noGrp="1"/>
          </p:cNvSpPr>
          <p:nvPr>
            <p:ph idx="1"/>
          </p:nvPr>
        </p:nvSpPr>
        <p:spPr>
          <a:xfrm>
            <a:off x="1441272" y="2067982"/>
            <a:ext cx="10205255" cy="4351338"/>
          </a:xfrm>
        </p:spPr>
        <p:txBody>
          <a:bodyPr>
            <a:normAutofit/>
          </a:bodyPr>
          <a:lstStyle/>
          <a:p>
            <a:pPr marL="0" indent="0">
              <a:buNone/>
            </a:pPr>
            <a:r>
              <a:rPr lang="en-GB" sz="3200" dirty="0"/>
              <a:t>Heterogeneous computing refers to systems that use more than one kind of processor or cores. These systems gain performance or energy efficiency not just by adding the same type of processors, but by adding dissimilar coprocessors, usually incorporating specialized processing capabilities to handle particular tasks.</a:t>
            </a:r>
          </a:p>
        </p:txBody>
      </p:sp>
    </p:spTree>
    <p:extLst>
      <p:ext uri="{BB962C8B-B14F-4D97-AF65-F5344CB8AC3E}">
        <p14:creationId xmlns:p14="http://schemas.microsoft.com/office/powerpoint/2010/main" val="408826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6461F21-BC18-46B8-A1CA-8A32EA424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984" y="768700"/>
            <a:ext cx="5736774" cy="5023498"/>
          </a:xfrm>
        </p:spPr>
      </p:pic>
      <p:sp>
        <p:nvSpPr>
          <p:cNvPr id="2" name="Rectangle 1"/>
          <p:cNvSpPr/>
          <p:nvPr/>
        </p:nvSpPr>
        <p:spPr>
          <a:xfrm>
            <a:off x="3082834" y="2812867"/>
            <a:ext cx="2455817" cy="6096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1371" y="1180010"/>
            <a:ext cx="2455817" cy="107551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21371" y="3949336"/>
            <a:ext cx="2455817" cy="60960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3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348DB8-CF23-43F2-967C-4DD6BB7EB432}"/>
              </a:ext>
            </a:extLst>
          </p:cNvPr>
          <p:cNvSpPr>
            <a:spLocks noGrp="1"/>
          </p:cNvSpPr>
          <p:nvPr>
            <p:ph idx="1"/>
          </p:nvPr>
        </p:nvSpPr>
        <p:spPr>
          <a:xfrm>
            <a:off x="1502116" y="348344"/>
            <a:ext cx="10515600" cy="5031609"/>
          </a:xfrm>
        </p:spPr>
        <p:txBody>
          <a:bodyPr>
            <a:normAutofit/>
          </a:bodyPr>
          <a:lstStyle/>
          <a:p>
            <a:pPr marL="0" indent="0">
              <a:buNone/>
            </a:pPr>
            <a:r>
              <a:rPr lang="en-GB" sz="3200" dirty="0"/>
              <a:t>A supercomputer is a computer with a high level of performance compared to a general-purpose computer. Performance of a supercomputer is measured in floating-point operations per second</a:t>
            </a:r>
          </a:p>
        </p:txBody>
      </p:sp>
      <p:pic>
        <p:nvPicPr>
          <p:cNvPr id="5" name="Picture 4">
            <a:extLst>
              <a:ext uri="{FF2B5EF4-FFF2-40B4-BE49-F238E27FC236}">
                <a16:creationId xmlns="" xmlns:a16="http://schemas.microsoft.com/office/drawing/2014/main" id="{4C1F95DD-FF76-4FA6-84FD-219083A3E6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8963" y="2768353"/>
            <a:ext cx="4956878" cy="3283932"/>
          </a:xfrm>
          <a:prstGeom prst="rect">
            <a:avLst/>
          </a:prstGeom>
        </p:spPr>
      </p:pic>
    </p:spTree>
    <p:extLst>
      <p:ext uri="{BB962C8B-B14F-4D97-AF65-F5344CB8AC3E}">
        <p14:creationId xmlns:p14="http://schemas.microsoft.com/office/powerpoint/2010/main" val="15446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275F8-3E1D-4B1D-BEBC-D12A8B09AF9A}"/>
              </a:ext>
            </a:extLst>
          </p:cNvPr>
          <p:cNvSpPr>
            <a:spLocks noGrp="1"/>
          </p:cNvSpPr>
          <p:nvPr>
            <p:ph type="title"/>
          </p:nvPr>
        </p:nvSpPr>
        <p:spPr/>
        <p:txBody>
          <a:bodyPr>
            <a:normAutofit/>
          </a:bodyPr>
          <a:lstStyle/>
          <a:p>
            <a:r>
              <a:rPr lang="en-GB" sz="5400" b="1" dirty="0">
                <a:latin typeface="Ink Free" panose="03080402000500000000" pitchFamily="66" charset="0"/>
              </a:rPr>
              <a:t>Usage of super computers</a:t>
            </a:r>
          </a:p>
        </p:txBody>
      </p:sp>
      <p:sp>
        <p:nvSpPr>
          <p:cNvPr id="3" name="Content Placeholder 2">
            <a:extLst>
              <a:ext uri="{FF2B5EF4-FFF2-40B4-BE49-F238E27FC236}">
                <a16:creationId xmlns="" xmlns:a16="http://schemas.microsoft.com/office/drawing/2014/main" id="{CAEAA34C-2072-4530-A597-8809A40F84A8}"/>
              </a:ext>
            </a:extLst>
          </p:cNvPr>
          <p:cNvSpPr>
            <a:spLocks noGrp="1"/>
          </p:cNvSpPr>
          <p:nvPr>
            <p:ph idx="1"/>
          </p:nvPr>
        </p:nvSpPr>
        <p:spPr>
          <a:xfrm>
            <a:off x="2330224" y="2022538"/>
            <a:ext cx="10515600" cy="4351338"/>
          </a:xfrm>
        </p:spPr>
        <p:txBody>
          <a:bodyPr>
            <a:normAutofit/>
          </a:bodyPr>
          <a:lstStyle/>
          <a:p>
            <a:r>
              <a:rPr lang="en-GB" sz="3600" dirty="0"/>
              <a:t>Bio medical research</a:t>
            </a:r>
          </a:p>
          <a:p>
            <a:r>
              <a:rPr lang="en-GB" sz="3600" dirty="0" smtClean="0"/>
              <a:t>Aerospace </a:t>
            </a:r>
            <a:r>
              <a:rPr lang="en-GB" sz="3600" dirty="0"/>
              <a:t>simulation</a:t>
            </a:r>
          </a:p>
          <a:p>
            <a:r>
              <a:rPr lang="en-GB" sz="3600" dirty="0"/>
              <a:t>Genetic research</a:t>
            </a:r>
          </a:p>
          <a:p>
            <a:r>
              <a:rPr lang="en-GB" sz="3600" dirty="0"/>
              <a:t>Earth resource explorations.</a:t>
            </a:r>
          </a:p>
          <a:p>
            <a:r>
              <a:rPr lang="en-GB" sz="3600" dirty="0"/>
              <a:t>Physics simulations</a:t>
            </a:r>
          </a:p>
          <a:p>
            <a:endParaRPr lang="en-GB" sz="3600" dirty="0"/>
          </a:p>
        </p:txBody>
      </p:sp>
    </p:spTree>
    <p:extLst>
      <p:ext uri="{BB962C8B-B14F-4D97-AF65-F5344CB8AC3E}">
        <p14:creationId xmlns:p14="http://schemas.microsoft.com/office/powerpoint/2010/main" val="127023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76E91B7-F358-4CFC-8897-694F8EFAB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0" y="555356"/>
            <a:ext cx="8081553" cy="6061165"/>
          </a:xfrm>
        </p:spPr>
      </p:pic>
    </p:spTree>
    <p:extLst>
      <p:ext uri="{BB962C8B-B14F-4D97-AF65-F5344CB8AC3E}">
        <p14:creationId xmlns:p14="http://schemas.microsoft.com/office/powerpoint/2010/main" val="127453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 xmlns:a16="http://schemas.microsoft.com/office/drawing/2014/main" id="{260E91FC-7EA3-4F9C-963D-12E59D362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82" y="1088573"/>
            <a:ext cx="11450166" cy="3816722"/>
          </a:xfrm>
        </p:spPr>
      </p:pic>
    </p:spTree>
    <p:extLst>
      <p:ext uri="{BB962C8B-B14F-4D97-AF65-F5344CB8AC3E}">
        <p14:creationId xmlns:p14="http://schemas.microsoft.com/office/powerpoint/2010/main" val="264306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94DA322C-DCCD-4F50-B265-301ED9AB6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24956"/>
            <a:ext cx="9002212" cy="6637251"/>
          </a:xfrm>
          <a:prstGeom prst="rect">
            <a:avLst/>
          </a:prstGeom>
        </p:spPr>
      </p:pic>
    </p:spTree>
    <p:extLst>
      <p:ext uri="{BB962C8B-B14F-4D97-AF65-F5344CB8AC3E}">
        <p14:creationId xmlns:p14="http://schemas.microsoft.com/office/powerpoint/2010/main" val="1526030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71F4A3-A5A2-4EF7-AE64-6916CCC16CDB}"/>
              </a:ext>
            </a:extLst>
          </p:cNvPr>
          <p:cNvSpPr>
            <a:spLocks noGrp="1"/>
          </p:cNvSpPr>
          <p:nvPr>
            <p:ph type="title"/>
          </p:nvPr>
        </p:nvSpPr>
        <p:spPr>
          <a:xfrm>
            <a:off x="698862" y="164828"/>
            <a:ext cx="10515600" cy="1325563"/>
          </a:xfrm>
        </p:spPr>
        <p:txBody>
          <a:bodyPr>
            <a:normAutofit/>
          </a:bodyPr>
          <a:lstStyle/>
          <a:p>
            <a:r>
              <a:rPr lang="en-GB" sz="6000" b="1" dirty="0">
                <a:latin typeface="Ink Free" panose="03080402000500000000" pitchFamily="66" charset="0"/>
              </a:rPr>
              <a:t>GPUs</a:t>
            </a:r>
          </a:p>
        </p:txBody>
      </p:sp>
      <p:sp>
        <p:nvSpPr>
          <p:cNvPr id="3" name="Content Placeholder 2">
            <a:extLst>
              <a:ext uri="{FF2B5EF4-FFF2-40B4-BE49-F238E27FC236}">
                <a16:creationId xmlns="" xmlns:a16="http://schemas.microsoft.com/office/drawing/2014/main" id="{C56CB74B-E068-48F7-A08B-60B1A007CF13}"/>
              </a:ext>
            </a:extLst>
          </p:cNvPr>
          <p:cNvSpPr>
            <a:spLocks noGrp="1"/>
          </p:cNvSpPr>
          <p:nvPr>
            <p:ph idx="1"/>
          </p:nvPr>
        </p:nvSpPr>
        <p:spPr>
          <a:xfrm>
            <a:off x="1274257" y="1568768"/>
            <a:ext cx="10515600" cy="4351338"/>
          </a:xfrm>
        </p:spPr>
        <p:txBody>
          <a:bodyPr/>
          <a:lstStyle/>
          <a:p>
            <a:pPr marL="0" indent="0">
              <a:buNone/>
            </a:pPr>
            <a:r>
              <a:rPr lang="en-GB" dirty="0"/>
              <a:t>The graphics processing unit (GPU), as a specialized computer processor, addresses the demands of real-time high-resolution 3D graphics compute-intensive tasks. </a:t>
            </a:r>
          </a:p>
        </p:txBody>
      </p:sp>
      <p:pic>
        <p:nvPicPr>
          <p:cNvPr id="4" name="Content Placeholder 4">
            <a:extLst>
              <a:ext uri="{FF2B5EF4-FFF2-40B4-BE49-F238E27FC236}">
                <a16:creationId xmlns="" xmlns:a16="http://schemas.microsoft.com/office/drawing/2014/main" id="{69D1CE67-D3B2-44A4-8A4C-4A14F9AFEF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7168" y="3140012"/>
            <a:ext cx="5326602" cy="2996213"/>
          </a:xfrm>
          <a:prstGeom prst="rect">
            <a:avLst/>
          </a:prstGeom>
        </p:spPr>
      </p:pic>
    </p:spTree>
    <p:extLst>
      <p:ext uri="{BB962C8B-B14F-4D97-AF65-F5344CB8AC3E}">
        <p14:creationId xmlns:p14="http://schemas.microsoft.com/office/powerpoint/2010/main" val="151941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CB83DF6-0206-4B9B-BFB6-F35820510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997" y="1039703"/>
            <a:ext cx="2476923" cy="2616250"/>
          </a:xfrm>
          <a:prstGeom prst="rect">
            <a:avLst/>
          </a:prstGeom>
        </p:spPr>
      </p:pic>
      <p:pic>
        <p:nvPicPr>
          <p:cNvPr id="7" name="Picture 6">
            <a:extLst>
              <a:ext uri="{FF2B5EF4-FFF2-40B4-BE49-F238E27FC236}">
                <a16:creationId xmlns="" xmlns:a16="http://schemas.microsoft.com/office/drawing/2014/main" id="{AD63F65F-43C1-43E6-99B5-46B4CA2AD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345" y="1037814"/>
            <a:ext cx="2112743" cy="2616250"/>
          </a:xfrm>
          <a:prstGeom prst="rect">
            <a:avLst/>
          </a:prstGeom>
        </p:spPr>
      </p:pic>
      <p:sp>
        <p:nvSpPr>
          <p:cNvPr id="8" name="TextBox 7">
            <a:extLst>
              <a:ext uri="{FF2B5EF4-FFF2-40B4-BE49-F238E27FC236}">
                <a16:creationId xmlns="" xmlns:a16="http://schemas.microsoft.com/office/drawing/2014/main" id="{C99B58D8-9D9E-4F93-9B43-2ADCF8328198}"/>
              </a:ext>
            </a:extLst>
          </p:cNvPr>
          <p:cNvSpPr txBox="1"/>
          <p:nvPr/>
        </p:nvSpPr>
        <p:spPr>
          <a:xfrm>
            <a:off x="2598992" y="0"/>
            <a:ext cx="2530135" cy="769441"/>
          </a:xfrm>
          <a:prstGeom prst="rect">
            <a:avLst/>
          </a:prstGeom>
          <a:noFill/>
        </p:spPr>
        <p:txBody>
          <a:bodyPr wrap="square" rtlCol="0">
            <a:spAutoFit/>
          </a:bodyPr>
          <a:lstStyle/>
          <a:p>
            <a:r>
              <a:rPr lang="en-US" sz="4400" b="1" dirty="0"/>
              <a:t>CPU</a:t>
            </a:r>
            <a:endParaRPr lang="en-US" sz="3200" b="1" dirty="0"/>
          </a:p>
        </p:txBody>
      </p:sp>
      <p:sp>
        <p:nvSpPr>
          <p:cNvPr id="10" name="TextBox 9">
            <a:extLst>
              <a:ext uri="{FF2B5EF4-FFF2-40B4-BE49-F238E27FC236}">
                <a16:creationId xmlns="" xmlns:a16="http://schemas.microsoft.com/office/drawing/2014/main" id="{76F77C99-C625-4A54-A919-ECAB9FBB6F11}"/>
              </a:ext>
            </a:extLst>
          </p:cNvPr>
          <p:cNvSpPr txBox="1"/>
          <p:nvPr/>
        </p:nvSpPr>
        <p:spPr>
          <a:xfrm>
            <a:off x="8407464" y="1889"/>
            <a:ext cx="2530135" cy="769441"/>
          </a:xfrm>
          <a:prstGeom prst="rect">
            <a:avLst/>
          </a:prstGeom>
          <a:noFill/>
        </p:spPr>
        <p:txBody>
          <a:bodyPr wrap="square" rtlCol="0">
            <a:spAutoFit/>
          </a:bodyPr>
          <a:lstStyle/>
          <a:p>
            <a:r>
              <a:rPr lang="en-US" sz="4400" b="1" dirty="0"/>
              <a:t>GPU</a:t>
            </a:r>
          </a:p>
        </p:txBody>
      </p:sp>
      <p:sp>
        <p:nvSpPr>
          <p:cNvPr id="2" name="Rectangle 1"/>
          <p:cNvSpPr/>
          <p:nvPr/>
        </p:nvSpPr>
        <p:spPr>
          <a:xfrm>
            <a:off x="2329026" y="1172171"/>
            <a:ext cx="1811383" cy="11756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85611" y="1108746"/>
            <a:ext cx="2233749" cy="246888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46369" y="4110676"/>
            <a:ext cx="5558248" cy="2246769"/>
          </a:xfrm>
          <a:prstGeom prst="rect">
            <a:avLst/>
          </a:prstGeom>
          <a:noFill/>
        </p:spPr>
        <p:txBody>
          <a:bodyPr wrap="square" rtlCol="0">
            <a:spAutoFit/>
          </a:bodyPr>
          <a:lstStyle>
            <a:defPPr>
              <a:defRPr lang="en-US"/>
            </a:defPPr>
            <a:lvl1pPr marL="457200" indent="-457200">
              <a:buFont typeface="Arial" panose="020B0604020202020204" pitchFamily="34" charset="0"/>
              <a:buChar char="•"/>
              <a:defRPr sz="2800"/>
            </a:lvl1pPr>
          </a:lstStyle>
          <a:p>
            <a:r>
              <a:rPr lang="en-US" dirty="0"/>
              <a:t>Through put device with low lock </a:t>
            </a:r>
            <a:r>
              <a:rPr lang="en-US" dirty="0" smtClean="0"/>
              <a:t>speed</a:t>
            </a:r>
            <a:endParaRPr lang="en-US" dirty="0"/>
          </a:p>
          <a:p>
            <a:r>
              <a:rPr lang="en-US" dirty="0"/>
              <a:t>Have Thousand of </a:t>
            </a:r>
            <a:r>
              <a:rPr lang="en-US" dirty="0" smtClean="0"/>
              <a:t>cores</a:t>
            </a:r>
            <a:endParaRPr lang="en-US" dirty="0"/>
          </a:p>
          <a:p>
            <a:r>
              <a:rPr lang="en-US" dirty="0"/>
              <a:t>Does not have optimization hardware like branch predictors</a:t>
            </a:r>
          </a:p>
        </p:txBody>
      </p:sp>
      <p:sp>
        <p:nvSpPr>
          <p:cNvPr id="11" name="TextBox 10"/>
          <p:cNvSpPr txBox="1"/>
          <p:nvPr/>
        </p:nvSpPr>
        <p:spPr>
          <a:xfrm>
            <a:off x="643965" y="4110676"/>
            <a:ext cx="578078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Latency device with high lock speed</a:t>
            </a:r>
          </a:p>
          <a:p>
            <a:pPr marL="457200" indent="-457200">
              <a:buFont typeface="Arial" panose="020B0604020202020204" pitchFamily="34" charset="0"/>
              <a:buChar char="•"/>
            </a:pPr>
            <a:r>
              <a:rPr lang="en-US" sz="2800" dirty="0" smtClean="0"/>
              <a:t>Smaller number of cores</a:t>
            </a:r>
          </a:p>
          <a:p>
            <a:pPr marL="457200" indent="-457200">
              <a:buFont typeface="Arial" panose="020B0604020202020204" pitchFamily="34" charset="0"/>
              <a:buChar char="•"/>
            </a:pPr>
            <a:r>
              <a:rPr lang="en-US" sz="2800" dirty="0" smtClean="0"/>
              <a:t>Have optimization hardware like branch predictors</a:t>
            </a: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30247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74211956"/>
              </p:ext>
            </p:extLst>
          </p:nvPr>
        </p:nvGraphicFramePr>
        <p:xfrm>
          <a:off x="1330029" y="368680"/>
          <a:ext cx="9430332" cy="6141236"/>
        </p:xfrm>
        <a:graphic>
          <a:graphicData uri="http://schemas.openxmlformats.org/drawingml/2006/table">
            <a:tbl>
              <a:tblPr firstRow="1" bandRow="1">
                <a:tableStyleId>{5C22544A-7EE6-4342-B048-85BDC9FD1C3A}</a:tableStyleId>
              </a:tblPr>
              <a:tblGrid>
                <a:gridCol w="4715166"/>
                <a:gridCol w="4715166"/>
              </a:tblGrid>
              <a:tr h="1433075">
                <a:tc>
                  <a:txBody>
                    <a:bodyPr/>
                    <a:lstStyle/>
                    <a:p>
                      <a:pPr algn="ctr"/>
                      <a:r>
                        <a:rPr lang="en-US" sz="4400" dirty="0" smtClean="0">
                          <a:solidFill>
                            <a:srgbClr val="C00000"/>
                          </a:solidFill>
                        </a:rPr>
                        <a:t>GPU</a:t>
                      </a:r>
                      <a:endParaRPr lang="en-US" sz="4400" dirty="0">
                        <a:solidFill>
                          <a:srgbClr val="C00000"/>
                        </a:solidFill>
                      </a:endParaRPr>
                    </a:p>
                  </a:txBody>
                  <a:tcPr anchor="ctr">
                    <a:solidFill>
                      <a:schemeClr val="accent2">
                        <a:lumMod val="60000"/>
                        <a:lumOff val="40000"/>
                      </a:schemeClr>
                    </a:solidFill>
                  </a:tcPr>
                </a:tc>
                <a:tc>
                  <a:txBody>
                    <a:bodyPr/>
                    <a:lstStyle/>
                    <a:p>
                      <a:pPr algn="ctr"/>
                      <a:r>
                        <a:rPr lang="en-US" sz="4400" dirty="0" smtClean="0">
                          <a:solidFill>
                            <a:srgbClr val="C00000"/>
                          </a:solidFill>
                        </a:rPr>
                        <a:t>CPU</a:t>
                      </a:r>
                      <a:endParaRPr lang="en-US" dirty="0"/>
                    </a:p>
                  </a:txBody>
                  <a:tcPr anchor="ctr">
                    <a:solidFill>
                      <a:schemeClr val="accent2">
                        <a:lumMod val="60000"/>
                        <a:lumOff val="40000"/>
                      </a:schemeClr>
                    </a:solidFill>
                  </a:tcPr>
                </a:tc>
              </a:tr>
              <a:tr h="1433075">
                <a:tc>
                  <a:txBody>
                    <a:bodyPr/>
                    <a:lstStyle/>
                    <a:p>
                      <a:pPr algn="l"/>
                      <a:r>
                        <a:rPr lang="en-US" sz="2800" dirty="0" smtClean="0"/>
                        <a:t>Context</a:t>
                      </a:r>
                      <a:r>
                        <a:rPr lang="en-US" sz="2800" baseline="0" dirty="0" smtClean="0"/>
                        <a:t> switching done by hardware</a:t>
                      </a:r>
                      <a:endParaRPr lang="en-US" sz="2800" dirty="0"/>
                    </a:p>
                  </a:txBody>
                  <a:tcPr anchor="ctr">
                    <a:solidFill>
                      <a:schemeClr val="accent4">
                        <a:lumMod val="20000"/>
                        <a:lumOff val="80000"/>
                      </a:schemeClr>
                    </a:solidFill>
                  </a:tcPr>
                </a:tc>
                <a:tc>
                  <a:txBody>
                    <a:bodyPr/>
                    <a:lstStyle/>
                    <a:p>
                      <a:pPr algn="l"/>
                      <a:r>
                        <a:rPr lang="en-US" sz="2800" dirty="0" smtClean="0"/>
                        <a:t>Context</a:t>
                      </a:r>
                      <a:r>
                        <a:rPr lang="en-US" sz="2800" baseline="0" dirty="0" smtClean="0"/>
                        <a:t> switching done by software</a:t>
                      </a:r>
                      <a:endParaRPr lang="en-US" sz="2800" dirty="0"/>
                    </a:p>
                  </a:txBody>
                  <a:tcPr anchor="ctr">
                    <a:solidFill>
                      <a:schemeClr val="accent4">
                        <a:lumMod val="20000"/>
                        <a:lumOff val="80000"/>
                      </a:schemeClr>
                    </a:solidFill>
                  </a:tcPr>
                </a:tc>
              </a:tr>
              <a:tr h="1476766">
                <a:tc>
                  <a:txBody>
                    <a:bodyPr/>
                    <a:lstStyle/>
                    <a:p>
                      <a:pPr algn="l"/>
                      <a:r>
                        <a:rPr lang="en-US" sz="2800" dirty="0" smtClean="0"/>
                        <a:t>Can</a:t>
                      </a:r>
                      <a:r>
                        <a:rPr lang="en-US" sz="2800" baseline="0" dirty="0" smtClean="0"/>
                        <a:t> switch between thread if one thread stalls</a:t>
                      </a:r>
                      <a:endParaRPr lang="en-US" sz="2800" dirty="0"/>
                    </a:p>
                  </a:txBody>
                  <a:tcPr anchor="ctr">
                    <a:solidFill>
                      <a:schemeClr val="accent4">
                        <a:lumMod val="20000"/>
                        <a:lumOff val="80000"/>
                      </a:schemeClr>
                    </a:solidFill>
                  </a:tcPr>
                </a:tc>
                <a:tc>
                  <a:txBody>
                    <a:bodyPr/>
                    <a:lstStyle/>
                    <a:p>
                      <a:pPr algn="l"/>
                      <a:r>
                        <a:rPr lang="en-US" sz="2800" dirty="0" smtClean="0"/>
                        <a:t>For memory instruction latencies with L1</a:t>
                      </a:r>
                      <a:r>
                        <a:rPr lang="en-US" sz="2800" baseline="0" dirty="0" smtClean="0"/>
                        <a:t> and L2 cache misses,</a:t>
                      </a:r>
                      <a:r>
                        <a:rPr lang="en-US" sz="2800" dirty="0" smtClean="0"/>
                        <a:t> thread</a:t>
                      </a:r>
                      <a:r>
                        <a:rPr lang="en-US" sz="2800" baseline="0" dirty="0" smtClean="0"/>
                        <a:t> are going to stall</a:t>
                      </a:r>
                      <a:endParaRPr lang="en-US" sz="2800" dirty="0"/>
                    </a:p>
                  </a:txBody>
                  <a:tcPr anchor="ctr">
                    <a:solidFill>
                      <a:schemeClr val="accent4">
                        <a:lumMod val="20000"/>
                        <a:lumOff val="80000"/>
                      </a:schemeClr>
                    </a:solidFill>
                  </a:tcPr>
                </a:tc>
              </a:tr>
              <a:tr h="1476766">
                <a:tc>
                  <a:txBody>
                    <a:bodyPr/>
                    <a:lstStyle/>
                    <a:p>
                      <a:pPr algn="l"/>
                      <a:r>
                        <a:rPr lang="en-US" sz="2800" dirty="0" smtClean="0"/>
                        <a:t>Thread schedulers</a:t>
                      </a:r>
                      <a:r>
                        <a:rPr lang="en-US" sz="2800" baseline="0" dirty="0" smtClean="0"/>
                        <a:t> and dispatch units are implemented in hardware</a:t>
                      </a:r>
                      <a:endParaRPr lang="en-US" sz="2800" dirty="0"/>
                    </a:p>
                  </a:txBody>
                  <a:tcPr anchor="ctr">
                    <a:solidFill>
                      <a:schemeClr val="accent4">
                        <a:lumMod val="20000"/>
                        <a:lumOff val="80000"/>
                      </a:schemeClr>
                    </a:solidFill>
                  </a:tcPr>
                </a:tc>
                <a:tc>
                  <a:txBody>
                    <a:bodyPr/>
                    <a:lstStyle/>
                    <a:p>
                      <a:pPr algn="l"/>
                      <a:r>
                        <a:rPr lang="en-US" sz="2800" dirty="0" smtClean="0"/>
                        <a:t>Work</a:t>
                      </a:r>
                      <a:r>
                        <a:rPr lang="en-US" sz="2800" baseline="0" dirty="0" smtClean="0"/>
                        <a:t> item creation done in software.</a:t>
                      </a:r>
                      <a:endParaRPr lang="en-US" sz="2800" dirty="0"/>
                    </a:p>
                  </a:txBody>
                  <a:tcPr anchor="ctr">
                    <a:solidFill>
                      <a:schemeClr val="accent4">
                        <a:lumMod val="20000"/>
                        <a:lumOff val="80000"/>
                      </a:schemeClr>
                    </a:solidFill>
                  </a:tcPr>
                </a:tc>
              </a:tr>
            </a:tbl>
          </a:graphicData>
        </a:graphic>
      </p:graphicFrame>
    </p:spTree>
    <p:extLst>
      <p:ext uri="{BB962C8B-B14F-4D97-AF65-F5344CB8AC3E}">
        <p14:creationId xmlns:p14="http://schemas.microsoft.com/office/powerpoint/2010/main" val="410670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136</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Ink Free</vt:lpstr>
      <vt:lpstr>Office Theme</vt:lpstr>
      <vt:lpstr>Super computing, heterogeneous computing and GPU</vt:lpstr>
      <vt:lpstr>PowerPoint Presentation</vt:lpstr>
      <vt:lpstr>Usage of super computers</vt:lpstr>
      <vt:lpstr>PowerPoint Presentation</vt:lpstr>
      <vt:lpstr>PowerPoint Presentation</vt:lpstr>
      <vt:lpstr>PowerPoint Presentation</vt:lpstr>
      <vt:lpstr>GPUs</vt:lpstr>
      <vt:lpstr>PowerPoint Presentation</vt:lpstr>
      <vt:lpstr>PowerPoint Presentation</vt:lpstr>
      <vt:lpstr>Heterogeneous computing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computing, heterogeneous computing and CUDA</dc:title>
  <dc:creator>Hanzz</dc:creator>
  <cp:lastModifiedBy>kasun liyanage</cp:lastModifiedBy>
  <cp:revision>41</cp:revision>
  <dcterms:created xsi:type="dcterms:W3CDTF">2018-02-12T01:28:02Z</dcterms:created>
  <dcterms:modified xsi:type="dcterms:W3CDTF">2018-08-29T16:39:46Z</dcterms:modified>
</cp:coreProperties>
</file>