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92AC7F2-42D7-41B6-BA14-0F32A649F35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251908C-1CD0-4B07-8CE9-99632ACD2F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B2B6DD-A3C6-4B63-A438-142F892C028D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21/10/23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DFB9AAA-7C3B-4FB7-8CF5-E33D9D2A16F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685782A-615C-4EF8-9691-E57CAFF32783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21/10/23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528CE4-5764-4C26-98F0-3434ED29DB1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43240" y="1949040"/>
            <a:ext cx="669888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GB" sz="6600" spc="-1" strike="noStrike">
                <a:solidFill>
                  <a:srgbClr val="000000"/>
                </a:solidFill>
                <a:latin typeface="Calibri"/>
              </a:rPr>
              <a:t>Basic elements of a </a:t>
            </a:r>
            <a:r>
              <a:rPr b="0" lang="en-GB" sz="6600" spc="-1" strike="noStrike">
                <a:solidFill>
                  <a:srgbClr val="ff0000"/>
                </a:solidFill>
                <a:latin typeface="Calibri"/>
              </a:rPr>
              <a:t>CUDA </a:t>
            </a:r>
            <a:r>
              <a:rPr b="0" lang="en-GB" sz="6600" spc="-1" strike="noStrike">
                <a:solidFill>
                  <a:srgbClr val="000000"/>
                </a:solidFill>
                <a:latin typeface="Calibri"/>
              </a:rPr>
              <a:t>program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199320" y="1872720"/>
            <a:ext cx="2608200" cy="965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2625840" y="954720"/>
            <a:ext cx="6962040" cy="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"/>
          <p:cNvSpPr/>
          <p:nvPr/>
        </p:nvSpPr>
        <p:spPr>
          <a:xfrm>
            <a:off x="2625840" y="954720"/>
            <a:ext cx="360" cy="277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9" name="Table 4"/>
          <p:cNvGraphicFramePr/>
          <p:nvPr/>
        </p:nvGraphicFramePr>
        <p:xfrm>
          <a:off x="3260880" y="193752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279000"/>
                <a:gridCol w="342000"/>
                <a:gridCol w="3117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sp>
        <p:nvSpPr>
          <p:cNvPr id="210" name="CustomShape 5"/>
          <p:cNvSpPr/>
          <p:nvPr/>
        </p:nvSpPr>
        <p:spPr>
          <a:xfrm>
            <a:off x="2309400" y="367272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9735120" y="60084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6107040" y="1624680"/>
            <a:ext cx="260604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9295920" y="1954440"/>
            <a:ext cx="539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</a:rPr>
              <a:t>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 flipH="1">
            <a:off x="9025560" y="1872360"/>
            <a:ext cx="12600" cy="96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7081560" y="881640"/>
            <a:ext cx="103140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</a:rPr>
              <a:t>8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3234960" y="770760"/>
            <a:ext cx="562500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70c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2"/>
          <p:cNvSpPr/>
          <p:nvPr/>
        </p:nvSpPr>
        <p:spPr>
          <a:xfrm flipH="1">
            <a:off x="10127880" y="1872360"/>
            <a:ext cx="28800" cy="229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70c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3"/>
          <p:cNvSpPr/>
          <p:nvPr/>
        </p:nvSpPr>
        <p:spPr>
          <a:xfrm>
            <a:off x="5532120" y="-42840"/>
            <a:ext cx="1031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16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9" name="CustomShape 14"/>
          <p:cNvSpPr/>
          <p:nvPr/>
        </p:nvSpPr>
        <p:spPr>
          <a:xfrm>
            <a:off x="10498680" y="2572560"/>
            <a:ext cx="103140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220" name="Table 15"/>
          <p:cNvGraphicFramePr/>
          <p:nvPr/>
        </p:nvGraphicFramePr>
        <p:xfrm>
          <a:off x="3247920" y="238716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310680"/>
                <a:gridCol w="310680"/>
                <a:gridCol w="31140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sp>
        <p:nvSpPr>
          <p:cNvPr id="221" name="CustomShape 16"/>
          <p:cNvSpPr/>
          <p:nvPr/>
        </p:nvSpPr>
        <p:spPr>
          <a:xfrm>
            <a:off x="6120000" y="1872720"/>
            <a:ext cx="2608200" cy="965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22" name="Table 17"/>
          <p:cNvGraphicFramePr/>
          <p:nvPr/>
        </p:nvGraphicFramePr>
        <p:xfrm>
          <a:off x="6181920" y="193752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279000"/>
                <a:gridCol w="342000"/>
                <a:gridCol w="3117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Table 18"/>
          <p:cNvGraphicFramePr/>
          <p:nvPr/>
        </p:nvGraphicFramePr>
        <p:xfrm>
          <a:off x="6168960" y="238716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310680"/>
                <a:gridCol w="310680"/>
                <a:gridCol w="31140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sp>
        <p:nvSpPr>
          <p:cNvPr id="224" name="CustomShape 19"/>
          <p:cNvSpPr/>
          <p:nvPr/>
        </p:nvSpPr>
        <p:spPr>
          <a:xfrm>
            <a:off x="3186360" y="3197520"/>
            <a:ext cx="2608200" cy="965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25" name="Table 20"/>
          <p:cNvGraphicFramePr/>
          <p:nvPr/>
        </p:nvGraphicFramePr>
        <p:xfrm>
          <a:off x="3247920" y="326196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279000"/>
                <a:gridCol w="342000"/>
                <a:gridCol w="3117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Table 21"/>
          <p:cNvGraphicFramePr/>
          <p:nvPr/>
        </p:nvGraphicFramePr>
        <p:xfrm>
          <a:off x="3234960" y="371160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310680"/>
                <a:gridCol w="310680"/>
                <a:gridCol w="31140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sp>
        <p:nvSpPr>
          <p:cNvPr id="227" name="CustomShape 22"/>
          <p:cNvSpPr/>
          <p:nvPr/>
        </p:nvSpPr>
        <p:spPr>
          <a:xfrm>
            <a:off x="6107040" y="3197520"/>
            <a:ext cx="2608200" cy="965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28" name="Table 23"/>
          <p:cNvGraphicFramePr/>
          <p:nvPr/>
        </p:nvGraphicFramePr>
        <p:xfrm>
          <a:off x="6168960" y="326196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279000"/>
                <a:gridCol w="342000"/>
                <a:gridCol w="3117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Table 24"/>
          <p:cNvGraphicFramePr/>
          <p:nvPr/>
        </p:nvGraphicFramePr>
        <p:xfrm>
          <a:off x="6156000" y="3711600"/>
          <a:ext cx="2486160" cy="370440"/>
        </p:xfrm>
        <a:graphic>
          <a:graphicData uri="http://schemas.openxmlformats.org/drawingml/2006/table">
            <a:tbl>
              <a:tblPr/>
              <a:tblGrid>
                <a:gridCol w="310680"/>
                <a:gridCol w="310680"/>
                <a:gridCol w="310680"/>
                <a:gridCol w="310680"/>
                <a:gridCol w="310680"/>
                <a:gridCol w="310680"/>
                <a:gridCol w="310680"/>
                <a:gridCol w="31140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85623"/>
                    </a:solidFill>
                  </a:tcPr>
                </a:tc>
              </a:tr>
            </a:tbl>
          </a:graphicData>
        </a:graphic>
      </p:graphicFrame>
      <p:sp>
        <p:nvSpPr>
          <p:cNvPr id="230" name="TextShape 25"/>
          <p:cNvSpPr txBox="1"/>
          <p:nvPr/>
        </p:nvSpPr>
        <p:spPr>
          <a:xfrm>
            <a:off x="3981600" y="4323960"/>
            <a:ext cx="4731840" cy="1178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</a:rPr>
              <a:t>dim3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block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0" lang="en-US" sz="4000" spc="-1" strike="noStrike">
                <a:solidFill>
                  <a:srgbClr val="00b050"/>
                </a:solidFill>
                <a:latin typeface="Calibri"/>
              </a:rPr>
              <a:t>8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2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c55a11"/>
                </a:solidFill>
                <a:latin typeface="Calibri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CustomShape 26"/>
          <p:cNvSpPr/>
          <p:nvPr/>
        </p:nvSpPr>
        <p:spPr>
          <a:xfrm>
            <a:off x="3994920" y="5187240"/>
            <a:ext cx="4731840" cy="11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</a:rPr>
              <a:t>dim3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grid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0" lang="en-US" sz="4000" spc="-1" strike="noStrike">
                <a:solidFill>
                  <a:srgbClr val="00b050"/>
                </a:solidFill>
                <a:latin typeface="Calibri"/>
              </a:rPr>
              <a:t>2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2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c55a11"/>
                </a:solidFill>
                <a:latin typeface="Calibri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2" name="CustomShape 27"/>
          <p:cNvSpPr/>
          <p:nvPr/>
        </p:nvSpPr>
        <p:spPr>
          <a:xfrm>
            <a:off x="2229120" y="6050520"/>
            <a:ext cx="8434800" cy="11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Kernel_name &lt;&lt;</a:t>
            </a:r>
            <a:r>
              <a:rPr b="1" lang="en-US" sz="4800" spc="-1" strike="noStrike">
                <a:solidFill>
                  <a:srgbClr val="7030a0"/>
                </a:solidFill>
                <a:latin typeface="Calibri"/>
              </a:rPr>
              <a:t> grid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4800" spc="-1" strike="noStrike">
                <a:solidFill>
                  <a:srgbClr val="ff0000"/>
                </a:solidFill>
                <a:latin typeface="Calibri"/>
              </a:rPr>
              <a:t>block 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&gt;&gt;&gt;()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7" dur="indefinite" restart="never" nodeType="tmRoot">
          <p:childTnLst>
            <p:seq>
              <p:cTn id="428" dur="indefinite" nodeType="mainSeq">
                <p:childTnLst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7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8" dur="5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19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1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2" dur="500" fill="hold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3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96640" y="1584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 Light"/>
              </a:rPr>
              <a:t>Limitation for block size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2822040" y="2457360"/>
            <a:ext cx="6962040" cy="2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"/>
          <p:cNvSpPr/>
          <p:nvPr/>
        </p:nvSpPr>
        <p:spPr>
          <a:xfrm flipV="1">
            <a:off x="2822040" y="1843560"/>
            <a:ext cx="1264320" cy="59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2822040" y="2440080"/>
            <a:ext cx="360" cy="183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2149920" y="428112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235"/>
                </a:solidFill>
                <a:latin typeface="Calibri"/>
              </a:rPr>
              <a:t>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4208400" y="136296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235"/>
                </a:solidFill>
                <a:latin typeface="Calibri"/>
              </a:rPr>
              <a:t>Z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9784440" y="237600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548235"/>
                </a:solidFill>
                <a:latin typeface="Calibri"/>
              </a:rPr>
              <a:t>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6024600" y="2958480"/>
            <a:ext cx="2420640" cy="942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24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9"/>
          <p:cNvSpPr/>
          <p:nvPr/>
        </p:nvSpPr>
        <p:spPr>
          <a:xfrm>
            <a:off x="5083920" y="3220920"/>
            <a:ext cx="2420640" cy="942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10"/>
          <p:cNvSpPr/>
          <p:nvPr/>
        </p:nvSpPr>
        <p:spPr>
          <a:xfrm flipV="1">
            <a:off x="5083920" y="2958120"/>
            <a:ext cx="940680" cy="262440"/>
          </a:xfrm>
          <a:prstGeom prst="line">
            <a:avLst/>
          </a:prstGeom>
          <a:ln w="572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Line 11"/>
          <p:cNvSpPr/>
          <p:nvPr/>
        </p:nvSpPr>
        <p:spPr>
          <a:xfrm flipV="1">
            <a:off x="7478640" y="3006360"/>
            <a:ext cx="940680" cy="262440"/>
          </a:xfrm>
          <a:prstGeom prst="line">
            <a:avLst/>
          </a:prstGeom>
          <a:ln w="572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12"/>
          <p:cNvSpPr/>
          <p:nvPr/>
        </p:nvSpPr>
        <p:spPr>
          <a:xfrm flipV="1">
            <a:off x="7504920" y="3852720"/>
            <a:ext cx="940680" cy="262440"/>
          </a:xfrm>
          <a:prstGeom prst="line">
            <a:avLst/>
          </a:prstGeom>
          <a:ln w="5724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3"/>
          <p:cNvSpPr/>
          <p:nvPr/>
        </p:nvSpPr>
        <p:spPr>
          <a:xfrm>
            <a:off x="8166960" y="3903120"/>
            <a:ext cx="2433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z &lt; =64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6" name="CustomShape 14"/>
          <p:cNvSpPr/>
          <p:nvPr/>
        </p:nvSpPr>
        <p:spPr>
          <a:xfrm>
            <a:off x="5750280" y="4425840"/>
            <a:ext cx="2512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x &lt;= 1024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3121920" y="3337920"/>
            <a:ext cx="2437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2060"/>
                </a:solidFill>
                <a:latin typeface="Calibri"/>
              </a:rPr>
              <a:t>y &lt;= 1024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8" name="CustomShape 16"/>
          <p:cNvSpPr/>
          <p:nvPr/>
        </p:nvSpPr>
        <p:spPr>
          <a:xfrm>
            <a:off x="3688560" y="5695560"/>
            <a:ext cx="56952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5400" spc="-1" strike="noStrike">
                <a:solidFill>
                  <a:srgbClr val="ff0000"/>
                </a:solidFill>
                <a:latin typeface="Calibri"/>
              </a:rPr>
              <a:t>x * y * z  &lt; = 1024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4" dur="indefinite" restart="never" nodeType="tmRoot">
          <p:childTnLst>
            <p:seq>
              <p:cTn id="535" dur="indefinite" nodeType="mainSeq">
                <p:childTnLst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5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6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0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 Light"/>
              </a:rPr>
              <a:t>Limitation for number of thread block in each dimension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50" name="Table 2"/>
          <p:cNvGraphicFramePr/>
          <p:nvPr/>
        </p:nvGraphicFramePr>
        <p:xfrm>
          <a:off x="5851080" y="2260080"/>
          <a:ext cx="2673720" cy="2231640"/>
        </p:xfrm>
        <a:graphic>
          <a:graphicData uri="http://schemas.openxmlformats.org/drawingml/2006/table">
            <a:tbl>
              <a:tblPr/>
              <a:tblGrid>
                <a:gridCol w="668160"/>
                <a:gridCol w="668160"/>
                <a:gridCol w="668160"/>
                <a:gridCol w="669240"/>
              </a:tblGrid>
              <a:tr h="559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559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559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  <a:tr h="55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Table 3"/>
          <p:cNvGraphicFramePr/>
          <p:nvPr/>
        </p:nvGraphicFramePr>
        <p:xfrm>
          <a:off x="4110120" y="2687400"/>
          <a:ext cx="2673720" cy="2238480"/>
        </p:xfrm>
        <a:graphic>
          <a:graphicData uri="http://schemas.openxmlformats.org/drawingml/2006/table">
            <a:tbl>
              <a:tblPr/>
              <a:tblGrid>
                <a:gridCol w="668160"/>
                <a:gridCol w="668160"/>
                <a:gridCol w="668160"/>
                <a:gridCol w="669240"/>
              </a:tblGrid>
              <a:tr h="559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</a:tr>
              <a:tr h="559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</a:tr>
              <a:tr h="559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</a:tr>
              <a:tr h="5601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5a11"/>
                    </a:solidFill>
                  </a:tcPr>
                </a:tc>
              </a:tr>
            </a:tbl>
          </a:graphicData>
        </a:graphic>
      </p:graphicFrame>
      <p:sp>
        <p:nvSpPr>
          <p:cNvPr id="252" name="Line 4"/>
          <p:cNvSpPr/>
          <p:nvPr/>
        </p:nvSpPr>
        <p:spPr>
          <a:xfrm flipH="1">
            <a:off x="4110120" y="2260080"/>
            <a:ext cx="1803240" cy="426960"/>
          </a:xfrm>
          <a:prstGeom prst="line">
            <a:avLst/>
          </a:prstGeom>
          <a:ln w="3816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5"/>
          <p:cNvSpPr/>
          <p:nvPr/>
        </p:nvSpPr>
        <p:spPr>
          <a:xfrm flipH="1">
            <a:off x="6783840" y="2260080"/>
            <a:ext cx="1741320" cy="459000"/>
          </a:xfrm>
          <a:prstGeom prst="line">
            <a:avLst/>
          </a:prstGeom>
          <a:ln w="3816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6"/>
          <p:cNvSpPr/>
          <p:nvPr/>
        </p:nvSpPr>
        <p:spPr>
          <a:xfrm flipH="1">
            <a:off x="6783840" y="4491720"/>
            <a:ext cx="1741320" cy="402120"/>
          </a:xfrm>
          <a:prstGeom prst="line">
            <a:avLst/>
          </a:prstGeom>
          <a:ln w="3816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7"/>
          <p:cNvSpPr/>
          <p:nvPr/>
        </p:nvSpPr>
        <p:spPr>
          <a:xfrm flipV="1">
            <a:off x="4158720" y="5334480"/>
            <a:ext cx="2576520" cy="3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206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 flipV="1">
            <a:off x="3479760" y="2718720"/>
            <a:ext cx="360" cy="220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9"/>
          <p:cNvSpPr/>
          <p:nvPr/>
        </p:nvSpPr>
        <p:spPr>
          <a:xfrm flipV="1">
            <a:off x="7056720" y="4793400"/>
            <a:ext cx="1717560" cy="45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0"/>
          <p:cNvSpPr/>
          <p:nvPr/>
        </p:nvSpPr>
        <p:spPr>
          <a:xfrm>
            <a:off x="1503360" y="3302280"/>
            <a:ext cx="17175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65536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11"/>
          <p:cNvSpPr/>
          <p:nvPr/>
        </p:nvSpPr>
        <p:spPr>
          <a:xfrm>
            <a:off x="4462200" y="5680440"/>
            <a:ext cx="23212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4400" spc="-1" strike="noStrike" baseline="40000">
                <a:solidFill>
                  <a:srgbClr val="000000"/>
                </a:solidFill>
                <a:latin typeface="Calibri"/>
              </a:rPr>
              <a:t>32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-1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0" name="CustomShape 12"/>
          <p:cNvSpPr/>
          <p:nvPr/>
        </p:nvSpPr>
        <p:spPr>
          <a:xfrm>
            <a:off x="8074800" y="5061600"/>
            <a:ext cx="17175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65536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292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4400" spc="-1" strike="noStrike">
                <a:solidFill>
                  <a:srgbClr val="000000"/>
                </a:solidFill>
                <a:latin typeface="Calibri Light"/>
              </a:rPr>
              <a:t>Basic steps of a CUDA program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178280" y="15699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Initialization of data from CPU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transfer data from CPU context to GPU context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Kernel launch with needed grid/block size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Transfer results back to CPU context from GPU context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Reclaim the memory from both CPU and GPU</a:t>
            </a: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59440" y="342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GB" sz="4800" spc="-1" strike="noStrike">
                <a:solidFill>
                  <a:srgbClr val="000000"/>
                </a:solidFill>
                <a:latin typeface="Calibri Light"/>
              </a:rPr>
              <a:t>Elements of a CUDA program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676520" y="2367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Host code (main function)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600" spc="-1" strike="noStrike">
                <a:solidFill>
                  <a:srgbClr val="000000"/>
                </a:solidFill>
                <a:latin typeface="Calibri"/>
              </a:rPr>
              <a:t>Device code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452360" y="2734560"/>
            <a:ext cx="36223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Code that is going to run in CPU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199120" y="4726440"/>
            <a:ext cx="36223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Code that is going to run in GPU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 rot="7147200">
            <a:off x="6690600" y="3059280"/>
            <a:ext cx="487440" cy="427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rot="7147200">
            <a:off x="4273920" y="4195440"/>
            <a:ext cx="487440" cy="427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6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976760" y="1889640"/>
            <a:ext cx="916992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</a:rPr>
              <a:t>int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hello_world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000" spc="-1" strike="noStrike">
                <a:solidFill>
                  <a:srgbClr val="548235"/>
                </a:solidFill>
                <a:latin typeface="Calibri"/>
              </a:rPr>
              <a:t>int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x, </a:t>
            </a:r>
            <a:r>
              <a:rPr b="0" lang="en-US" sz="4000" spc="-1" strike="noStrike">
                <a:solidFill>
                  <a:srgbClr val="548235"/>
                </a:solidFill>
                <a:latin typeface="Calibri"/>
              </a:rPr>
              <a:t>float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y, </a:t>
            </a:r>
            <a:r>
              <a:rPr b="0" lang="en-US" sz="4000" spc="-1" strike="noStrike">
                <a:solidFill>
                  <a:srgbClr val="548235"/>
                </a:solidFill>
                <a:latin typeface="Calibri"/>
              </a:rPr>
              <a:t>char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* name)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62120" y="901800"/>
            <a:ext cx="210708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return type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53280" y="474120"/>
            <a:ext cx="27122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function name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7385760" y="646560"/>
            <a:ext cx="30650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argument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2060"/>
                </a:solidFill>
                <a:latin typeface="Calibri"/>
              </a:rPr>
              <a:t>list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 rot="3021600">
            <a:off x="1796040" y="1519560"/>
            <a:ext cx="358920" cy="409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"/>
          <p:cNvSpPr/>
          <p:nvPr/>
        </p:nvSpPr>
        <p:spPr>
          <a:xfrm rot="5893800">
            <a:off x="4355640" y="1318680"/>
            <a:ext cx="45036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7"/>
          <p:cNvSpPr/>
          <p:nvPr/>
        </p:nvSpPr>
        <p:spPr>
          <a:xfrm rot="5400000">
            <a:off x="8291160" y="1234080"/>
            <a:ext cx="45036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5895720" y="1825200"/>
            <a:ext cx="4415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9"/>
          <p:cNvSpPr/>
          <p:nvPr/>
        </p:nvSpPr>
        <p:spPr>
          <a:xfrm>
            <a:off x="4572360" y="4056120"/>
            <a:ext cx="68266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</a:rPr>
              <a:t>void </a:t>
            </a: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hello_cuda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en-US" sz="4000" spc="-1" strike="noStrike">
                <a:solidFill>
                  <a:srgbClr val="548235"/>
                </a:solidFill>
                <a:latin typeface="Calibri"/>
              </a:rPr>
              <a:t>int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x - - - - -)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653040" y="3933000"/>
            <a:ext cx="3836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0000"/>
                </a:solidFill>
                <a:latin typeface="Calibri"/>
              </a:rPr>
              <a:t>__global</a:t>
            </a:r>
            <a:r>
              <a:rPr b="1" lang="en-US" sz="4800" spc="-1" strike="noStrike">
                <a:solidFill>
                  <a:srgbClr val="ff0000"/>
                </a:solidFill>
                <a:latin typeface="Calibri"/>
              </a:rPr>
              <a:t>__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792080" y="18496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Grid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Block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367880" y="1226160"/>
            <a:ext cx="61344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0000"/>
                </a:solidFill>
                <a:latin typeface="Calibri"/>
                <a:ea typeface="Calibri"/>
              </a:rPr>
              <a:t>Grid is a collection of all the threads launch for a kernel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024080" y="4025520"/>
            <a:ext cx="60512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3600" spc="-1" strike="noStrike">
                <a:solidFill>
                  <a:srgbClr val="ff0000"/>
                </a:solidFill>
                <a:latin typeface="Calibri"/>
                <a:ea typeface="Calibri"/>
              </a:rPr>
              <a:t>Threads in a grid is organized in to groups called thread blocks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 rot="4678800">
            <a:off x="3515760" y="1873080"/>
            <a:ext cx="353880" cy="50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5"/>
          <p:cNvSpPr/>
          <p:nvPr/>
        </p:nvSpPr>
        <p:spPr>
          <a:xfrm rot="6915600">
            <a:off x="3354840" y="3920400"/>
            <a:ext cx="353880" cy="501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 flipV="1">
            <a:off x="3101760" y="1183320"/>
            <a:ext cx="5864040" cy="457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3" name="Picture 3" descr=""/>
          <p:cNvPicPr/>
          <p:nvPr/>
        </p:nvPicPr>
        <p:blipFill>
          <a:blip r:embed="rId1"/>
          <a:stretch/>
        </p:blipFill>
        <p:spPr>
          <a:xfrm>
            <a:off x="3687120" y="580680"/>
            <a:ext cx="4785840" cy="47667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4" name="CustomShape 2"/>
          <p:cNvSpPr/>
          <p:nvPr/>
        </p:nvSpPr>
        <p:spPr>
          <a:xfrm>
            <a:off x="3742920" y="1933920"/>
            <a:ext cx="1632600" cy="1652760"/>
          </a:xfrm>
          <a:prstGeom prst="rect">
            <a:avLst/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15" name="CustomShape 3"/>
          <p:cNvSpPr/>
          <p:nvPr/>
        </p:nvSpPr>
        <p:spPr>
          <a:xfrm flipV="1">
            <a:off x="3207960" y="5730480"/>
            <a:ext cx="4550760" cy="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206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 flipV="1">
            <a:off x="3094920" y="949320"/>
            <a:ext cx="9360" cy="462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2359440" y="261000"/>
            <a:ext cx="682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8582400" y="5293440"/>
            <a:ext cx="11185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74880" y="580680"/>
            <a:ext cx="17175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Z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2066760" y="2019600"/>
            <a:ext cx="10184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0000"/>
                </a:solidFill>
                <a:latin typeface="Calibri"/>
              </a:rPr>
              <a:t>4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5711760" y="5650920"/>
            <a:ext cx="10184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0000"/>
                </a:solidFill>
                <a:latin typeface="Calibri"/>
              </a:rPr>
              <a:t>4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9191880" y="1640880"/>
            <a:ext cx="10184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0000"/>
                </a:solidFill>
                <a:latin typeface="Calibri"/>
              </a:rPr>
              <a:t>4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3" name="Line 11"/>
          <p:cNvSpPr/>
          <p:nvPr/>
        </p:nvSpPr>
        <p:spPr>
          <a:xfrm>
            <a:off x="4345560" y="1287000"/>
            <a:ext cx="1688040" cy="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12"/>
          <p:cNvSpPr/>
          <p:nvPr/>
        </p:nvSpPr>
        <p:spPr>
          <a:xfrm>
            <a:off x="3757680" y="1909800"/>
            <a:ext cx="1632600" cy="2340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13"/>
          <p:cNvSpPr/>
          <p:nvPr/>
        </p:nvSpPr>
        <p:spPr>
          <a:xfrm>
            <a:off x="3744000" y="3598920"/>
            <a:ext cx="1659960" cy="2772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Line 14"/>
          <p:cNvSpPr/>
          <p:nvPr/>
        </p:nvSpPr>
        <p:spPr>
          <a:xfrm flipV="1">
            <a:off x="5390280" y="1287000"/>
            <a:ext cx="643320" cy="64620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15"/>
          <p:cNvSpPr/>
          <p:nvPr/>
        </p:nvSpPr>
        <p:spPr>
          <a:xfrm flipV="1">
            <a:off x="3732480" y="1257480"/>
            <a:ext cx="643320" cy="6458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16"/>
          <p:cNvSpPr/>
          <p:nvPr/>
        </p:nvSpPr>
        <p:spPr>
          <a:xfrm flipV="1">
            <a:off x="5403960" y="1939320"/>
            <a:ext cx="0" cy="165960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Line 17"/>
          <p:cNvSpPr/>
          <p:nvPr/>
        </p:nvSpPr>
        <p:spPr>
          <a:xfrm flipV="1">
            <a:off x="3732480" y="1933200"/>
            <a:ext cx="0" cy="16592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8"/>
          <p:cNvSpPr/>
          <p:nvPr/>
        </p:nvSpPr>
        <p:spPr>
          <a:xfrm>
            <a:off x="3757680" y="1316880"/>
            <a:ext cx="2250720" cy="586440"/>
          </a:xfrm>
          <a:prstGeom prst="parallelogram">
            <a:avLst>
              <a:gd name="adj" fmla="val 103463"/>
            </a:avLst>
          </a:prstGeom>
          <a:solidFill>
            <a:srgbClr val="00206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19"/>
          <p:cNvSpPr/>
          <p:nvPr/>
        </p:nvSpPr>
        <p:spPr>
          <a:xfrm flipV="1">
            <a:off x="4579560" y="1316880"/>
            <a:ext cx="606960" cy="5864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20"/>
          <p:cNvSpPr/>
          <p:nvPr/>
        </p:nvSpPr>
        <p:spPr>
          <a:xfrm flipV="1">
            <a:off x="4579560" y="1903320"/>
            <a:ext cx="0" cy="172332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21"/>
          <p:cNvSpPr/>
          <p:nvPr/>
        </p:nvSpPr>
        <p:spPr>
          <a:xfrm>
            <a:off x="3742560" y="2760120"/>
            <a:ext cx="1661400" cy="1728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22"/>
          <p:cNvSpPr/>
          <p:nvPr/>
        </p:nvSpPr>
        <p:spPr>
          <a:xfrm>
            <a:off x="4066920" y="1563120"/>
            <a:ext cx="1661400" cy="1728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3"/>
          <p:cNvSpPr/>
          <p:nvPr/>
        </p:nvSpPr>
        <p:spPr>
          <a:xfrm>
            <a:off x="5472720" y="1951200"/>
            <a:ext cx="1632600" cy="165276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36" name="Line 24"/>
          <p:cNvSpPr/>
          <p:nvPr/>
        </p:nvSpPr>
        <p:spPr>
          <a:xfrm>
            <a:off x="6075360" y="1304640"/>
            <a:ext cx="1688400" cy="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25"/>
          <p:cNvSpPr/>
          <p:nvPr/>
        </p:nvSpPr>
        <p:spPr>
          <a:xfrm>
            <a:off x="5487480" y="1927440"/>
            <a:ext cx="1632960" cy="230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26"/>
          <p:cNvSpPr/>
          <p:nvPr/>
        </p:nvSpPr>
        <p:spPr>
          <a:xfrm>
            <a:off x="5473800" y="3616200"/>
            <a:ext cx="1659960" cy="2772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27"/>
          <p:cNvSpPr/>
          <p:nvPr/>
        </p:nvSpPr>
        <p:spPr>
          <a:xfrm flipV="1">
            <a:off x="7120440" y="1304640"/>
            <a:ext cx="643320" cy="6458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28"/>
          <p:cNvSpPr/>
          <p:nvPr/>
        </p:nvSpPr>
        <p:spPr>
          <a:xfrm flipV="1">
            <a:off x="5462280" y="1275120"/>
            <a:ext cx="643320" cy="6458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29"/>
          <p:cNvSpPr/>
          <p:nvPr/>
        </p:nvSpPr>
        <p:spPr>
          <a:xfrm flipV="1">
            <a:off x="7133760" y="1956960"/>
            <a:ext cx="0" cy="16592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30"/>
          <p:cNvSpPr/>
          <p:nvPr/>
        </p:nvSpPr>
        <p:spPr>
          <a:xfrm flipV="1">
            <a:off x="5462280" y="1950480"/>
            <a:ext cx="0" cy="165960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31"/>
          <p:cNvSpPr/>
          <p:nvPr/>
        </p:nvSpPr>
        <p:spPr>
          <a:xfrm>
            <a:off x="5487480" y="1334520"/>
            <a:ext cx="2250720" cy="586440"/>
          </a:xfrm>
          <a:prstGeom prst="parallelogram">
            <a:avLst>
              <a:gd name="adj" fmla="val 103463"/>
            </a:avLst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32"/>
          <p:cNvSpPr/>
          <p:nvPr/>
        </p:nvSpPr>
        <p:spPr>
          <a:xfrm flipV="1">
            <a:off x="6309360" y="1334160"/>
            <a:ext cx="607320" cy="58680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33"/>
          <p:cNvSpPr/>
          <p:nvPr/>
        </p:nvSpPr>
        <p:spPr>
          <a:xfrm flipV="1">
            <a:off x="6309360" y="1920960"/>
            <a:ext cx="0" cy="172296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34"/>
          <p:cNvSpPr/>
          <p:nvPr/>
        </p:nvSpPr>
        <p:spPr>
          <a:xfrm>
            <a:off x="5472360" y="2777400"/>
            <a:ext cx="1661400" cy="176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35"/>
          <p:cNvSpPr/>
          <p:nvPr/>
        </p:nvSpPr>
        <p:spPr>
          <a:xfrm>
            <a:off x="5796720" y="1580400"/>
            <a:ext cx="1661760" cy="176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6"/>
          <p:cNvSpPr/>
          <p:nvPr/>
        </p:nvSpPr>
        <p:spPr>
          <a:xfrm rot="8019600">
            <a:off x="6424200" y="1901880"/>
            <a:ext cx="2133360" cy="1128960"/>
          </a:xfrm>
          <a:prstGeom prst="parallelogram">
            <a:avLst>
              <a:gd name="adj" fmla="val 103463"/>
            </a:avLst>
          </a:prstGeom>
          <a:solidFill>
            <a:srgbClr val="ffc000"/>
          </a:solidFill>
          <a:ln w="381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37"/>
          <p:cNvSpPr/>
          <p:nvPr/>
        </p:nvSpPr>
        <p:spPr>
          <a:xfrm flipV="1">
            <a:off x="7501320" y="1604520"/>
            <a:ext cx="0" cy="172332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38"/>
          <p:cNvSpPr/>
          <p:nvPr/>
        </p:nvSpPr>
        <p:spPr>
          <a:xfrm flipV="1">
            <a:off x="7156800" y="2117160"/>
            <a:ext cx="666720" cy="63648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9"/>
          <p:cNvSpPr/>
          <p:nvPr/>
        </p:nvSpPr>
        <p:spPr>
          <a:xfrm>
            <a:off x="3732840" y="3627360"/>
            <a:ext cx="1676520" cy="1652760"/>
          </a:xfrm>
          <a:prstGeom prst="rect">
            <a:avLst/>
          </a:prstGeom>
          <a:solidFill>
            <a:schemeClr val="tx2"/>
          </a:solidFill>
          <a:ln w="572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52" name="Line 40"/>
          <p:cNvSpPr/>
          <p:nvPr/>
        </p:nvSpPr>
        <p:spPr>
          <a:xfrm flipV="1">
            <a:off x="4569840" y="3576960"/>
            <a:ext cx="0" cy="172296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41"/>
          <p:cNvSpPr/>
          <p:nvPr/>
        </p:nvSpPr>
        <p:spPr>
          <a:xfrm>
            <a:off x="3732480" y="4453560"/>
            <a:ext cx="1705320" cy="1728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2"/>
          <p:cNvSpPr/>
          <p:nvPr/>
        </p:nvSpPr>
        <p:spPr>
          <a:xfrm>
            <a:off x="5468040" y="3627360"/>
            <a:ext cx="1632600" cy="1652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2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55" name="CustomShape 43"/>
          <p:cNvSpPr/>
          <p:nvPr/>
        </p:nvSpPr>
        <p:spPr>
          <a:xfrm rot="8019600">
            <a:off x="6402240" y="3561840"/>
            <a:ext cx="2133360" cy="1128960"/>
          </a:xfrm>
          <a:prstGeom prst="parallelogram">
            <a:avLst>
              <a:gd name="adj" fmla="val 103463"/>
            </a:avLst>
          </a:prstGeom>
          <a:solidFill>
            <a:schemeClr val="accent4">
              <a:lumMod val="40000"/>
              <a:lumOff val="60000"/>
            </a:schemeClr>
          </a:solidFill>
          <a:ln w="381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44"/>
          <p:cNvSpPr/>
          <p:nvPr/>
        </p:nvSpPr>
        <p:spPr>
          <a:xfrm flipV="1">
            <a:off x="6287760" y="3569400"/>
            <a:ext cx="0" cy="172296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45"/>
          <p:cNvSpPr/>
          <p:nvPr/>
        </p:nvSpPr>
        <p:spPr>
          <a:xfrm>
            <a:off x="5450400" y="4425840"/>
            <a:ext cx="1661400" cy="176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46"/>
          <p:cNvSpPr/>
          <p:nvPr/>
        </p:nvSpPr>
        <p:spPr>
          <a:xfrm flipV="1">
            <a:off x="7501320" y="3260160"/>
            <a:ext cx="0" cy="172296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47"/>
          <p:cNvSpPr/>
          <p:nvPr/>
        </p:nvSpPr>
        <p:spPr>
          <a:xfrm flipV="1">
            <a:off x="7109640" y="3776760"/>
            <a:ext cx="691920" cy="6368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8"/>
          <p:cNvSpPr/>
          <p:nvPr/>
        </p:nvSpPr>
        <p:spPr>
          <a:xfrm>
            <a:off x="6076080" y="635040"/>
            <a:ext cx="2250720" cy="586440"/>
          </a:xfrm>
          <a:prstGeom prst="parallelogram">
            <a:avLst>
              <a:gd name="adj" fmla="val 103463"/>
            </a:avLst>
          </a:prstGeom>
          <a:solidFill>
            <a:srgbClr val="00b0f0"/>
          </a:solidFill>
          <a:ln w="572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49"/>
          <p:cNvSpPr/>
          <p:nvPr/>
        </p:nvSpPr>
        <p:spPr>
          <a:xfrm flipV="1">
            <a:off x="6898320" y="634680"/>
            <a:ext cx="606960" cy="58680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50"/>
          <p:cNvSpPr/>
          <p:nvPr/>
        </p:nvSpPr>
        <p:spPr>
          <a:xfrm>
            <a:off x="6398280" y="873360"/>
            <a:ext cx="1661400" cy="1728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1"/>
          <p:cNvSpPr/>
          <p:nvPr/>
        </p:nvSpPr>
        <p:spPr>
          <a:xfrm rot="8019600">
            <a:off x="7025400" y="1194840"/>
            <a:ext cx="2133360" cy="1128960"/>
          </a:xfrm>
          <a:prstGeom prst="parallelogram">
            <a:avLst>
              <a:gd name="adj" fmla="val 103463"/>
            </a:avLst>
          </a:prstGeom>
          <a:solidFill>
            <a:srgbClr val="00b0f0"/>
          </a:solidFill>
          <a:ln w="381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52"/>
          <p:cNvSpPr/>
          <p:nvPr/>
        </p:nvSpPr>
        <p:spPr>
          <a:xfrm flipV="1">
            <a:off x="8102520" y="897480"/>
            <a:ext cx="0" cy="172296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53"/>
          <p:cNvSpPr/>
          <p:nvPr/>
        </p:nvSpPr>
        <p:spPr>
          <a:xfrm flipV="1">
            <a:off x="7758000" y="1409760"/>
            <a:ext cx="666720" cy="6368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54"/>
          <p:cNvSpPr/>
          <p:nvPr/>
        </p:nvSpPr>
        <p:spPr>
          <a:xfrm>
            <a:off x="4381920" y="635040"/>
            <a:ext cx="2250720" cy="586440"/>
          </a:xfrm>
          <a:prstGeom prst="parallelogram">
            <a:avLst>
              <a:gd name="adj" fmla="val 103463"/>
            </a:avLst>
          </a:prstGeom>
          <a:solidFill>
            <a:srgbClr val="00b050"/>
          </a:solidFill>
          <a:ln w="5724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55"/>
          <p:cNvSpPr/>
          <p:nvPr/>
        </p:nvSpPr>
        <p:spPr>
          <a:xfrm flipV="1">
            <a:off x="5203800" y="634680"/>
            <a:ext cx="606960" cy="58680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56"/>
          <p:cNvSpPr/>
          <p:nvPr/>
        </p:nvSpPr>
        <p:spPr>
          <a:xfrm>
            <a:off x="4741560" y="843480"/>
            <a:ext cx="1661400" cy="1728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57"/>
          <p:cNvSpPr/>
          <p:nvPr/>
        </p:nvSpPr>
        <p:spPr>
          <a:xfrm rot="8019600">
            <a:off x="7032960" y="2900520"/>
            <a:ext cx="2133360" cy="1128960"/>
          </a:xfrm>
          <a:prstGeom prst="parallelogram">
            <a:avLst>
              <a:gd name="adj" fmla="val 103463"/>
            </a:avLst>
          </a:prstGeom>
          <a:solidFill>
            <a:srgbClr val="7030a0"/>
          </a:solidFill>
          <a:ln w="381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58"/>
          <p:cNvSpPr/>
          <p:nvPr/>
        </p:nvSpPr>
        <p:spPr>
          <a:xfrm flipV="1">
            <a:off x="8132040" y="2598840"/>
            <a:ext cx="0" cy="172332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59"/>
          <p:cNvSpPr/>
          <p:nvPr/>
        </p:nvSpPr>
        <p:spPr>
          <a:xfrm flipV="1">
            <a:off x="7740360" y="3115440"/>
            <a:ext cx="691920" cy="636840"/>
          </a:xfrm>
          <a:prstGeom prst="line">
            <a:avLst/>
          </a:prstGeom>
          <a:ln w="5724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27280" y="1625400"/>
            <a:ext cx="11144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Kernel_name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&lt;&lt;&lt; 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number_of_blocks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,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0070c0"/>
                </a:solidFill>
                <a:latin typeface="Calibri"/>
              </a:rPr>
              <a:t>thread_per_block 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&gt;&gt;&gt;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i="1" lang="en-US" sz="4400" spc="-1" strike="noStrike">
                <a:solidFill>
                  <a:srgbClr val="000000"/>
                </a:solidFill>
                <a:latin typeface="Calibri"/>
              </a:rPr>
              <a:t>arguments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465200" y="1242000"/>
            <a:ext cx="9463680" cy="1178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6000" spc="-1" strike="noStrike">
                <a:solidFill>
                  <a:srgbClr val="0070c0"/>
                </a:solidFill>
                <a:latin typeface="Calibri"/>
              </a:rPr>
              <a:t>dim3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6000" spc="-1" strike="noStrike">
                <a:solidFill>
                  <a:srgbClr val="ff0000"/>
                </a:solidFill>
                <a:latin typeface="Calibri"/>
              </a:rPr>
              <a:t>variable_name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0" lang="en-US" sz="6000" spc="-1" strike="noStrike">
                <a:solidFill>
                  <a:srgbClr val="00b050"/>
                </a:solidFill>
                <a:latin typeface="Calibri"/>
              </a:rPr>
              <a:t>X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6000" spc="-1" strike="noStrike">
                <a:solidFill>
                  <a:srgbClr val="7030a0"/>
                </a:solidFill>
                <a:latin typeface="Calibri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6000" spc="-1" strike="noStrike">
                <a:solidFill>
                  <a:srgbClr val="c55a11"/>
                </a:solidFill>
                <a:latin typeface="Calibri"/>
              </a:rPr>
              <a:t>Z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171600" y="2895840"/>
            <a:ext cx="5501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variable_name.</a:t>
            </a:r>
            <a:r>
              <a:rPr b="1" lang="en-US" sz="5400" spc="-1" strike="noStrike">
                <a:solidFill>
                  <a:srgbClr val="00b050"/>
                </a:solidFill>
                <a:latin typeface="Calibri"/>
              </a:rPr>
              <a:t>x</a:t>
            </a: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174840" y="3819240"/>
            <a:ext cx="55062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variable_name.</a:t>
            </a:r>
            <a:r>
              <a:rPr b="1" lang="en-US" sz="5400" spc="-1" strike="noStrike">
                <a:solidFill>
                  <a:srgbClr val="7030a0"/>
                </a:solidFill>
                <a:latin typeface="Calibri"/>
              </a:rPr>
              <a:t>y</a:t>
            </a: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3171960" y="4668840"/>
            <a:ext cx="5459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variable_name.</a:t>
            </a:r>
            <a:r>
              <a:rPr b="1" lang="en-US" sz="5400" spc="-1" strike="noStrike">
                <a:solidFill>
                  <a:srgbClr val="c55a11"/>
                </a:solidFill>
                <a:latin typeface="Calibri"/>
              </a:rPr>
              <a:t>z</a:t>
            </a: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4" dur="indefinite" restart="never" nodeType="tmRoot">
          <p:childTnLst>
            <p:seq>
              <p:cTn id="355" dur="indefinite" nodeType="mainSeq">
                <p:childTnLst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467440" y="1128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"/>
          <p:cNvSpPr/>
          <p:nvPr/>
        </p:nvSpPr>
        <p:spPr>
          <a:xfrm>
            <a:off x="1258560" y="1128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1049040" y="713520"/>
            <a:ext cx="10839960" cy="9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"/>
          <p:cNvSpPr/>
          <p:nvPr/>
        </p:nvSpPr>
        <p:spPr>
          <a:xfrm flipV="1">
            <a:off x="1054800" y="485280"/>
            <a:ext cx="136944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5"/>
          <p:cNvSpPr/>
          <p:nvPr/>
        </p:nvSpPr>
        <p:spPr>
          <a:xfrm>
            <a:off x="1049040" y="713520"/>
            <a:ext cx="360" cy="18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2" name="Table 6"/>
          <p:cNvGraphicFramePr/>
          <p:nvPr/>
        </p:nvGraphicFramePr>
        <p:xfrm>
          <a:off x="1395000" y="124632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83" name="CustomShape 7"/>
          <p:cNvSpPr/>
          <p:nvPr/>
        </p:nvSpPr>
        <p:spPr>
          <a:xfrm>
            <a:off x="761040" y="268992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2555280" y="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Z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11302920" y="111240"/>
            <a:ext cx="7898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1551240" y="3043800"/>
            <a:ext cx="9459360" cy="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00206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1"/>
          <p:cNvSpPr/>
          <p:nvPr/>
        </p:nvSpPr>
        <p:spPr>
          <a:xfrm>
            <a:off x="6111360" y="3250800"/>
            <a:ext cx="18284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32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8" name="CustomShape 12"/>
          <p:cNvSpPr/>
          <p:nvPr/>
        </p:nvSpPr>
        <p:spPr>
          <a:xfrm flipV="1">
            <a:off x="6031800" y="1974600"/>
            <a:ext cx="129636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3"/>
          <p:cNvSpPr/>
          <p:nvPr/>
        </p:nvSpPr>
        <p:spPr>
          <a:xfrm>
            <a:off x="6431760" y="2126880"/>
            <a:ext cx="896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4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90" name="Table 14"/>
          <p:cNvGraphicFramePr/>
          <p:nvPr/>
        </p:nvGraphicFramePr>
        <p:xfrm>
          <a:off x="2583000" y="124632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91" name="CustomShape 15"/>
          <p:cNvSpPr/>
          <p:nvPr/>
        </p:nvSpPr>
        <p:spPr>
          <a:xfrm>
            <a:off x="4902840" y="1128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6"/>
          <p:cNvSpPr/>
          <p:nvPr/>
        </p:nvSpPr>
        <p:spPr>
          <a:xfrm>
            <a:off x="3693960" y="1128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3" name="Table 17"/>
          <p:cNvGraphicFramePr/>
          <p:nvPr/>
        </p:nvGraphicFramePr>
        <p:xfrm>
          <a:off x="3830400" y="124632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Table 18"/>
          <p:cNvGraphicFramePr/>
          <p:nvPr/>
        </p:nvGraphicFramePr>
        <p:xfrm>
          <a:off x="5018760" y="124632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19"/>
          <p:cNvSpPr/>
          <p:nvPr/>
        </p:nvSpPr>
        <p:spPr>
          <a:xfrm>
            <a:off x="7333200" y="1119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0"/>
          <p:cNvSpPr/>
          <p:nvPr/>
        </p:nvSpPr>
        <p:spPr>
          <a:xfrm>
            <a:off x="6124320" y="1119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97" name="Table 21"/>
          <p:cNvGraphicFramePr/>
          <p:nvPr/>
        </p:nvGraphicFramePr>
        <p:xfrm>
          <a:off x="6260760" y="123768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8" name="Table 22"/>
          <p:cNvGraphicFramePr/>
          <p:nvPr/>
        </p:nvGraphicFramePr>
        <p:xfrm>
          <a:off x="7449120" y="123768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99" name="CustomShape 23"/>
          <p:cNvSpPr/>
          <p:nvPr/>
        </p:nvSpPr>
        <p:spPr>
          <a:xfrm>
            <a:off x="9768960" y="1119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4"/>
          <p:cNvSpPr/>
          <p:nvPr/>
        </p:nvSpPr>
        <p:spPr>
          <a:xfrm>
            <a:off x="8560080" y="1119240"/>
            <a:ext cx="1105560" cy="6159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201" name="Table 25"/>
          <p:cNvGraphicFramePr/>
          <p:nvPr/>
        </p:nvGraphicFramePr>
        <p:xfrm>
          <a:off x="8696520" y="123768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Table 26"/>
          <p:cNvGraphicFramePr/>
          <p:nvPr/>
        </p:nvGraphicFramePr>
        <p:xfrm>
          <a:off x="9884520" y="1237680"/>
          <a:ext cx="832680" cy="339480"/>
        </p:xfrm>
        <a:graphic>
          <a:graphicData uri="http://schemas.openxmlformats.org/drawingml/2006/table">
            <a:tbl>
              <a:tblPr/>
              <a:tblGrid>
                <a:gridCol w="218880"/>
                <a:gridCol w="218880"/>
                <a:gridCol w="218880"/>
                <a:gridCol w="218880"/>
              </a:tblGrid>
              <a:tr h="3661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203" name="TextShape 27"/>
          <p:cNvSpPr txBox="1"/>
          <p:nvPr/>
        </p:nvSpPr>
        <p:spPr>
          <a:xfrm>
            <a:off x="3894840" y="4020120"/>
            <a:ext cx="4731840" cy="1178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</a:rPr>
              <a:t>dim3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block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0" lang="en-US" sz="4000" spc="-1" strike="noStrike">
                <a:solidFill>
                  <a:srgbClr val="00b050"/>
                </a:solidFill>
                <a:latin typeface="Calibri"/>
              </a:rPr>
              <a:t>4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c55a11"/>
                </a:solidFill>
                <a:latin typeface="Calibri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CustomShape 28"/>
          <p:cNvSpPr/>
          <p:nvPr/>
        </p:nvSpPr>
        <p:spPr>
          <a:xfrm>
            <a:off x="3907800" y="4883400"/>
            <a:ext cx="4731840" cy="11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</a:rPr>
              <a:t>dim3 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grid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( </a:t>
            </a:r>
            <a:r>
              <a:rPr b="0" lang="en-US" sz="4000" spc="-1" strike="noStrike">
                <a:solidFill>
                  <a:srgbClr val="00b050"/>
                </a:solidFill>
                <a:latin typeface="Calibri"/>
              </a:rPr>
              <a:t>8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4000" spc="-1" strike="noStrike">
                <a:solidFill>
                  <a:srgbClr val="c55a11"/>
                </a:solidFill>
                <a:latin typeface="Calibri"/>
              </a:rPr>
              <a:t>1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05" name="CustomShape 29"/>
          <p:cNvSpPr/>
          <p:nvPr/>
        </p:nvSpPr>
        <p:spPr>
          <a:xfrm>
            <a:off x="2142360" y="5747040"/>
            <a:ext cx="8434800" cy="11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Kernel_name &lt;&lt;</a:t>
            </a:r>
            <a:r>
              <a:rPr b="1" lang="en-US" sz="4800" spc="-1" strike="noStrike">
                <a:solidFill>
                  <a:srgbClr val="7030a0"/>
                </a:solidFill>
                <a:latin typeface="Calibri"/>
              </a:rPr>
              <a:t> grid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4800" spc="-1" strike="noStrike">
                <a:solidFill>
                  <a:srgbClr val="ff0000"/>
                </a:solidFill>
                <a:latin typeface="Calibri"/>
              </a:rPr>
              <a:t>block 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</a:rPr>
              <a:t>&gt;&gt;&gt;()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0" dur="indefinite" restart="never" nodeType="tmRoot">
          <p:childTnLst>
            <p:seq>
              <p:cTn id="381" dur="indefinite" nodeType="mainSeq">
                <p:childTnLst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2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8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9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6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</TotalTime>
  <Application>LibreOffice/6.4.7.2$Linux_X86_64 LibreOffice_project/40$Build-2</Application>
  <Words>261</Words>
  <Paragraphs>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2018-02-12T03:53:45Z</dcterms:created>
  <dc:creator>Hanzz</dc:creator>
  <dc:description/>
  <dc:language>en-US</dc:language>
  <cp:lastModifiedBy/>
  <dcterms:modified xsi:type="dcterms:W3CDTF">2023-10-21T11:45:47Z</dcterms:modified>
  <cp:revision>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