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64" r:id="rId6"/>
    <p:sldId id="263" r:id="rId7"/>
    <p:sldId id="265" r:id="rId8"/>
    <p:sldId id="272" r:id="rId9"/>
    <p:sldId id="274" r:id="rId10"/>
    <p:sldId id="275" r:id="rId11"/>
    <p:sldId id="26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639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973F5-5C56-4BCC-BA18-69079CE5F6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573FC-DCF3-46F0-AF9C-9BDDEF7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573FC-DCF3-46F0-AF9C-9BDDEF7908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C759D9-5991-4EB6-A303-CE5F9673F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78AD5AA-4878-44A2-80CE-D1FD13D0C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2C160C-131C-4A02-862F-951E6762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EDC42C-427C-439F-B82F-47CCDAD9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BF53BE-B681-4D3B-A038-8136E128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E5F3B7-060A-4A1D-927D-738CED0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4CB7180-DADD-42E1-951C-C648928A7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C2DA47-DF63-4E1E-B0BB-DC1931DF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EF1415-490F-4474-9510-43C4599A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1FC05F-9DC3-462B-BBF8-527E111E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06CF688-FD65-4E00-B907-EEAD8F2C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228FA26-C67C-4CF5-B793-77CEF8EA3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9BCF07-9828-4118-AC35-6C1DF4C6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88FB67-FC16-4287-8980-669F1872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B772C2-9129-405C-A36F-7E56FEC9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EAD981-1269-463D-9EE5-6E8E98D9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992368-BB6E-40E5-8436-63BE66D9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0C8213-0A45-4C0F-A498-52C59DE5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9F2741-F8A2-4EF0-93D0-B7555C4C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380910-A1C3-436B-B9A8-FBC6514A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09DD0F-570B-4B96-ADD7-CA8DE219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2182C7-89BC-4842-A48A-7A1A94B9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5E6665-77AD-4EAF-8444-FB22511A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3BF182-14D6-4216-9D57-1A20B1FF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1C2BA-B518-4A3F-9179-2BBB105B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B87430-048C-478F-AA8C-4F72D2CD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7FE7CB-49A2-45DF-A98F-0E040C0CF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854ACB-8B56-4C95-9D60-AA4505D36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95E754-4253-4256-88A6-7D7532DA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C51FA93-AA9E-481E-8479-8C65A8E7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DB66D-17C3-49E9-9BFB-684D9EDA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FC9C3F-3E7C-4D68-8CEB-AC1949F8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971667-6C50-48CB-8542-6AA40AEF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24EE742-7DE3-4E55-8CB9-16BD18FEA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A579C2-6F1F-46FB-8808-DD942BD39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6FE1F26-2495-44B0-B255-63EA0C4F5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5042DB4-B499-4278-B294-9CF13A3A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82EFB32-9AD8-4D07-A8D9-C2BA8B79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9DAE8C4-F9F1-4578-941B-B85EE9BE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6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8CFA03-B381-44F3-8161-A8C7B122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BA6505-454F-4DA7-9123-C1092E58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772E445-E26E-490F-B76C-35921CE2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80B706-6B70-4CE6-9DC1-634935A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296CA2D-B741-4F4F-B75B-8B18A872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784A73C-82DC-48AE-8CFC-B0C25D9F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95D6BF-EB5D-45EE-83F8-39733D42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1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0C7E0-5417-4CEA-A432-93FBDED9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FBCA8F-3298-4497-80E6-62CD329B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263472-03AC-4A98-BDAA-7509DD440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FA2295-F42A-4219-B4F4-194115A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8F4EAC-68B6-4BE7-89E9-61945D34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FC6FE8-67BB-450C-B2E0-07692233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CDE59-D7F4-4F32-97EE-34120DA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DBA312E-B3D2-4D25-9506-C2D64AAF8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31F4878-E500-4BD5-84AB-0345B105A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A9C6A1-9D85-44AA-B7C6-42B5BC17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545C212-26FB-434C-BA2A-4B1423D7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370C06-E5C4-4457-8042-CBF57BE8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712AF7E-89B0-4141-A762-D547A5B6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6FFA3E-50C0-4AFE-A4FA-80C74FD7C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B84134-8D4F-400B-9C31-B6770D95D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A327-4C03-4928-A12B-C8D78E0293E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DE2E59-96F2-440D-9922-F079AA65D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5E9DF1-503A-4728-ABCD-1B6A99AFF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43C2-C2B9-4586-A527-380FB598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3B126-17D6-471E-A5DE-4249F17B0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18625"/>
            <a:ext cx="8735627" cy="2387600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Ink Free" panose="03080402000500000000" pitchFamily="66" charset="0"/>
              </a:rPr>
              <a:t>Warps</a:t>
            </a:r>
          </a:p>
        </p:txBody>
      </p:sp>
    </p:spTree>
    <p:extLst>
      <p:ext uri="{BB962C8B-B14F-4D97-AF65-F5344CB8AC3E}">
        <p14:creationId xmlns:p14="http://schemas.microsoft.com/office/powerpoint/2010/main" val="2212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873" y="1459865"/>
            <a:ext cx="9943011" cy="4351338"/>
          </a:xfrm>
        </p:spPr>
        <p:txBody>
          <a:bodyPr/>
          <a:lstStyle/>
          <a:p>
            <a:r>
              <a:rPr lang="en-US" dirty="0"/>
              <a:t>There are no any in build variable to indicate the warp index. But we can easily calculate this value by dividing </a:t>
            </a:r>
            <a:r>
              <a:rPr lang="en-US" dirty="0" err="1"/>
              <a:t>threadId.x</a:t>
            </a:r>
            <a:r>
              <a:rPr lang="en-US" dirty="0"/>
              <a:t> value by warp size, 32. So this value represent index of a warp in a block. So for single thread block we are going to have different warp value for each 32 consecutive threads. But for different thread blocks there will be warps with same warp index</a:t>
            </a:r>
          </a:p>
        </p:txBody>
      </p:sp>
    </p:spTree>
    <p:extLst>
      <p:ext uri="{BB962C8B-B14F-4D97-AF65-F5344CB8AC3E}">
        <p14:creationId xmlns:p14="http://schemas.microsoft.com/office/powerpoint/2010/main" val="15009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A43D860-0F84-4E48-91E3-6834DEBC6934}"/>
              </a:ext>
            </a:extLst>
          </p:cNvPr>
          <p:cNvSpPr/>
          <p:nvPr/>
        </p:nvSpPr>
        <p:spPr>
          <a:xfrm>
            <a:off x="3602716" y="2289601"/>
            <a:ext cx="2410443" cy="721894"/>
          </a:xfrm>
          <a:prstGeom prst="rect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E9B2EE4-27B1-4218-89DA-7D6DBC388DE4}"/>
              </a:ext>
            </a:extLst>
          </p:cNvPr>
          <p:cNvSpPr/>
          <p:nvPr/>
        </p:nvSpPr>
        <p:spPr>
          <a:xfrm>
            <a:off x="6675870" y="2289601"/>
            <a:ext cx="2410443" cy="72189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5FE7B1-3AD7-489E-8321-3EEE12EF9518}"/>
              </a:ext>
            </a:extLst>
          </p:cNvPr>
          <p:cNvSpPr/>
          <p:nvPr/>
        </p:nvSpPr>
        <p:spPr>
          <a:xfrm>
            <a:off x="3602716" y="3529355"/>
            <a:ext cx="2410443" cy="72189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3806A1B-0026-44DA-B6C8-1C5D7A562DF5}"/>
              </a:ext>
            </a:extLst>
          </p:cNvPr>
          <p:cNvSpPr/>
          <p:nvPr/>
        </p:nvSpPr>
        <p:spPr>
          <a:xfrm>
            <a:off x="6675870" y="3529355"/>
            <a:ext cx="2410443" cy="72189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D2C4FA07-52CD-4FB8-A394-590E871555F9}"/>
              </a:ext>
            </a:extLst>
          </p:cNvPr>
          <p:cNvCxnSpPr/>
          <p:nvPr/>
        </p:nvCxnSpPr>
        <p:spPr>
          <a:xfrm>
            <a:off x="3602716" y="2078529"/>
            <a:ext cx="2347528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0591A0-98A5-452C-B732-373B3723C00E}"/>
              </a:ext>
            </a:extLst>
          </p:cNvPr>
          <p:cNvSpPr txBox="1"/>
          <p:nvPr/>
        </p:nvSpPr>
        <p:spPr>
          <a:xfrm>
            <a:off x="4459224" y="1370643"/>
            <a:ext cx="166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42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CE5EDDB-DB2B-47A9-AD8A-94C182229542}"/>
              </a:ext>
            </a:extLst>
          </p:cNvPr>
          <p:cNvCxnSpPr/>
          <p:nvPr/>
        </p:nvCxnSpPr>
        <p:spPr>
          <a:xfrm>
            <a:off x="3997156" y="2289601"/>
            <a:ext cx="0" cy="721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0D7337BD-C547-4DD0-A47A-E3C99FBFD6FE}"/>
              </a:ext>
            </a:extLst>
          </p:cNvPr>
          <p:cNvCxnSpPr/>
          <p:nvPr/>
        </p:nvCxnSpPr>
        <p:spPr>
          <a:xfrm>
            <a:off x="4362620" y="2289601"/>
            <a:ext cx="0" cy="721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5521F075-88B6-446E-ABA9-E0946DADDBBB}"/>
              </a:ext>
            </a:extLst>
          </p:cNvPr>
          <p:cNvCxnSpPr/>
          <p:nvPr/>
        </p:nvCxnSpPr>
        <p:spPr>
          <a:xfrm>
            <a:off x="3787051" y="2289601"/>
            <a:ext cx="0" cy="721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F02B31E2-052A-401C-B5C5-04C5FDE4363B}"/>
              </a:ext>
            </a:extLst>
          </p:cNvPr>
          <p:cNvCxnSpPr/>
          <p:nvPr/>
        </p:nvCxnSpPr>
        <p:spPr>
          <a:xfrm>
            <a:off x="4186546" y="2289601"/>
            <a:ext cx="0" cy="721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C6B68E2-377A-42EF-82FC-2CB527600D27}"/>
              </a:ext>
            </a:extLst>
          </p:cNvPr>
          <p:cNvCxnSpPr/>
          <p:nvPr/>
        </p:nvCxnSpPr>
        <p:spPr>
          <a:xfrm>
            <a:off x="4476550" y="2650548"/>
            <a:ext cx="1358284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445597" y="2993818"/>
            <a:ext cx="1539064" cy="711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23278" y="2980313"/>
            <a:ext cx="1539064" cy="711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58581" y="2978331"/>
            <a:ext cx="1353648" cy="695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30987" y="2978331"/>
            <a:ext cx="1159426" cy="6702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6E934E-8722-4282-80DC-9A4E17C87680}"/>
              </a:ext>
            </a:extLst>
          </p:cNvPr>
          <p:cNvSpPr/>
          <p:nvPr/>
        </p:nvSpPr>
        <p:spPr>
          <a:xfrm>
            <a:off x="389333" y="3042509"/>
            <a:ext cx="904555" cy="5576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0-31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F7E2AA-5668-41CD-A4F5-A25EA75A5F56}"/>
              </a:ext>
            </a:extLst>
          </p:cNvPr>
          <p:cNvSpPr/>
          <p:nvPr/>
        </p:nvSpPr>
        <p:spPr>
          <a:xfrm>
            <a:off x="1480255" y="3042509"/>
            <a:ext cx="1034166" cy="5576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32-41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222C86F-6659-4C98-AB55-83F83A0C501F}"/>
              </a:ext>
            </a:extLst>
          </p:cNvPr>
          <p:cNvSpPr/>
          <p:nvPr/>
        </p:nvSpPr>
        <p:spPr>
          <a:xfrm>
            <a:off x="2829661" y="3042509"/>
            <a:ext cx="1036945" cy="5576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42-73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42A52F1-BC89-4840-8186-3E6950B8B39E}"/>
              </a:ext>
            </a:extLst>
          </p:cNvPr>
          <p:cNvSpPr/>
          <p:nvPr/>
        </p:nvSpPr>
        <p:spPr>
          <a:xfrm>
            <a:off x="4034572" y="3054435"/>
            <a:ext cx="1216697" cy="5576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74-83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C4DCB3-E3B1-4BE0-9724-5AB1778C903A}"/>
              </a:ext>
            </a:extLst>
          </p:cNvPr>
          <p:cNvSpPr/>
          <p:nvPr/>
        </p:nvSpPr>
        <p:spPr>
          <a:xfrm>
            <a:off x="5596749" y="3054435"/>
            <a:ext cx="1391370" cy="5576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84-115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E34F12C-DA5F-406E-8FFA-2254605FBA35}"/>
              </a:ext>
            </a:extLst>
          </p:cNvPr>
          <p:cNvSpPr/>
          <p:nvPr/>
        </p:nvSpPr>
        <p:spPr>
          <a:xfrm>
            <a:off x="7197125" y="3054435"/>
            <a:ext cx="1391370" cy="5576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116-125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5763E14-9D48-42DE-B71F-D043F73D159A}"/>
              </a:ext>
            </a:extLst>
          </p:cNvPr>
          <p:cNvCxnSpPr/>
          <p:nvPr/>
        </p:nvCxnSpPr>
        <p:spPr>
          <a:xfrm>
            <a:off x="389333" y="2384294"/>
            <a:ext cx="11521481" cy="54106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1C4DCB3-E3B1-4BE0-9724-5AB1778C903A}"/>
              </a:ext>
            </a:extLst>
          </p:cNvPr>
          <p:cNvSpPr/>
          <p:nvPr/>
        </p:nvSpPr>
        <p:spPr>
          <a:xfrm>
            <a:off x="8927777" y="3054435"/>
            <a:ext cx="1391370" cy="5576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126-157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34F12C-DA5F-406E-8FFA-2254605FBA35}"/>
              </a:ext>
            </a:extLst>
          </p:cNvPr>
          <p:cNvSpPr/>
          <p:nvPr/>
        </p:nvSpPr>
        <p:spPr>
          <a:xfrm>
            <a:off x="10519444" y="3054435"/>
            <a:ext cx="1391370" cy="5576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158-167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456" y="1383538"/>
            <a:ext cx="2392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256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2435" y="4659087"/>
            <a:ext cx="5827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Only 10 threads are active other 22 are inactive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255520" y="3735977"/>
            <a:ext cx="2387400" cy="92311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583928" y="3674034"/>
            <a:ext cx="667341" cy="98505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827520" y="3674035"/>
            <a:ext cx="819468" cy="98505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955280" y="3705006"/>
            <a:ext cx="2773680" cy="10977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2" grpId="0" animBg="1"/>
      <p:bldP spid="31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7300620-1946-46AA-8AA7-AEFB76E63AAC}"/>
              </a:ext>
            </a:extLst>
          </p:cNvPr>
          <p:cNvSpPr/>
          <p:nvPr/>
        </p:nvSpPr>
        <p:spPr>
          <a:xfrm>
            <a:off x="1959789" y="1108309"/>
            <a:ext cx="8345651" cy="443883"/>
          </a:xfrm>
          <a:prstGeom prst="rect">
            <a:avLst/>
          </a:prstGeom>
          <a:solidFill>
            <a:srgbClr val="F54639"/>
          </a:solidFill>
          <a:ln>
            <a:solidFill>
              <a:srgbClr val="F54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559B6C2-A185-4165-B59C-FDA26683AC1A}"/>
              </a:ext>
            </a:extLst>
          </p:cNvPr>
          <p:cNvSpPr txBox="1"/>
          <p:nvPr/>
        </p:nvSpPr>
        <p:spPr>
          <a:xfrm>
            <a:off x="4383392" y="432990"/>
            <a:ext cx="302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1 million threads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03B56E5-406E-4337-8412-565D1B905A45}"/>
              </a:ext>
            </a:extLst>
          </p:cNvPr>
          <p:cNvSpPr/>
          <p:nvPr/>
        </p:nvSpPr>
        <p:spPr>
          <a:xfrm>
            <a:off x="3411288" y="1108309"/>
            <a:ext cx="1251750" cy="44388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5B98D820-1354-4FEC-882D-6165CD9C090B}"/>
              </a:ext>
            </a:extLst>
          </p:cNvPr>
          <p:cNvCxnSpPr/>
          <p:nvPr/>
        </p:nvCxnSpPr>
        <p:spPr>
          <a:xfrm>
            <a:off x="3424604" y="1722016"/>
            <a:ext cx="1251750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D267440-3E2B-4682-809B-9B9CE079010E}"/>
              </a:ext>
            </a:extLst>
          </p:cNvPr>
          <p:cNvSpPr txBox="1"/>
          <p:nvPr/>
        </p:nvSpPr>
        <p:spPr>
          <a:xfrm>
            <a:off x="2723268" y="1899570"/>
            <a:ext cx="363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Block size = 512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627A3AD-A0B5-4013-B322-1B059F87720C}"/>
              </a:ext>
            </a:extLst>
          </p:cNvPr>
          <p:cNvSpPr/>
          <p:nvPr/>
        </p:nvSpPr>
        <p:spPr>
          <a:xfrm>
            <a:off x="2363722" y="2929378"/>
            <a:ext cx="1686757" cy="16956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B8768F7-717F-4114-B6F6-15B2D9CCFFC3}"/>
              </a:ext>
            </a:extLst>
          </p:cNvPr>
          <p:cNvSpPr txBox="1"/>
          <p:nvPr/>
        </p:nvSpPr>
        <p:spPr>
          <a:xfrm>
            <a:off x="4676354" y="3238587"/>
            <a:ext cx="5051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No  SM  =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13</a:t>
            </a:r>
          </a:p>
          <a:p>
            <a:r>
              <a:rPr lang="en-US" sz="3200" b="1" dirty="0">
                <a:latin typeface="Ink Free" panose="03080402000500000000" pitchFamily="66" charset="0"/>
              </a:rPr>
              <a:t>No cores per SM =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128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EBF6B72-01C7-4B7D-8849-5F8C069B98DC}"/>
              </a:ext>
            </a:extLst>
          </p:cNvPr>
          <p:cNvSpPr txBox="1"/>
          <p:nvPr/>
        </p:nvSpPr>
        <p:spPr>
          <a:xfrm>
            <a:off x="4236910" y="5059057"/>
            <a:ext cx="4989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Ink Free" panose="03080402000500000000" pitchFamily="66" charset="0"/>
              </a:rPr>
              <a:t>13 x 128  = 1664</a:t>
            </a:r>
          </a:p>
        </p:txBody>
      </p:sp>
    </p:spTree>
    <p:extLst>
      <p:ext uri="{BB962C8B-B14F-4D97-AF65-F5344CB8AC3E}">
        <p14:creationId xmlns:p14="http://schemas.microsoft.com/office/powerpoint/2010/main" val="11585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/>
      <p:bldP spid="10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375F2E-7A1B-4AFB-AE1C-4977B1DA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128" y="458727"/>
            <a:ext cx="9131424" cy="435133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Ink Free" panose="03080402000500000000" pitchFamily="66" charset="0"/>
              </a:rPr>
              <a:t>thread blocks are divide in to smaller units called warps each having 32 consecutive threads</a:t>
            </a:r>
            <a:endParaRPr lang="en-US" sz="3200" b="1" dirty="0">
              <a:latin typeface="Ink Free" panose="03080402000500000000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4FA67F1-2026-4A9E-BD51-F624147877D3}"/>
              </a:ext>
            </a:extLst>
          </p:cNvPr>
          <p:cNvSpPr txBox="1"/>
          <p:nvPr/>
        </p:nvSpPr>
        <p:spPr>
          <a:xfrm>
            <a:off x="2007584" y="2634397"/>
            <a:ext cx="475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No of warps per block 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320EB2B-5026-4321-9633-19EB37EFE93B}"/>
              </a:ext>
            </a:extLst>
          </p:cNvPr>
          <p:cNvSpPr txBox="1"/>
          <p:nvPr/>
        </p:nvSpPr>
        <p:spPr>
          <a:xfrm>
            <a:off x="6692033" y="2342009"/>
            <a:ext cx="282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Block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34FB53-C9EB-48CD-983D-A80A29BD82A4}"/>
              </a:ext>
            </a:extLst>
          </p:cNvPr>
          <p:cNvSpPr txBox="1"/>
          <p:nvPr/>
        </p:nvSpPr>
        <p:spPr>
          <a:xfrm>
            <a:off x="6407949" y="2680563"/>
            <a:ext cx="2823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------------------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7AB2ECD-B3D2-4662-91AA-92B794C5AB71}"/>
              </a:ext>
            </a:extLst>
          </p:cNvPr>
          <p:cNvSpPr txBox="1"/>
          <p:nvPr/>
        </p:nvSpPr>
        <p:spPr>
          <a:xfrm>
            <a:off x="6692032" y="3072051"/>
            <a:ext cx="282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Warp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8C6C9D2-597D-4C77-8171-01E9645FCE74}"/>
              </a:ext>
            </a:extLst>
          </p:cNvPr>
          <p:cNvSpPr txBox="1"/>
          <p:nvPr/>
        </p:nvSpPr>
        <p:spPr>
          <a:xfrm>
            <a:off x="5910800" y="3687604"/>
            <a:ext cx="351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512 / 32  = </a:t>
            </a:r>
            <a:r>
              <a:rPr lang="en-US" sz="5400" dirty="0"/>
              <a:t>16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C6C9D2-597D-4C77-8171-01E9645FCE74}"/>
              </a:ext>
            </a:extLst>
          </p:cNvPr>
          <p:cNvSpPr txBox="1"/>
          <p:nvPr/>
        </p:nvSpPr>
        <p:spPr>
          <a:xfrm>
            <a:off x="2377441" y="4861790"/>
            <a:ext cx="67665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US" sz="4400" dirty="0" smtClean="0"/>
              <a:t>Only 4 warps can execute parallel in single SM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92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F6C2A-3428-485B-AA83-6D2E567C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Keep in mind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59A2F4-F46A-41BD-85B8-E6BDA406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554" y="1325563"/>
            <a:ext cx="8758561" cy="4351338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warps can be defined as the basic unit of execution in a SM.</a:t>
            </a:r>
          </a:p>
          <a:p>
            <a:endParaRPr lang="en-US" sz="3200" b="1" dirty="0">
              <a:latin typeface="Ink Free" panose="03080402000500000000" pitchFamily="66" charset="0"/>
            </a:endParaRPr>
          </a:p>
          <a:p>
            <a:r>
              <a:rPr lang="en-US" sz="3200" b="1" dirty="0">
                <a:latin typeface="Ink Free" panose="03080402000500000000" pitchFamily="66" charset="0"/>
              </a:rPr>
              <a:t>Once a thread block is scheduled to an SM, threads in the thread block are further partitioned into warps</a:t>
            </a:r>
          </a:p>
          <a:p>
            <a:endParaRPr lang="en-US" sz="3200" b="1" dirty="0">
              <a:latin typeface="Ink Free" panose="03080402000500000000" pitchFamily="66" charset="0"/>
            </a:endParaRPr>
          </a:p>
          <a:p>
            <a:r>
              <a:rPr lang="en-US" sz="3200" b="1" dirty="0">
                <a:latin typeface="Ink Free" panose="03080402000500000000" pitchFamily="66" charset="0"/>
              </a:rPr>
              <a:t>And all threads in a warp are executed in Single Instruction Multiple Thread (SIMT) fashion</a:t>
            </a:r>
          </a:p>
        </p:txBody>
      </p:sp>
    </p:spTree>
    <p:extLst>
      <p:ext uri="{BB962C8B-B14F-4D97-AF65-F5344CB8AC3E}">
        <p14:creationId xmlns:p14="http://schemas.microsoft.com/office/powerpoint/2010/main" val="215104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F2F6FBD-4A06-49F7-8B00-97AF38F272EE}"/>
              </a:ext>
            </a:extLst>
          </p:cNvPr>
          <p:cNvSpPr/>
          <p:nvPr/>
        </p:nvSpPr>
        <p:spPr>
          <a:xfrm>
            <a:off x="1884234" y="1821521"/>
            <a:ext cx="8080808" cy="721894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6C00437-3C43-48F2-9900-D0C455EF9473}"/>
              </a:ext>
            </a:extLst>
          </p:cNvPr>
          <p:cNvSpPr/>
          <p:nvPr/>
        </p:nvSpPr>
        <p:spPr>
          <a:xfrm>
            <a:off x="1961355" y="2010023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23C7D6F-A18A-4B55-9823-869AA6FDA9B8}"/>
              </a:ext>
            </a:extLst>
          </p:cNvPr>
          <p:cNvSpPr/>
          <p:nvPr/>
        </p:nvSpPr>
        <p:spPr>
          <a:xfrm>
            <a:off x="2834647" y="2010023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DA392C2-7929-420D-B0CF-3FD629B112FB}"/>
              </a:ext>
            </a:extLst>
          </p:cNvPr>
          <p:cNvSpPr/>
          <p:nvPr/>
        </p:nvSpPr>
        <p:spPr>
          <a:xfrm>
            <a:off x="3742029" y="2010023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18981B9-270C-4963-9D2E-B3804C65783F}"/>
              </a:ext>
            </a:extLst>
          </p:cNvPr>
          <p:cNvCxnSpPr>
            <a:cxnSpLocks/>
          </p:cNvCxnSpPr>
          <p:nvPr/>
        </p:nvCxnSpPr>
        <p:spPr>
          <a:xfrm>
            <a:off x="4560678" y="2166428"/>
            <a:ext cx="2693120" cy="0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7F7A4DC4-802B-4A89-AF65-6A232B2E6862}"/>
              </a:ext>
            </a:extLst>
          </p:cNvPr>
          <p:cNvSpPr/>
          <p:nvPr/>
        </p:nvSpPr>
        <p:spPr>
          <a:xfrm>
            <a:off x="7413699" y="1993983"/>
            <a:ext cx="552884" cy="3529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9F71778-9416-4DDD-8E58-8B4C6510A21B}"/>
              </a:ext>
            </a:extLst>
          </p:cNvPr>
          <p:cNvSpPr/>
          <p:nvPr/>
        </p:nvSpPr>
        <p:spPr>
          <a:xfrm>
            <a:off x="8321080" y="1993983"/>
            <a:ext cx="552885" cy="3489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C08C7A0F-EA5E-4426-8FE0-1E8FF64602F5}"/>
              </a:ext>
            </a:extLst>
          </p:cNvPr>
          <p:cNvSpPr/>
          <p:nvPr/>
        </p:nvSpPr>
        <p:spPr>
          <a:xfrm>
            <a:off x="9228463" y="1989965"/>
            <a:ext cx="644770" cy="3529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CF21E52-7F07-4B88-9998-A2A5E40F32D3}"/>
              </a:ext>
            </a:extLst>
          </p:cNvPr>
          <p:cNvSpPr/>
          <p:nvPr/>
        </p:nvSpPr>
        <p:spPr>
          <a:xfrm>
            <a:off x="1779801" y="3563734"/>
            <a:ext cx="1823995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D7962789-C24B-4651-B76A-C19530402BAA}"/>
              </a:ext>
            </a:extLst>
          </p:cNvPr>
          <p:cNvSpPr/>
          <p:nvPr/>
        </p:nvSpPr>
        <p:spPr>
          <a:xfrm>
            <a:off x="1884234" y="3748218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D51AB81-7589-491F-A6EA-763BCD6D2363}"/>
              </a:ext>
            </a:extLst>
          </p:cNvPr>
          <p:cNvSpPr/>
          <p:nvPr/>
        </p:nvSpPr>
        <p:spPr>
          <a:xfrm>
            <a:off x="2924894" y="3748218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37C41050-F08D-4D81-8627-E386C4F476F8}"/>
              </a:ext>
            </a:extLst>
          </p:cNvPr>
          <p:cNvCxnSpPr>
            <a:cxnSpLocks/>
          </p:cNvCxnSpPr>
          <p:nvPr/>
        </p:nvCxnSpPr>
        <p:spPr>
          <a:xfrm>
            <a:off x="2457524" y="3924681"/>
            <a:ext cx="398427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436AC44-6224-457A-AF19-B5CB8A9D14D9}"/>
              </a:ext>
            </a:extLst>
          </p:cNvPr>
          <p:cNvSpPr/>
          <p:nvPr/>
        </p:nvSpPr>
        <p:spPr>
          <a:xfrm>
            <a:off x="3958879" y="3563734"/>
            <a:ext cx="1823995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3468509-EF26-4A3E-88AE-7CE978E01902}"/>
              </a:ext>
            </a:extLst>
          </p:cNvPr>
          <p:cNvSpPr/>
          <p:nvPr/>
        </p:nvSpPr>
        <p:spPr>
          <a:xfrm>
            <a:off x="4098372" y="3748218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285539F-62A9-4610-B1D6-CD1C872CADF5}"/>
              </a:ext>
            </a:extLst>
          </p:cNvPr>
          <p:cNvSpPr/>
          <p:nvPr/>
        </p:nvSpPr>
        <p:spPr>
          <a:xfrm>
            <a:off x="5139032" y="3748218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376854DA-00F9-4DF4-87FE-E67CA0E8732A}"/>
              </a:ext>
            </a:extLst>
          </p:cNvPr>
          <p:cNvCxnSpPr>
            <a:cxnSpLocks/>
          </p:cNvCxnSpPr>
          <p:nvPr/>
        </p:nvCxnSpPr>
        <p:spPr>
          <a:xfrm>
            <a:off x="4671662" y="3924681"/>
            <a:ext cx="398427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0DC5A1B-A478-4AD1-9AFB-7DAC535679A7}"/>
              </a:ext>
            </a:extLst>
          </p:cNvPr>
          <p:cNvSpPr/>
          <p:nvPr/>
        </p:nvSpPr>
        <p:spPr>
          <a:xfrm>
            <a:off x="6142588" y="3563734"/>
            <a:ext cx="1823995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42AD967E-1EA2-4938-9B8A-A7B58A1A3778}"/>
              </a:ext>
            </a:extLst>
          </p:cNvPr>
          <p:cNvSpPr/>
          <p:nvPr/>
        </p:nvSpPr>
        <p:spPr>
          <a:xfrm>
            <a:off x="6282081" y="3748218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793975DB-379E-48A9-BD3C-E0ADE05CFB36}"/>
              </a:ext>
            </a:extLst>
          </p:cNvPr>
          <p:cNvSpPr/>
          <p:nvPr/>
        </p:nvSpPr>
        <p:spPr>
          <a:xfrm>
            <a:off x="7322741" y="3748218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544C63A5-BCBB-4749-B3EA-980C6A5EF0D1}"/>
              </a:ext>
            </a:extLst>
          </p:cNvPr>
          <p:cNvCxnSpPr>
            <a:cxnSpLocks/>
          </p:cNvCxnSpPr>
          <p:nvPr/>
        </p:nvCxnSpPr>
        <p:spPr>
          <a:xfrm>
            <a:off x="6855371" y="3924681"/>
            <a:ext cx="398427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D20BA702-FC4E-477C-98F3-0860BA07CC15}"/>
              </a:ext>
            </a:extLst>
          </p:cNvPr>
          <p:cNvSpPr/>
          <p:nvPr/>
        </p:nvSpPr>
        <p:spPr>
          <a:xfrm>
            <a:off x="8287583" y="3563936"/>
            <a:ext cx="1823995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7D309C1E-ED64-4A5D-AEB7-85AEEBF27ADF}"/>
              </a:ext>
            </a:extLst>
          </p:cNvPr>
          <p:cNvSpPr/>
          <p:nvPr/>
        </p:nvSpPr>
        <p:spPr>
          <a:xfrm>
            <a:off x="8427076" y="3748420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32763018-4773-4FE2-B05E-DCC84E4A54DC}"/>
              </a:ext>
            </a:extLst>
          </p:cNvPr>
          <p:cNvSpPr/>
          <p:nvPr/>
        </p:nvSpPr>
        <p:spPr>
          <a:xfrm>
            <a:off x="9467735" y="3748420"/>
            <a:ext cx="631137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127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EA7A32D2-5CF4-48BF-A000-EC212F7FDF4E}"/>
              </a:ext>
            </a:extLst>
          </p:cNvPr>
          <p:cNvCxnSpPr>
            <a:cxnSpLocks/>
          </p:cNvCxnSpPr>
          <p:nvPr/>
        </p:nvCxnSpPr>
        <p:spPr>
          <a:xfrm>
            <a:off x="9000366" y="3924883"/>
            <a:ext cx="398427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8956558-C725-44E7-BCD6-B5F23023F69F}"/>
              </a:ext>
            </a:extLst>
          </p:cNvPr>
          <p:cNvSpPr txBox="1"/>
          <p:nvPr/>
        </p:nvSpPr>
        <p:spPr>
          <a:xfrm>
            <a:off x="4239335" y="751956"/>
            <a:ext cx="519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Software perspective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="" xmlns:a16="http://schemas.microsoft.com/office/drawing/2014/main" id="{AA96B30F-63C4-406D-BED2-44BF55516DB5}"/>
              </a:ext>
            </a:extLst>
          </p:cNvPr>
          <p:cNvSpPr/>
          <p:nvPr/>
        </p:nvSpPr>
        <p:spPr>
          <a:xfrm rot="19054185">
            <a:off x="3622087" y="1144358"/>
            <a:ext cx="497306" cy="54858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48FBDF4-ED06-4314-BE15-645A95D5DC62}"/>
              </a:ext>
            </a:extLst>
          </p:cNvPr>
          <p:cNvSpPr txBox="1"/>
          <p:nvPr/>
        </p:nvSpPr>
        <p:spPr>
          <a:xfrm>
            <a:off x="4528670" y="5111478"/>
            <a:ext cx="519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hardware perspective</a:t>
            </a:r>
          </a:p>
        </p:txBody>
      </p:sp>
      <p:sp>
        <p:nvSpPr>
          <p:cNvPr id="66" name="Arrow: Left 65">
            <a:extLst>
              <a:ext uri="{FF2B5EF4-FFF2-40B4-BE49-F238E27FC236}">
                <a16:creationId xmlns="" xmlns:a16="http://schemas.microsoft.com/office/drawing/2014/main" id="{2235DA90-5305-481D-B78C-4757977BCAB0}"/>
              </a:ext>
            </a:extLst>
          </p:cNvPr>
          <p:cNvSpPr/>
          <p:nvPr/>
        </p:nvSpPr>
        <p:spPr>
          <a:xfrm rot="2306074">
            <a:off x="4828574" y="4380561"/>
            <a:ext cx="497306" cy="54858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4" grpId="0" animBg="1"/>
      <p:bldP spid="28" grpId="0" animBg="1"/>
      <p:bldP spid="29" grpId="0" animBg="1"/>
      <p:bldP spid="34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4" grpId="0"/>
      <p:bldP spid="5" grpId="0" animBg="1"/>
      <p:bldP spid="65" grpId="0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1315979-91A4-4434-A5AB-73A66E50BA9B}"/>
              </a:ext>
            </a:extLst>
          </p:cNvPr>
          <p:cNvSpPr/>
          <p:nvPr/>
        </p:nvSpPr>
        <p:spPr>
          <a:xfrm>
            <a:off x="3423707" y="1491925"/>
            <a:ext cx="4661574" cy="721894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D4707E2-5B0D-4C13-808F-5B12ADDD9528}"/>
              </a:ext>
            </a:extLst>
          </p:cNvPr>
          <p:cNvSpPr/>
          <p:nvPr/>
        </p:nvSpPr>
        <p:spPr>
          <a:xfrm>
            <a:off x="3671208" y="1680427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FB7B979C-D364-443E-A9B5-A04E4D648E08}"/>
              </a:ext>
            </a:extLst>
          </p:cNvPr>
          <p:cNvSpPr/>
          <p:nvPr/>
        </p:nvSpPr>
        <p:spPr>
          <a:xfrm>
            <a:off x="4544500" y="1680427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D1F3445-22BE-45D3-8080-505B733359D4}"/>
              </a:ext>
            </a:extLst>
          </p:cNvPr>
          <p:cNvSpPr/>
          <p:nvPr/>
        </p:nvSpPr>
        <p:spPr>
          <a:xfrm>
            <a:off x="6403947" y="1680427"/>
            <a:ext cx="497306" cy="348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DEEE368-6869-4A2A-B088-A02248594F2B}"/>
              </a:ext>
            </a:extLst>
          </p:cNvPr>
          <p:cNvSpPr/>
          <p:nvPr/>
        </p:nvSpPr>
        <p:spPr>
          <a:xfrm>
            <a:off x="7334242" y="1680427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E218C094-E261-4255-AB11-9EDADDACC06A}"/>
              </a:ext>
            </a:extLst>
          </p:cNvPr>
          <p:cNvCxnSpPr>
            <a:cxnSpLocks/>
          </p:cNvCxnSpPr>
          <p:nvPr/>
        </p:nvCxnSpPr>
        <p:spPr>
          <a:xfrm flipV="1">
            <a:off x="5191160" y="1852872"/>
            <a:ext cx="1121294" cy="18347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9EB4F039-1B1E-4C08-9CE8-68BD25C9692D}"/>
              </a:ext>
            </a:extLst>
          </p:cNvPr>
          <p:cNvSpPr/>
          <p:nvPr/>
        </p:nvSpPr>
        <p:spPr>
          <a:xfrm>
            <a:off x="3423707" y="2236184"/>
            <a:ext cx="4661574" cy="721894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836BA475-B42A-4264-B927-EB5A057F8FE0}"/>
              </a:ext>
            </a:extLst>
          </p:cNvPr>
          <p:cNvCxnSpPr>
            <a:cxnSpLocks/>
          </p:cNvCxnSpPr>
          <p:nvPr/>
        </p:nvCxnSpPr>
        <p:spPr>
          <a:xfrm flipV="1">
            <a:off x="5197078" y="2597131"/>
            <a:ext cx="1121294" cy="18347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5F306046-A2CD-4CFD-A46B-B91FB2DBC254}"/>
              </a:ext>
            </a:extLst>
          </p:cNvPr>
          <p:cNvSpPr/>
          <p:nvPr/>
        </p:nvSpPr>
        <p:spPr>
          <a:xfrm>
            <a:off x="3671208" y="2451709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401358DB-EB39-4F2E-B127-BFAB0B0D32A2}"/>
              </a:ext>
            </a:extLst>
          </p:cNvPr>
          <p:cNvSpPr/>
          <p:nvPr/>
        </p:nvSpPr>
        <p:spPr>
          <a:xfrm>
            <a:off x="4544500" y="2451709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8A830B87-4784-4320-9719-60FC4F942379}"/>
              </a:ext>
            </a:extLst>
          </p:cNvPr>
          <p:cNvSpPr/>
          <p:nvPr/>
        </p:nvSpPr>
        <p:spPr>
          <a:xfrm>
            <a:off x="6403947" y="2451709"/>
            <a:ext cx="497306" cy="348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C93FFD4F-E754-48F0-B671-0FC401AB6524}"/>
              </a:ext>
            </a:extLst>
          </p:cNvPr>
          <p:cNvSpPr/>
          <p:nvPr/>
        </p:nvSpPr>
        <p:spPr>
          <a:xfrm>
            <a:off x="7334242" y="2451709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512D9AA-634A-4C46-96B0-ECDA93F96EB3}"/>
              </a:ext>
            </a:extLst>
          </p:cNvPr>
          <p:cNvSpPr/>
          <p:nvPr/>
        </p:nvSpPr>
        <p:spPr>
          <a:xfrm>
            <a:off x="1781308" y="3919595"/>
            <a:ext cx="1823995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29E1122-31C8-4AB7-B332-CF5B696C2A1A}"/>
              </a:ext>
            </a:extLst>
          </p:cNvPr>
          <p:cNvSpPr/>
          <p:nvPr/>
        </p:nvSpPr>
        <p:spPr>
          <a:xfrm>
            <a:off x="1885741" y="4104079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1D958FA4-7CD4-4E6B-9931-F2D957178B37}"/>
              </a:ext>
            </a:extLst>
          </p:cNvPr>
          <p:cNvSpPr/>
          <p:nvPr/>
        </p:nvSpPr>
        <p:spPr>
          <a:xfrm>
            <a:off x="2926401" y="4104079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3D82381-1149-4C12-9A83-7190ADB10F30}"/>
              </a:ext>
            </a:extLst>
          </p:cNvPr>
          <p:cNvCxnSpPr>
            <a:cxnSpLocks/>
          </p:cNvCxnSpPr>
          <p:nvPr/>
        </p:nvCxnSpPr>
        <p:spPr>
          <a:xfrm>
            <a:off x="2459031" y="4280542"/>
            <a:ext cx="398427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9D3DD76-48FD-4A93-A51D-735023821298}"/>
              </a:ext>
            </a:extLst>
          </p:cNvPr>
          <p:cNvSpPr/>
          <p:nvPr/>
        </p:nvSpPr>
        <p:spPr>
          <a:xfrm>
            <a:off x="3960386" y="3919595"/>
            <a:ext cx="1823995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6316B2FA-66CD-422E-8DAA-B0C949EE37FA}"/>
              </a:ext>
            </a:extLst>
          </p:cNvPr>
          <p:cNvSpPr/>
          <p:nvPr/>
        </p:nvSpPr>
        <p:spPr>
          <a:xfrm>
            <a:off x="4099879" y="4104079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08CC5DA-BBE2-4C59-9F58-EB42B7F0FB3C}"/>
              </a:ext>
            </a:extLst>
          </p:cNvPr>
          <p:cNvSpPr/>
          <p:nvPr/>
        </p:nvSpPr>
        <p:spPr>
          <a:xfrm>
            <a:off x="5140539" y="4104079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93F3CB58-F1F7-432F-999C-3A4809C14BE4}"/>
              </a:ext>
            </a:extLst>
          </p:cNvPr>
          <p:cNvCxnSpPr>
            <a:cxnSpLocks/>
          </p:cNvCxnSpPr>
          <p:nvPr/>
        </p:nvCxnSpPr>
        <p:spPr>
          <a:xfrm>
            <a:off x="4673169" y="4280542"/>
            <a:ext cx="398427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473FFDD-BC23-4AA3-9B11-8DE45B543417}"/>
              </a:ext>
            </a:extLst>
          </p:cNvPr>
          <p:cNvSpPr/>
          <p:nvPr/>
        </p:nvSpPr>
        <p:spPr>
          <a:xfrm>
            <a:off x="6144095" y="3919595"/>
            <a:ext cx="1823995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ECAD7EBB-410C-435B-8D6A-4CF9D05B162D}"/>
              </a:ext>
            </a:extLst>
          </p:cNvPr>
          <p:cNvSpPr/>
          <p:nvPr/>
        </p:nvSpPr>
        <p:spPr>
          <a:xfrm>
            <a:off x="6283588" y="4104079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5F1D7F2B-D6F6-4C2F-8E8F-B95793E63691}"/>
              </a:ext>
            </a:extLst>
          </p:cNvPr>
          <p:cNvSpPr/>
          <p:nvPr/>
        </p:nvSpPr>
        <p:spPr>
          <a:xfrm>
            <a:off x="7324248" y="4104079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B1FAF274-8327-4ECF-A041-14989469E3AB}"/>
              </a:ext>
            </a:extLst>
          </p:cNvPr>
          <p:cNvCxnSpPr>
            <a:cxnSpLocks/>
          </p:cNvCxnSpPr>
          <p:nvPr/>
        </p:nvCxnSpPr>
        <p:spPr>
          <a:xfrm>
            <a:off x="6856878" y="4280542"/>
            <a:ext cx="398427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3F43A056-D54F-463A-A839-7392DD93606B}"/>
              </a:ext>
            </a:extLst>
          </p:cNvPr>
          <p:cNvSpPr/>
          <p:nvPr/>
        </p:nvSpPr>
        <p:spPr>
          <a:xfrm>
            <a:off x="8289090" y="3919797"/>
            <a:ext cx="1823995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78B6D44A-02D8-4DA0-92CF-067022765B1F}"/>
              </a:ext>
            </a:extLst>
          </p:cNvPr>
          <p:cNvSpPr/>
          <p:nvPr/>
        </p:nvSpPr>
        <p:spPr>
          <a:xfrm>
            <a:off x="8428583" y="4104281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51866E7-EC70-4750-B339-003233BC6132}"/>
              </a:ext>
            </a:extLst>
          </p:cNvPr>
          <p:cNvSpPr/>
          <p:nvPr/>
        </p:nvSpPr>
        <p:spPr>
          <a:xfrm>
            <a:off x="9469242" y="4104281"/>
            <a:ext cx="631137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127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CD4ACF86-1E15-44FC-8D71-954DFCA31647}"/>
              </a:ext>
            </a:extLst>
          </p:cNvPr>
          <p:cNvCxnSpPr>
            <a:cxnSpLocks/>
          </p:cNvCxnSpPr>
          <p:nvPr/>
        </p:nvCxnSpPr>
        <p:spPr>
          <a:xfrm>
            <a:off x="9001873" y="4280744"/>
            <a:ext cx="398427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4DD6EDD-2E9C-4963-BEF7-E71985037747}"/>
              </a:ext>
            </a:extLst>
          </p:cNvPr>
          <p:cNvSpPr txBox="1"/>
          <p:nvPr/>
        </p:nvSpPr>
        <p:spPr>
          <a:xfrm>
            <a:off x="4530177" y="5467339"/>
            <a:ext cx="519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k Free" panose="03080402000500000000" pitchFamily="66" charset="0"/>
              </a:rPr>
              <a:t>hardware perspective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="" xmlns:a16="http://schemas.microsoft.com/office/drawing/2014/main" id="{AA1B3EA9-0F10-466B-B721-EB6854AC6670}"/>
              </a:ext>
            </a:extLst>
          </p:cNvPr>
          <p:cNvSpPr/>
          <p:nvPr/>
        </p:nvSpPr>
        <p:spPr>
          <a:xfrm rot="2306074">
            <a:off x="4830081" y="4736422"/>
            <a:ext cx="497306" cy="54858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7F91244-6B84-49F0-933C-5F1884AF140D}"/>
              </a:ext>
            </a:extLst>
          </p:cNvPr>
          <p:cNvSpPr txBox="1"/>
          <p:nvPr/>
        </p:nvSpPr>
        <p:spPr>
          <a:xfrm>
            <a:off x="5369125" y="517560"/>
            <a:ext cx="519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k Free" panose="03080402000500000000" pitchFamily="66" charset="0"/>
              </a:rPr>
              <a:t>Software perspective</a:t>
            </a:r>
          </a:p>
        </p:txBody>
      </p:sp>
      <p:sp>
        <p:nvSpPr>
          <p:cNvPr id="59" name="Arrow: Left 58">
            <a:extLst>
              <a:ext uri="{FF2B5EF4-FFF2-40B4-BE49-F238E27FC236}">
                <a16:creationId xmlns="" xmlns:a16="http://schemas.microsoft.com/office/drawing/2014/main" id="{354CE3F3-C066-4F47-9DED-94654B44F553}"/>
              </a:ext>
            </a:extLst>
          </p:cNvPr>
          <p:cNvSpPr/>
          <p:nvPr/>
        </p:nvSpPr>
        <p:spPr>
          <a:xfrm rot="19054185">
            <a:off x="4751877" y="909962"/>
            <a:ext cx="497306" cy="54858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4" grpId="0" animBg="1"/>
      <p:bldP spid="45" grpId="0" animBg="1"/>
      <p:bldP spid="101" grpId="0" animBg="1"/>
      <p:bldP spid="130" grpId="0" animBg="1"/>
      <p:bldP spid="131" grpId="0" animBg="1"/>
      <p:bldP spid="132" grpId="0" animBg="1"/>
      <p:bldP spid="133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6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6" grpId="0"/>
      <p:bldP spid="57" grpId="0" animBg="1"/>
      <p:bldP spid="58" grpId="0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A47F8BD-E7C7-4BA8-AB07-80596F9C5BA7}"/>
              </a:ext>
            </a:extLst>
          </p:cNvPr>
          <p:cNvSpPr/>
          <p:nvPr/>
        </p:nvSpPr>
        <p:spPr>
          <a:xfrm>
            <a:off x="2804381" y="1687584"/>
            <a:ext cx="4661574" cy="721894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3DE930-B9D5-4D34-AF08-861F687327EA}"/>
              </a:ext>
            </a:extLst>
          </p:cNvPr>
          <p:cNvSpPr/>
          <p:nvPr/>
        </p:nvSpPr>
        <p:spPr>
          <a:xfrm>
            <a:off x="3051882" y="1876086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AED637-F784-4574-B5CE-674068522A62}"/>
              </a:ext>
            </a:extLst>
          </p:cNvPr>
          <p:cNvSpPr/>
          <p:nvPr/>
        </p:nvSpPr>
        <p:spPr>
          <a:xfrm>
            <a:off x="3925174" y="1876086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3EF813E-3C79-4323-9A41-6F7AE8B4BC28}"/>
              </a:ext>
            </a:extLst>
          </p:cNvPr>
          <p:cNvSpPr/>
          <p:nvPr/>
        </p:nvSpPr>
        <p:spPr>
          <a:xfrm>
            <a:off x="5784621" y="1876086"/>
            <a:ext cx="497306" cy="348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E7041F3-BECA-4F97-865E-C519FDE7E93B}"/>
              </a:ext>
            </a:extLst>
          </p:cNvPr>
          <p:cNvSpPr/>
          <p:nvPr/>
        </p:nvSpPr>
        <p:spPr>
          <a:xfrm>
            <a:off x="6714916" y="1876086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3550E10-2F4B-47F8-AC41-66750D6615A5}"/>
              </a:ext>
            </a:extLst>
          </p:cNvPr>
          <p:cNvCxnSpPr>
            <a:cxnSpLocks/>
          </p:cNvCxnSpPr>
          <p:nvPr/>
        </p:nvCxnSpPr>
        <p:spPr>
          <a:xfrm flipV="1">
            <a:off x="4571834" y="2048531"/>
            <a:ext cx="1121294" cy="18347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5A62A27-84C6-4301-AE13-3E59BC7374A7}"/>
              </a:ext>
            </a:extLst>
          </p:cNvPr>
          <p:cNvSpPr/>
          <p:nvPr/>
        </p:nvSpPr>
        <p:spPr>
          <a:xfrm>
            <a:off x="2804381" y="2431843"/>
            <a:ext cx="4661574" cy="721894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B3F905B-E835-4E91-B52E-3248B947DA10}"/>
              </a:ext>
            </a:extLst>
          </p:cNvPr>
          <p:cNvCxnSpPr>
            <a:cxnSpLocks/>
          </p:cNvCxnSpPr>
          <p:nvPr/>
        </p:nvCxnSpPr>
        <p:spPr>
          <a:xfrm flipV="1">
            <a:off x="4577752" y="2792790"/>
            <a:ext cx="1121294" cy="18347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5D7D64D-3DD9-4A7B-8B33-7CB5379E667C}"/>
              </a:ext>
            </a:extLst>
          </p:cNvPr>
          <p:cNvSpPr/>
          <p:nvPr/>
        </p:nvSpPr>
        <p:spPr>
          <a:xfrm>
            <a:off x="3051882" y="2647368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B6C7E3C-F06F-4AE9-BF75-127D4AC01CA1}"/>
              </a:ext>
            </a:extLst>
          </p:cNvPr>
          <p:cNvSpPr/>
          <p:nvPr/>
        </p:nvSpPr>
        <p:spPr>
          <a:xfrm>
            <a:off x="3925174" y="2647368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061024C-5678-45B1-A6BD-F0A589659B3D}"/>
              </a:ext>
            </a:extLst>
          </p:cNvPr>
          <p:cNvSpPr/>
          <p:nvPr/>
        </p:nvSpPr>
        <p:spPr>
          <a:xfrm>
            <a:off x="5784621" y="2647368"/>
            <a:ext cx="497306" cy="348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3F11949-2848-45EA-B727-167F7A21B58C}"/>
              </a:ext>
            </a:extLst>
          </p:cNvPr>
          <p:cNvSpPr/>
          <p:nvPr/>
        </p:nvSpPr>
        <p:spPr>
          <a:xfrm>
            <a:off x="6714916" y="2647368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EE4E850-C670-4718-8908-0FE88B3AC7BF}"/>
              </a:ext>
            </a:extLst>
          </p:cNvPr>
          <p:cNvSpPr/>
          <p:nvPr/>
        </p:nvSpPr>
        <p:spPr>
          <a:xfrm>
            <a:off x="3967503" y="4254215"/>
            <a:ext cx="2410443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D3AA15D-AAC4-4639-9CD4-78FA8BD5881B}"/>
              </a:ext>
            </a:extLst>
          </p:cNvPr>
          <p:cNvSpPr/>
          <p:nvPr/>
        </p:nvSpPr>
        <p:spPr>
          <a:xfrm>
            <a:off x="4130960" y="4446720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21A3EEF-87B9-479B-888B-7F0CFF9A3D79}"/>
              </a:ext>
            </a:extLst>
          </p:cNvPr>
          <p:cNvSpPr/>
          <p:nvPr/>
        </p:nvSpPr>
        <p:spPr>
          <a:xfrm>
            <a:off x="5724582" y="4438699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2694508D-4C8B-49E0-9098-B141210DC901}"/>
              </a:ext>
            </a:extLst>
          </p:cNvPr>
          <p:cNvCxnSpPr>
            <a:cxnSpLocks/>
          </p:cNvCxnSpPr>
          <p:nvPr/>
        </p:nvCxnSpPr>
        <p:spPr>
          <a:xfrm>
            <a:off x="4750840" y="4615162"/>
            <a:ext cx="942288" cy="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6C67F35-E33C-4FF3-BCB9-5421895342E5}"/>
              </a:ext>
            </a:extLst>
          </p:cNvPr>
          <p:cNvSpPr/>
          <p:nvPr/>
        </p:nvSpPr>
        <p:spPr>
          <a:xfrm>
            <a:off x="1128897" y="4254215"/>
            <a:ext cx="2410443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4551617-3DD0-4B55-A213-4CB27F9689C4}"/>
              </a:ext>
            </a:extLst>
          </p:cNvPr>
          <p:cNvSpPr/>
          <p:nvPr/>
        </p:nvSpPr>
        <p:spPr>
          <a:xfrm>
            <a:off x="1292354" y="4446720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412952F-EEF8-4082-8398-5EB49D99E834}"/>
              </a:ext>
            </a:extLst>
          </p:cNvPr>
          <p:cNvSpPr/>
          <p:nvPr/>
        </p:nvSpPr>
        <p:spPr>
          <a:xfrm>
            <a:off x="2776385" y="4438699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F9A4BF5B-6C5D-45E6-A2DD-5571249F91C7}"/>
              </a:ext>
            </a:extLst>
          </p:cNvPr>
          <p:cNvCxnSpPr>
            <a:cxnSpLocks/>
          </p:cNvCxnSpPr>
          <p:nvPr/>
        </p:nvCxnSpPr>
        <p:spPr>
          <a:xfrm>
            <a:off x="1912234" y="4615162"/>
            <a:ext cx="68981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F7CD35B-A96B-493F-A70C-07D90DB9F292}"/>
              </a:ext>
            </a:extLst>
          </p:cNvPr>
          <p:cNvSpPr/>
          <p:nvPr/>
        </p:nvSpPr>
        <p:spPr>
          <a:xfrm>
            <a:off x="6869476" y="4254215"/>
            <a:ext cx="2762204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4F2F7EB-762C-4435-A53A-3B41B17E3D14}"/>
              </a:ext>
            </a:extLst>
          </p:cNvPr>
          <p:cNvSpPr/>
          <p:nvPr/>
        </p:nvSpPr>
        <p:spPr>
          <a:xfrm>
            <a:off x="7060988" y="4446720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8C95979-5693-43EE-81CE-43E7714E8761}"/>
              </a:ext>
            </a:extLst>
          </p:cNvPr>
          <p:cNvSpPr/>
          <p:nvPr/>
        </p:nvSpPr>
        <p:spPr>
          <a:xfrm>
            <a:off x="7999218" y="4446720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D9F9EF3B-8407-42AA-8DFC-20BFAD4CD4D6}"/>
              </a:ext>
            </a:extLst>
          </p:cNvPr>
          <p:cNvCxnSpPr>
            <a:cxnSpLocks/>
          </p:cNvCxnSpPr>
          <p:nvPr/>
        </p:nvCxnSpPr>
        <p:spPr>
          <a:xfrm>
            <a:off x="7636480" y="4615162"/>
            <a:ext cx="28455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9C2B4DD-A9BD-4CAD-A2FB-E171FA484144}"/>
              </a:ext>
            </a:extLst>
          </p:cNvPr>
          <p:cNvCxnSpPr/>
          <p:nvPr/>
        </p:nvCxnSpPr>
        <p:spPr>
          <a:xfrm>
            <a:off x="8663084" y="3905492"/>
            <a:ext cx="0" cy="19442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Left-Right 33">
            <a:extLst>
              <a:ext uri="{FF2B5EF4-FFF2-40B4-BE49-F238E27FC236}">
                <a16:creationId xmlns="" xmlns:a16="http://schemas.microsoft.com/office/drawing/2014/main" id="{FBCA3762-A7AE-4774-BAFD-7E1C3CD1EC08}"/>
              </a:ext>
            </a:extLst>
          </p:cNvPr>
          <p:cNvSpPr/>
          <p:nvPr/>
        </p:nvSpPr>
        <p:spPr>
          <a:xfrm>
            <a:off x="8859417" y="4486813"/>
            <a:ext cx="643818" cy="23190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2E24922-D0E1-4A0D-8FFE-C6BB8B707298}"/>
              </a:ext>
            </a:extLst>
          </p:cNvPr>
          <p:cNvSpPr txBox="1"/>
          <p:nvPr/>
        </p:nvSpPr>
        <p:spPr>
          <a:xfrm>
            <a:off x="8808460" y="3369262"/>
            <a:ext cx="2341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Ink Free" panose="03080402000500000000" pitchFamily="66" charset="0"/>
              </a:rPr>
              <a:t>In active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CA031BC-6929-409E-A1B0-1AE586247C7F}"/>
              </a:ext>
            </a:extLst>
          </p:cNvPr>
          <p:cNvSpPr txBox="1"/>
          <p:nvPr/>
        </p:nvSpPr>
        <p:spPr>
          <a:xfrm>
            <a:off x="4575495" y="569319"/>
            <a:ext cx="519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Software perspective</a:t>
            </a:r>
          </a:p>
        </p:txBody>
      </p:sp>
      <p:sp>
        <p:nvSpPr>
          <p:cNvPr id="39" name="Arrow: Left 38">
            <a:extLst>
              <a:ext uri="{FF2B5EF4-FFF2-40B4-BE49-F238E27FC236}">
                <a16:creationId xmlns="" xmlns:a16="http://schemas.microsoft.com/office/drawing/2014/main" id="{63AABA24-1921-46D7-8EC7-88BFC7C891FC}"/>
              </a:ext>
            </a:extLst>
          </p:cNvPr>
          <p:cNvSpPr/>
          <p:nvPr/>
        </p:nvSpPr>
        <p:spPr>
          <a:xfrm rot="19054185">
            <a:off x="3958247" y="961721"/>
            <a:ext cx="497306" cy="54858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94AA50D-C2F0-4A0B-AD16-BC4AF45F7A5B}"/>
              </a:ext>
            </a:extLst>
          </p:cNvPr>
          <p:cNvSpPr txBox="1"/>
          <p:nvPr/>
        </p:nvSpPr>
        <p:spPr>
          <a:xfrm>
            <a:off x="3727648" y="5849702"/>
            <a:ext cx="519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hardware perspective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="" xmlns:a16="http://schemas.microsoft.com/office/drawing/2014/main" id="{1A2C9D95-A921-4329-90FD-B905306FCB82}"/>
              </a:ext>
            </a:extLst>
          </p:cNvPr>
          <p:cNvSpPr/>
          <p:nvPr/>
        </p:nvSpPr>
        <p:spPr>
          <a:xfrm rot="2306074">
            <a:off x="4445608" y="5303269"/>
            <a:ext cx="497306" cy="54858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4" grpId="0" animBg="1"/>
      <p:bldP spid="35" grpId="0"/>
      <p:bldP spid="38" grpId="0"/>
      <p:bldP spid="39" grpId="0" animBg="1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A47F8BD-E7C7-4BA8-AB07-80596F9C5BA7}"/>
              </a:ext>
            </a:extLst>
          </p:cNvPr>
          <p:cNvSpPr/>
          <p:nvPr/>
        </p:nvSpPr>
        <p:spPr>
          <a:xfrm>
            <a:off x="2804381" y="1687584"/>
            <a:ext cx="4661574" cy="721894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3DE930-B9D5-4D34-AF08-861F687327EA}"/>
              </a:ext>
            </a:extLst>
          </p:cNvPr>
          <p:cNvSpPr/>
          <p:nvPr/>
        </p:nvSpPr>
        <p:spPr>
          <a:xfrm>
            <a:off x="3051882" y="1876086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AED637-F784-4574-B5CE-674068522A62}"/>
              </a:ext>
            </a:extLst>
          </p:cNvPr>
          <p:cNvSpPr/>
          <p:nvPr/>
        </p:nvSpPr>
        <p:spPr>
          <a:xfrm>
            <a:off x="3925174" y="1876086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3EF813E-3C79-4323-9A41-6F7AE8B4BC28}"/>
              </a:ext>
            </a:extLst>
          </p:cNvPr>
          <p:cNvSpPr/>
          <p:nvPr/>
        </p:nvSpPr>
        <p:spPr>
          <a:xfrm>
            <a:off x="5784621" y="1876086"/>
            <a:ext cx="497306" cy="348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E7041F3-BECA-4F97-865E-C519FDE7E93B}"/>
              </a:ext>
            </a:extLst>
          </p:cNvPr>
          <p:cNvSpPr/>
          <p:nvPr/>
        </p:nvSpPr>
        <p:spPr>
          <a:xfrm>
            <a:off x="6714916" y="1876086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3550E10-2F4B-47F8-AC41-66750D6615A5}"/>
              </a:ext>
            </a:extLst>
          </p:cNvPr>
          <p:cNvCxnSpPr>
            <a:cxnSpLocks/>
          </p:cNvCxnSpPr>
          <p:nvPr/>
        </p:nvCxnSpPr>
        <p:spPr>
          <a:xfrm flipV="1">
            <a:off x="4571834" y="2048531"/>
            <a:ext cx="1121294" cy="18347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5A62A27-84C6-4301-AE13-3E59BC7374A7}"/>
              </a:ext>
            </a:extLst>
          </p:cNvPr>
          <p:cNvSpPr/>
          <p:nvPr/>
        </p:nvSpPr>
        <p:spPr>
          <a:xfrm>
            <a:off x="2804381" y="2431843"/>
            <a:ext cx="4661574" cy="721894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B3F905B-E835-4E91-B52E-3248B947DA10}"/>
              </a:ext>
            </a:extLst>
          </p:cNvPr>
          <p:cNvCxnSpPr>
            <a:cxnSpLocks/>
          </p:cNvCxnSpPr>
          <p:nvPr/>
        </p:nvCxnSpPr>
        <p:spPr>
          <a:xfrm flipV="1">
            <a:off x="4577752" y="2792790"/>
            <a:ext cx="1121294" cy="18347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5D7D64D-3DD9-4A7B-8B33-7CB5379E667C}"/>
              </a:ext>
            </a:extLst>
          </p:cNvPr>
          <p:cNvSpPr/>
          <p:nvPr/>
        </p:nvSpPr>
        <p:spPr>
          <a:xfrm>
            <a:off x="3051882" y="2647368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B6C7E3C-F06F-4AE9-BF75-127D4AC01CA1}"/>
              </a:ext>
            </a:extLst>
          </p:cNvPr>
          <p:cNvSpPr/>
          <p:nvPr/>
        </p:nvSpPr>
        <p:spPr>
          <a:xfrm>
            <a:off x="3925174" y="2647368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061024C-5678-45B1-A6BD-F0A589659B3D}"/>
              </a:ext>
            </a:extLst>
          </p:cNvPr>
          <p:cNvSpPr/>
          <p:nvPr/>
        </p:nvSpPr>
        <p:spPr>
          <a:xfrm>
            <a:off x="5784621" y="2647368"/>
            <a:ext cx="497306" cy="348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3F11949-2848-45EA-B727-167F7A21B58C}"/>
              </a:ext>
            </a:extLst>
          </p:cNvPr>
          <p:cNvSpPr/>
          <p:nvPr/>
        </p:nvSpPr>
        <p:spPr>
          <a:xfrm>
            <a:off x="6714916" y="2647368"/>
            <a:ext cx="497306" cy="3529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EE4E850-C670-4718-8908-0FE88B3AC7BF}"/>
              </a:ext>
            </a:extLst>
          </p:cNvPr>
          <p:cNvSpPr/>
          <p:nvPr/>
        </p:nvSpPr>
        <p:spPr>
          <a:xfrm>
            <a:off x="3366612" y="4223779"/>
            <a:ext cx="2410443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D3AA15D-AAC4-4639-9CD4-78FA8BD5881B}"/>
              </a:ext>
            </a:extLst>
          </p:cNvPr>
          <p:cNvSpPr/>
          <p:nvPr/>
        </p:nvSpPr>
        <p:spPr>
          <a:xfrm>
            <a:off x="3530069" y="4416284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21A3EEF-87B9-479B-888B-7F0CFF9A3D79}"/>
              </a:ext>
            </a:extLst>
          </p:cNvPr>
          <p:cNvSpPr/>
          <p:nvPr/>
        </p:nvSpPr>
        <p:spPr>
          <a:xfrm>
            <a:off x="4455538" y="4416284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2694508D-4C8B-49E0-9098-B141210DC901}"/>
              </a:ext>
            </a:extLst>
          </p:cNvPr>
          <p:cNvCxnSpPr>
            <a:cxnSpLocks/>
          </p:cNvCxnSpPr>
          <p:nvPr/>
        </p:nvCxnSpPr>
        <p:spPr>
          <a:xfrm>
            <a:off x="4149949" y="4584726"/>
            <a:ext cx="272531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6C67F35-E33C-4FF3-BCB9-5421895342E5}"/>
              </a:ext>
            </a:extLst>
          </p:cNvPr>
          <p:cNvSpPr/>
          <p:nvPr/>
        </p:nvSpPr>
        <p:spPr>
          <a:xfrm>
            <a:off x="528006" y="4223779"/>
            <a:ext cx="2410443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4551617-3DD0-4B55-A213-4CB27F9689C4}"/>
              </a:ext>
            </a:extLst>
          </p:cNvPr>
          <p:cNvSpPr/>
          <p:nvPr/>
        </p:nvSpPr>
        <p:spPr>
          <a:xfrm>
            <a:off x="691463" y="4416284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412952F-EEF8-4082-8398-5EB49D99E834}"/>
              </a:ext>
            </a:extLst>
          </p:cNvPr>
          <p:cNvSpPr/>
          <p:nvPr/>
        </p:nvSpPr>
        <p:spPr>
          <a:xfrm>
            <a:off x="2175494" y="4408263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F9A4BF5B-6C5D-45E6-A2DD-5571249F91C7}"/>
              </a:ext>
            </a:extLst>
          </p:cNvPr>
          <p:cNvCxnSpPr>
            <a:cxnSpLocks/>
          </p:cNvCxnSpPr>
          <p:nvPr/>
        </p:nvCxnSpPr>
        <p:spPr>
          <a:xfrm>
            <a:off x="1311343" y="4584726"/>
            <a:ext cx="68981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F7CD35B-A96B-493F-A70C-07D90DB9F292}"/>
              </a:ext>
            </a:extLst>
          </p:cNvPr>
          <p:cNvSpPr/>
          <p:nvPr/>
        </p:nvSpPr>
        <p:spPr>
          <a:xfrm>
            <a:off x="6281927" y="4206018"/>
            <a:ext cx="2364016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4F2F7EB-762C-4435-A53A-3B41B17E3D14}"/>
              </a:ext>
            </a:extLst>
          </p:cNvPr>
          <p:cNvSpPr/>
          <p:nvPr/>
        </p:nvSpPr>
        <p:spPr>
          <a:xfrm>
            <a:off x="6541766" y="4408614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8C95979-5693-43EE-81CE-43E7714E8761}"/>
              </a:ext>
            </a:extLst>
          </p:cNvPr>
          <p:cNvSpPr/>
          <p:nvPr/>
        </p:nvSpPr>
        <p:spPr>
          <a:xfrm>
            <a:off x="7909049" y="4392923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71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D9F9EF3B-8407-42AA-8DFC-20BFAD4CD4D6}"/>
              </a:ext>
            </a:extLst>
          </p:cNvPr>
          <p:cNvCxnSpPr>
            <a:cxnSpLocks/>
          </p:cNvCxnSpPr>
          <p:nvPr/>
        </p:nvCxnSpPr>
        <p:spPr>
          <a:xfrm>
            <a:off x="7117258" y="4577056"/>
            <a:ext cx="791791" cy="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9C2B4DD-A9BD-4CAD-A2FB-E171FA484144}"/>
              </a:ext>
            </a:extLst>
          </p:cNvPr>
          <p:cNvCxnSpPr/>
          <p:nvPr/>
        </p:nvCxnSpPr>
        <p:spPr>
          <a:xfrm>
            <a:off x="5057735" y="3685352"/>
            <a:ext cx="0" cy="19442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Left-Right 33">
            <a:extLst>
              <a:ext uri="{FF2B5EF4-FFF2-40B4-BE49-F238E27FC236}">
                <a16:creationId xmlns="" xmlns:a16="http://schemas.microsoft.com/office/drawing/2014/main" id="{FBCA3762-A7AE-4774-BAFD-7E1C3CD1EC08}"/>
              </a:ext>
            </a:extLst>
          </p:cNvPr>
          <p:cNvSpPr/>
          <p:nvPr/>
        </p:nvSpPr>
        <p:spPr>
          <a:xfrm>
            <a:off x="5074681" y="4500505"/>
            <a:ext cx="643818" cy="23190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2E24922-D0E1-4A0D-8FFE-C6BB8B707298}"/>
              </a:ext>
            </a:extLst>
          </p:cNvPr>
          <p:cNvSpPr txBox="1"/>
          <p:nvPr/>
        </p:nvSpPr>
        <p:spPr>
          <a:xfrm>
            <a:off x="5326621" y="3461759"/>
            <a:ext cx="226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In active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CA031BC-6929-409E-A1B0-1AE586247C7F}"/>
              </a:ext>
            </a:extLst>
          </p:cNvPr>
          <p:cNvSpPr txBox="1"/>
          <p:nvPr/>
        </p:nvSpPr>
        <p:spPr>
          <a:xfrm>
            <a:off x="4575495" y="569319"/>
            <a:ext cx="519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Software perspective</a:t>
            </a:r>
          </a:p>
        </p:txBody>
      </p:sp>
      <p:sp>
        <p:nvSpPr>
          <p:cNvPr id="39" name="Arrow: Left 38">
            <a:extLst>
              <a:ext uri="{FF2B5EF4-FFF2-40B4-BE49-F238E27FC236}">
                <a16:creationId xmlns="" xmlns:a16="http://schemas.microsoft.com/office/drawing/2014/main" id="{63AABA24-1921-46D7-8EC7-88BFC7C891FC}"/>
              </a:ext>
            </a:extLst>
          </p:cNvPr>
          <p:cNvSpPr/>
          <p:nvPr/>
        </p:nvSpPr>
        <p:spPr>
          <a:xfrm rot="19054185">
            <a:off x="3958247" y="961721"/>
            <a:ext cx="497306" cy="54858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94AA50D-C2F0-4A0B-AD16-BC4AF45F7A5B}"/>
              </a:ext>
            </a:extLst>
          </p:cNvPr>
          <p:cNvSpPr txBox="1"/>
          <p:nvPr/>
        </p:nvSpPr>
        <p:spPr>
          <a:xfrm>
            <a:off x="3283511" y="5844823"/>
            <a:ext cx="519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hardware perspective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="" xmlns:a16="http://schemas.microsoft.com/office/drawing/2014/main" id="{1A2C9D95-A921-4329-90FD-B905306FCB82}"/>
              </a:ext>
            </a:extLst>
          </p:cNvPr>
          <p:cNvSpPr/>
          <p:nvPr/>
        </p:nvSpPr>
        <p:spPr>
          <a:xfrm rot="2306074">
            <a:off x="3950171" y="5334982"/>
            <a:ext cx="497306" cy="54858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EEE4E850-C670-4718-8908-0FE88B3AC7BF}"/>
              </a:ext>
            </a:extLst>
          </p:cNvPr>
          <p:cNvSpPr/>
          <p:nvPr/>
        </p:nvSpPr>
        <p:spPr>
          <a:xfrm>
            <a:off x="9067843" y="4198692"/>
            <a:ext cx="2410443" cy="721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BD3AA15D-AAC4-4639-9CD4-78FA8BD5881B}"/>
              </a:ext>
            </a:extLst>
          </p:cNvPr>
          <p:cNvSpPr/>
          <p:nvPr/>
        </p:nvSpPr>
        <p:spPr>
          <a:xfrm>
            <a:off x="9231300" y="4391197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72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121A3EEF-87B9-479B-888B-7F0CFF9A3D79}"/>
              </a:ext>
            </a:extLst>
          </p:cNvPr>
          <p:cNvSpPr/>
          <p:nvPr/>
        </p:nvSpPr>
        <p:spPr>
          <a:xfrm>
            <a:off x="10156769" y="4391197"/>
            <a:ext cx="497306" cy="3529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2694508D-4C8B-49E0-9098-B141210DC901}"/>
              </a:ext>
            </a:extLst>
          </p:cNvPr>
          <p:cNvCxnSpPr>
            <a:cxnSpLocks/>
          </p:cNvCxnSpPr>
          <p:nvPr/>
        </p:nvCxnSpPr>
        <p:spPr>
          <a:xfrm>
            <a:off x="9851180" y="4559639"/>
            <a:ext cx="272531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69C2B4DD-A9BD-4CAD-A2FB-E171FA484144}"/>
              </a:ext>
            </a:extLst>
          </p:cNvPr>
          <p:cNvCxnSpPr/>
          <p:nvPr/>
        </p:nvCxnSpPr>
        <p:spPr>
          <a:xfrm>
            <a:off x="10758966" y="3660265"/>
            <a:ext cx="0" cy="19442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Left-Right 33">
            <a:extLst>
              <a:ext uri="{FF2B5EF4-FFF2-40B4-BE49-F238E27FC236}">
                <a16:creationId xmlns="" xmlns:a16="http://schemas.microsoft.com/office/drawing/2014/main" id="{FBCA3762-A7AE-4774-BAFD-7E1C3CD1EC08}"/>
              </a:ext>
            </a:extLst>
          </p:cNvPr>
          <p:cNvSpPr/>
          <p:nvPr/>
        </p:nvSpPr>
        <p:spPr>
          <a:xfrm>
            <a:off x="10775912" y="4475418"/>
            <a:ext cx="643818" cy="23190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2E24922-D0E1-4A0D-8FFE-C6BB8B707298}"/>
              </a:ext>
            </a:extLst>
          </p:cNvPr>
          <p:cNvSpPr txBox="1"/>
          <p:nvPr/>
        </p:nvSpPr>
        <p:spPr>
          <a:xfrm>
            <a:off x="10156769" y="5629562"/>
            <a:ext cx="226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In active</a:t>
            </a:r>
          </a:p>
        </p:txBody>
      </p:sp>
    </p:spTree>
    <p:extLst>
      <p:ext uri="{BB962C8B-B14F-4D97-AF65-F5344CB8AC3E}">
        <p14:creationId xmlns:p14="http://schemas.microsoft.com/office/powerpoint/2010/main" val="27103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4" grpId="0" animBg="1"/>
      <p:bldP spid="35" grpId="0"/>
      <p:bldP spid="38" grpId="0"/>
      <p:bldP spid="39" grpId="0" animBg="1"/>
      <p:bldP spid="40" grpId="0"/>
      <p:bldP spid="41" grpId="0" animBg="1"/>
      <p:bldP spid="36" grpId="0" animBg="1"/>
      <p:bldP spid="37" grpId="0" animBg="1"/>
      <p:bldP spid="42" grpId="0" animBg="1"/>
      <p:bldP spid="45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497" y="1242150"/>
            <a:ext cx="997784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Warp size is 32 and even to run thread block with single thread, still CUDA runtime will assign single warp which means 32 threads. In this case only 1 thread will be active and all other 31 threads will be in inactive state.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resource allocations </a:t>
            </a:r>
            <a:r>
              <a:rPr lang="en-US" dirty="0"/>
              <a:t>like shared memory for block will be done considering number of </a:t>
            </a:r>
            <a:r>
              <a:rPr lang="en-US" dirty="0" smtClean="0"/>
              <a:t>warps</a:t>
            </a:r>
          </a:p>
          <a:p>
            <a:endParaRPr lang="en-US" dirty="0"/>
          </a:p>
          <a:p>
            <a:r>
              <a:rPr lang="en-US" dirty="0" smtClean="0"/>
              <a:t>having </a:t>
            </a:r>
            <a:r>
              <a:rPr lang="en-US" dirty="0"/>
              <a:t>inactive threads in warp will be a grate waste of resource in SM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369</Words>
  <Application>Microsoft Office PowerPoint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Ink Free</vt:lpstr>
      <vt:lpstr>Office Theme</vt:lpstr>
      <vt:lpstr>Warps</vt:lpstr>
      <vt:lpstr>PowerPoint Presentation</vt:lpstr>
      <vt:lpstr>PowerPoint Presentation</vt:lpstr>
      <vt:lpstr>Keep in mind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Warps</dc:title>
  <dc:creator>intellect</dc:creator>
  <cp:lastModifiedBy>kasun liyanage</cp:lastModifiedBy>
  <cp:revision>61</cp:revision>
  <dcterms:created xsi:type="dcterms:W3CDTF">2018-03-16T17:35:01Z</dcterms:created>
  <dcterms:modified xsi:type="dcterms:W3CDTF">2018-08-16T17:15:13Z</dcterms:modified>
</cp:coreProperties>
</file>