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61" r:id="rId4"/>
    <p:sldId id="264" r:id="rId5"/>
    <p:sldId id="263" r:id="rId6"/>
    <p:sldId id="258" r:id="rId7"/>
    <p:sldId id="265" r:id="rId8"/>
    <p:sldId id="260"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7AF740-FD33-44B4-BE75-626A86A182FE}" type="datetimeFigureOut">
              <a:rPr lang="en-US" smtClean="0"/>
              <a:t>8/17/2018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8B3BCD-4ECB-42EA-9515-68995C4F88C0}" type="slidenum">
              <a:rPr lang="en-US" smtClean="0"/>
              <a:t>‹#›</a:t>
            </a:fld>
            <a:endParaRPr lang="en-US"/>
          </a:p>
        </p:txBody>
      </p:sp>
    </p:spTree>
    <p:extLst>
      <p:ext uri="{BB962C8B-B14F-4D97-AF65-F5344CB8AC3E}">
        <p14:creationId xmlns:p14="http://schemas.microsoft.com/office/powerpoint/2010/main" val="1990512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8B3BCD-4ECB-42EA-9515-68995C4F88C0}" type="slidenum">
              <a:rPr lang="en-US" smtClean="0"/>
              <a:t>2</a:t>
            </a:fld>
            <a:endParaRPr lang="en-US"/>
          </a:p>
        </p:txBody>
      </p:sp>
    </p:spTree>
    <p:extLst>
      <p:ext uri="{BB962C8B-B14F-4D97-AF65-F5344CB8AC3E}">
        <p14:creationId xmlns:p14="http://schemas.microsoft.com/office/powerpoint/2010/main" val="1723729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37B8E1-F84C-48B0-A52A-2A180E32A5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00179A96-A5D1-4685-9F9E-028920B3A8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2115ABA-F2DB-416E-824C-3F8FE43ADC0A}"/>
              </a:ext>
            </a:extLst>
          </p:cNvPr>
          <p:cNvSpPr>
            <a:spLocks noGrp="1"/>
          </p:cNvSpPr>
          <p:nvPr>
            <p:ph type="dt" sz="half" idx="10"/>
          </p:nvPr>
        </p:nvSpPr>
        <p:spPr/>
        <p:txBody>
          <a:bodyPr/>
          <a:lstStyle/>
          <a:p>
            <a:fld id="{F643044B-E055-46E5-8E36-A1B2F72473BC}" type="datetimeFigureOut">
              <a:rPr lang="en-US" smtClean="0"/>
              <a:t>8/17/2018</a:t>
            </a:fld>
            <a:endParaRPr lang="en-US"/>
          </a:p>
        </p:txBody>
      </p:sp>
      <p:sp>
        <p:nvSpPr>
          <p:cNvPr id="5" name="Footer Placeholder 4">
            <a:extLst>
              <a:ext uri="{FF2B5EF4-FFF2-40B4-BE49-F238E27FC236}">
                <a16:creationId xmlns:a16="http://schemas.microsoft.com/office/drawing/2014/main" xmlns="" id="{EDB9EC3D-FA8A-4B30-9B45-D6EBA3EBCF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B8EDF42-014D-494E-858C-ED547639F675}"/>
              </a:ext>
            </a:extLst>
          </p:cNvPr>
          <p:cNvSpPr>
            <a:spLocks noGrp="1"/>
          </p:cNvSpPr>
          <p:nvPr>
            <p:ph type="sldNum" sz="quarter" idx="12"/>
          </p:nvPr>
        </p:nvSpPr>
        <p:spPr/>
        <p:txBody>
          <a:bodyPr/>
          <a:lstStyle/>
          <a:p>
            <a:fld id="{3060814A-1133-4F36-989D-2E6E03EDC547}" type="slidenum">
              <a:rPr lang="en-US" smtClean="0"/>
              <a:t>‹#›</a:t>
            </a:fld>
            <a:endParaRPr lang="en-US"/>
          </a:p>
        </p:txBody>
      </p:sp>
    </p:spTree>
    <p:extLst>
      <p:ext uri="{BB962C8B-B14F-4D97-AF65-F5344CB8AC3E}">
        <p14:creationId xmlns:p14="http://schemas.microsoft.com/office/powerpoint/2010/main" val="2951709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85D577-607B-41DD-8C85-38C5197E0B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D49971EE-52AB-405B-8F9E-B5C3C3C34F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7725EB6-E45A-4469-B17E-F9C7FE42674E}"/>
              </a:ext>
            </a:extLst>
          </p:cNvPr>
          <p:cNvSpPr>
            <a:spLocks noGrp="1"/>
          </p:cNvSpPr>
          <p:nvPr>
            <p:ph type="dt" sz="half" idx="10"/>
          </p:nvPr>
        </p:nvSpPr>
        <p:spPr/>
        <p:txBody>
          <a:bodyPr/>
          <a:lstStyle/>
          <a:p>
            <a:fld id="{F643044B-E055-46E5-8E36-A1B2F72473BC}" type="datetimeFigureOut">
              <a:rPr lang="en-US" smtClean="0"/>
              <a:t>8/17/2018</a:t>
            </a:fld>
            <a:endParaRPr lang="en-US"/>
          </a:p>
        </p:txBody>
      </p:sp>
      <p:sp>
        <p:nvSpPr>
          <p:cNvPr id="5" name="Footer Placeholder 4">
            <a:extLst>
              <a:ext uri="{FF2B5EF4-FFF2-40B4-BE49-F238E27FC236}">
                <a16:creationId xmlns:a16="http://schemas.microsoft.com/office/drawing/2014/main" xmlns="" id="{60AA8E8A-E534-4D75-822E-E8F4F25A0C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F8DD1F1-A617-45C9-870E-2772AA8A285F}"/>
              </a:ext>
            </a:extLst>
          </p:cNvPr>
          <p:cNvSpPr>
            <a:spLocks noGrp="1"/>
          </p:cNvSpPr>
          <p:nvPr>
            <p:ph type="sldNum" sz="quarter" idx="12"/>
          </p:nvPr>
        </p:nvSpPr>
        <p:spPr/>
        <p:txBody>
          <a:bodyPr/>
          <a:lstStyle/>
          <a:p>
            <a:fld id="{3060814A-1133-4F36-989D-2E6E03EDC547}" type="slidenum">
              <a:rPr lang="en-US" smtClean="0"/>
              <a:t>‹#›</a:t>
            </a:fld>
            <a:endParaRPr lang="en-US"/>
          </a:p>
        </p:txBody>
      </p:sp>
    </p:spTree>
    <p:extLst>
      <p:ext uri="{BB962C8B-B14F-4D97-AF65-F5344CB8AC3E}">
        <p14:creationId xmlns:p14="http://schemas.microsoft.com/office/powerpoint/2010/main" val="4237783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9E597A8-85B9-4E62-BCC3-8928BBD4F0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14EFB67F-505E-4021-835C-FEC56159F5E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9B67C49-827E-4FF6-87A8-C8F76FF7BB32}"/>
              </a:ext>
            </a:extLst>
          </p:cNvPr>
          <p:cNvSpPr>
            <a:spLocks noGrp="1"/>
          </p:cNvSpPr>
          <p:nvPr>
            <p:ph type="dt" sz="half" idx="10"/>
          </p:nvPr>
        </p:nvSpPr>
        <p:spPr/>
        <p:txBody>
          <a:bodyPr/>
          <a:lstStyle/>
          <a:p>
            <a:fld id="{F643044B-E055-46E5-8E36-A1B2F72473BC}" type="datetimeFigureOut">
              <a:rPr lang="en-US" smtClean="0"/>
              <a:t>8/17/2018</a:t>
            </a:fld>
            <a:endParaRPr lang="en-US"/>
          </a:p>
        </p:txBody>
      </p:sp>
      <p:sp>
        <p:nvSpPr>
          <p:cNvPr id="5" name="Footer Placeholder 4">
            <a:extLst>
              <a:ext uri="{FF2B5EF4-FFF2-40B4-BE49-F238E27FC236}">
                <a16:creationId xmlns:a16="http://schemas.microsoft.com/office/drawing/2014/main" xmlns="" id="{9355ADF0-6120-40F5-B8AF-200D276E4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FD96331-9BA4-48D5-8403-B60B611CCF10}"/>
              </a:ext>
            </a:extLst>
          </p:cNvPr>
          <p:cNvSpPr>
            <a:spLocks noGrp="1"/>
          </p:cNvSpPr>
          <p:nvPr>
            <p:ph type="sldNum" sz="quarter" idx="12"/>
          </p:nvPr>
        </p:nvSpPr>
        <p:spPr/>
        <p:txBody>
          <a:bodyPr/>
          <a:lstStyle/>
          <a:p>
            <a:fld id="{3060814A-1133-4F36-989D-2E6E03EDC547}" type="slidenum">
              <a:rPr lang="en-US" smtClean="0"/>
              <a:t>‹#›</a:t>
            </a:fld>
            <a:endParaRPr lang="en-US"/>
          </a:p>
        </p:txBody>
      </p:sp>
    </p:spTree>
    <p:extLst>
      <p:ext uri="{BB962C8B-B14F-4D97-AF65-F5344CB8AC3E}">
        <p14:creationId xmlns:p14="http://schemas.microsoft.com/office/powerpoint/2010/main" val="2388879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8AF74C-CD14-4B92-B427-40FF2E10E4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E247EFF-A0BC-49E7-8E5C-DF310B17DD6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16B1360-5CF2-4161-94A2-B37DCE137B7D}"/>
              </a:ext>
            </a:extLst>
          </p:cNvPr>
          <p:cNvSpPr>
            <a:spLocks noGrp="1"/>
          </p:cNvSpPr>
          <p:nvPr>
            <p:ph type="dt" sz="half" idx="10"/>
          </p:nvPr>
        </p:nvSpPr>
        <p:spPr/>
        <p:txBody>
          <a:bodyPr/>
          <a:lstStyle/>
          <a:p>
            <a:fld id="{F643044B-E055-46E5-8E36-A1B2F72473BC}" type="datetimeFigureOut">
              <a:rPr lang="en-US" smtClean="0"/>
              <a:t>8/17/2018</a:t>
            </a:fld>
            <a:endParaRPr lang="en-US"/>
          </a:p>
        </p:txBody>
      </p:sp>
      <p:sp>
        <p:nvSpPr>
          <p:cNvPr id="5" name="Footer Placeholder 4">
            <a:extLst>
              <a:ext uri="{FF2B5EF4-FFF2-40B4-BE49-F238E27FC236}">
                <a16:creationId xmlns:a16="http://schemas.microsoft.com/office/drawing/2014/main" xmlns="" id="{72F62B19-4E96-475F-AEFC-3A25B2CDEA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FF507F2-A352-4AE8-881B-BDED3D317CC3}"/>
              </a:ext>
            </a:extLst>
          </p:cNvPr>
          <p:cNvSpPr>
            <a:spLocks noGrp="1"/>
          </p:cNvSpPr>
          <p:nvPr>
            <p:ph type="sldNum" sz="quarter" idx="12"/>
          </p:nvPr>
        </p:nvSpPr>
        <p:spPr/>
        <p:txBody>
          <a:bodyPr/>
          <a:lstStyle/>
          <a:p>
            <a:fld id="{3060814A-1133-4F36-989D-2E6E03EDC547}" type="slidenum">
              <a:rPr lang="en-US" smtClean="0"/>
              <a:t>‹#›</a:t>
            </a:fld>
            <a:endParaRPr lang="en-US"/>
          </a:p>
        </p:txBody>
      </p:sp>
    </p:spTree>
    <p:extLst>
      <p:ext uri="{BB962C8B-B14F-4D97-AF65-F5344CB8AC3E}">
        <p14:creationId xmlns:p14="http://schemas.microsoft.com/office/powerpoint/2010/main" val="4199223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BEDF0F-B0E9-4DC3-AF12-F7A2A20D06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192F171D-4373-4BD9-BC41-6BAD1A10F7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CC36EE1A-F6FF-497C-B298-E0C8C1EF6A6E}"/>
              </a:ext>
            </a:extLst>
          </p:cNvPr>
          <p:cNvSpPr>
            <a:spLocks noGrp="1"/>
          </p:cNvSpPr>
          <p:nvPr>
            <p:ph type="dt" sz="half" idx="10"/>
          </p:nvPr>
        </p:nvSpPr>
        <p:spPr/>
        <p:txBody>
          <a:bodyPr/>
          <a:lstStyle/>
          <a:p>
            <a:fld id="{F643044B-E055-46E5-8E36-A1B2F72473BC}" type="datetimeFigureOut">
              <a:rPr lang="en-US" smtClean="0"/>
              <a:t>8/17/2018</a:t>
            </a:fld>
            <a:endParaRPr lang="en-US"/>
          </a:p>
        </p:txBody>
      </p:sp>
      <p:sp>
        <p:nvSpPr>
          <p:cNvPr id="5" name="Footer Placeholder 4">
            <a:extLst>
              <a:ext uri="{FF2B5EF4-FFF2-40B4-BE49-F238E27FC236}">
                <a16:creationId xmlns:a16="http://schemas.microsoft.com/office/drawing/2014/main" xmlns="" id="{05340A3E-03B5-4594-B30A-407C3B46EF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64CBA69-6B81-4EED-94FA-C14D5BD38B0F}"/>
              </a:ext>
            </a:extLst>
          </p:cNvPr>
          <p:cNvSpPr>
            <a:spLocks noGrp="1"/>
          </p:cNvSpPr>
          <p:nvPr>
            <p:ph type="sldNum" sz="quarter" idx="12"/>
          </p:nvPr>
        </p:nvSpPr>
        <p:spPr/>
        <p:txBody>
          <a:bodyPr/>
          <a:lstStyle/>
          <a:p>
            <a:fld id="{3060814A-1133-4F36-989D-2E6E03EDC547}" type="slidenum">
              <a:rPr lang="en-US" smtClean="0"/>
              <a:t>‹#›</a:t>
            </a:fld>
            <a:endParaRPr lang="en-US"/>
          </a:p>
        </p:txBody>
      </p:sp>
    </p:spTree>
    <p:extLst>
      <p:ext uri="{BB962C8B-B14F-4D97-AF65-F5344CB8AC3E}">
        <p14:creationId xmlns:p14="http://schemas.microsoft.com/office/powerpoint/2010/main" val="114705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36F34A-5347-41F7-8043-8F14537F4E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28A876C-9BE0-4589-A0F5-0337D939546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960E0184-AA71-4C75-9925-014129C2EA8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26BBBE00-1ADA-4F1E-A51F-FC81A1470210}"/>
              </a:ext>
            </a:extLst>
          </p:cNvPr>
          <p:cNvSpPr>
            <a:spLocks noGrp="1"/>
          </p:cNvSpPr>
          <p:nvPr>
            <p:ph type="dt" sz="half" idx="10"/>
          </p:nvPr>
        </p:nvSpPr>
        <p:spPr/>
        <p:txBody>
          <a:bodyPr/>
          <a:lstStyle/>
          <a:p>
            <a:fld id="{F643044B-E055-46E5-8E36-A1B2F72473BC}" type="datetimeFigureOut">
              <a:rPr lang="en-US" smtClean="0"/>
              <a:t>8/17/2018</a:t>
            </a:fld>
            <a:endParaRPr lang="en-US"/>
          </a:p>
        </p:txBody>
      </p:sp>
      <p:sp>
        <p:nvSpPr>
          <p:cNvPr id="6" name="Footer Placeholder 5">
            <a:extLst>
              <a:ext uri="{FF2B5EF4-FFF2-40B4-BE49-F238E27FC236}">
                <a16:creationId xmlns:a16="http://schemas.microsoft.com/office/drawing/2014/main" xmlns="" id="{9C1C44AC-8084-402D-A75F-9039C80C23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A5173EC-29A9-4423-913C-D95A1E5E3246}"/>
              </a:ext>
            </a:extLst>
          </p:cNvPr>
          <p:cNvSpPr>
            <a:spLocks noGrp="1"/>
          </p:cNvSpPr>
          <p:nvPr>
            <p:ph type="sldNum" sz="quarter" idx="12"/>
          </p:nvPr>
        </p:nvSpPr>
        <p:spPr/>
        <p:txBody>
          <a:bodyPr/>
          <a:lstStyle/>
          <a:p>
            <a:fld id="{3060814A-1133-4F36-989D-2E6E03EDC547}" type="slidenum">
              <a:rPr lang="en-US" smtClean="0"/>
              <a:t>‹#›</a:t>
            </a:fld>
            <a:endParaRPr lang="en-US"/>
          </a:p>
        </p:txBody>
      </p:sp>
    </p:spTree>
    <p:extLst>
      <p:ext uri="{BB962C8B-B14F-4D97-AF65-F5344CB8AC3E}">
        <p14:creationId xmlns:p14="http://schemas.microsoft.com/office/powerpoint/2010/main" val="3991797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08033F-9BF0-42F5-A62A-E493661F73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FCED2D8-AB2D-4821-981E-74BCF49F8E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FA04774F-DB8D-442A-8E6D-9FAD5FB9F9D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CD369774-C6E7-47B4-A0BB-42C1D007FB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F1844E27-0D09-4D11-9924-BAA4762E6B6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2EB1E095-90C1-4EA9-A23E-D45DCA707625}"/>
              </a:ext>
            </a:extLst>
          </p:cNvPr>
          <p:cNvSpPr>
            <a:spLocks noGrp="1"/>
          </p:cNvSpPr>
          <p:nvPr>
            <p:ph type="dt" sz="half" idx="10"/>
          </p:nvPr>
        </p:nvSpPr>
        <p:spPr/>
        <p:txBody>
          <a:bodyPr/>
          <a:lstStyle/>
          <a:p>
            <a:fld id="{F643044B-E055-46E5-8E36-A1B2F72473BC}" type="datetimeFigureOut">
              <a:rPr lang="en-US" smtClean="0"/>
              <a:t>8/17/2018</a:t>
            </a:fld>
            <a:endParaRPr lang="en-US"/>
          </a:p>
        </p:txBody>
      </p:sp>
      <p:sp>
        <p:nvSpPr>
          <p:cNvPr id="8" name="Footer Placeholder 7">
            <a:extLst>
              <a:ext uri="{FF2B5EF4-FFF2-40B4-BE49-F238E27FC236}">
                <a16:creationId xmlns:a16="http://schemas.microsoft.com/office/drawing/2014/main" xmlns="" id="{B5122DE2-A36C-4A81-BEF9-083DAD174D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9641808C-3507-42A8-B83F-701381FC737B}"/>
              </a:ext>
            </a:extLst>
          </p:cNvPr>
          <p:cNvSpPr>
            <a:spLocks noGrp="1"/>
          </p:cNvSpPr>
          <p:nvPr>
            <p:ph type="sldNum" sz="quarter" idx="12"/>
          </p:nvPr>
        </p:nvSpPr>
        <p:spPr/>
        <p:txBody>
          <a:bodyPr/>
          <a:lstStyle/>
          <a:p>
            <a:fld id="{3060814A-1133-4F36-989D-2E6E03EDC547}" type="slidenum">
              <a:rPr lang="en-US" smtClean="0"/>
              <a:t>‹#›</a:t>
            </a:fld>
            <a:endParaRPr lang="en-US"/>
          </a:p>
        </p:txBody>
      </p:sp>
    </p:spTree>
    <p:extLst>
      <p:ext uri="{BB962C8B-B14F-4D97-AF65-F5344CB8AC3E}">
        <p14:creationId xmlns:p14="http://schemas.microsoft.com/office/powerpoint/2010/main" val="3514130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E9783-A068-4974-8AFD-BE2F375F84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B5D7532F-350B-4AE1-B57F-03B98547DF50}"/>
              </a:ext>
            </a:extLst>
          </p:cNvPr>
          <p:cNvSpPr>
            <a:spLocks noGrp="1"/>
          </p:cNvSpPr>
          <p:nvPr>
            <p:ph type="dt" sz="half" idx="10"/>
          </p:nvPr>
        </p:nvSpPr>
        <p:spPr/>
        <p:txBody>
          <a:bodyPr/>
          <a:lstStyle/>
          <a:p>
            <a:fld id="{F643044B-E055-46E5-8E36-A1B2F72473BC}" type="datetimeFigureOut">
              <a:rPr lang="en-US" smtClean="0"/>
              <a:t>8/17/2018</a:t>
            </a:fld>
            <a:endParaRPr lang="en-US"/>
          </a:p>
        </p:txBody>
      </p:sp>
      <p:sp>
        <p:nvSpPr>
          <p:cNvPr id="4" name="Footer Placeholder 3">
            <a:extLst>
              <a:ext uri="{FF2B5EF4-FFF2-40B4-BE49-F238E27FC236}">
                <a16:creationId xmlns:a16="http://schemas.microsoft.com/office/drawing/2014/main" xmlns="" id="{D63D8D91-2F6B-44C5-90A5-52F3AF7240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4B39F4F5-75CD-4ED1-BCE9-C80D8E80C5F5}"/>
              </a:ext>
            </a:extLst>
          </p:cNvPr>
          <p:cNvSpPr>
            <a:spLocks noGrp="1"/>
          </p:cNvSpPr>
          <p:nvPr>
            <p:ph type="sldNum" sz="quarter" idx="12"/>
          </p:nvPr>
        </p:nvSpPr>
        <p:spPr/>
        <p:txBody>
          <a:bodyPr/>
          <a:lstStyle/>
          <a:p>
            <a:fld id="{3060814A-1133-4F36-989D-2E6E03EDC547}" type="slidenum">
              <a:rPr lang="en-US" smtClean="0"/>
              <a:t>‹#›</a:t>
            </a:fld>
            <a:endParaRPr lang="en-US"/>
          </a:p>
        </p:txBody>
      </p:sp>
    </p:spTree>
    <p:extLst>
      <p:ext uri="{BB962C8B-B14F-4D97-AF65-F5344CB8AC3E}">
        <p14:creationId xmlns:p14="http://schemas.microsoft.com/office/powerpoint/2010/main" val="524333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CFAA2D8-2C91-4262-AD6E-2D5FCD8DC35E}"/>
              </a:ext>
            </a:extLst>
          </p:cNvPr>
          <p:cNvSpPr>
            <a:spLocks noGrp="1"/>
          </p:cNvSpPr>
          <p:nvPr>
            <p:ph type="dt" sz="half" idx="10"/>
          </p:nvPr>
        </p:nvSpPr>
        <p:spPr/>
        <p:txBody>
          <a:bodyPr/>
          <a:lstStyle/>
          <a:p>
            <a:fld id="{F643044B-E055-46E5-8E36-A1B2F72473BC}" type="datetimeFigureOut">
              <a:rPr lang="en-US" smtClean="0"/>
              <a:t>8/17/2018</a:t>
            </a:fld>
            <a:endParaRPr lang="en-US"/>
          </a:p>
        </p:txBody>
      </p:sp>
      <p:sp>
        <p:nvSpPr>
          <p:cNvPr id="3" name="Footer Placeholder 2">
            <a:extLst>
              <a:ext uri="{FF2B5EF4-FFF2-40B4-BE49-F238E27FC236}">
                <a16:creationId xmlns:a16="http://schemas.microsoft.com/office/drawing/2014/main" xmlns="" id="{50D905FD-7CAB-40DD-85DF-092C237C99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24DD18E1-5A62-400C-8B9F-0B6892F13493}"/>
              </a:ext>
            </a:extLst>
          </p:cNvPr>
          <p:cNvSpPr>
            <a:spLocks noGrp="1"/>
          </p:cNvSpPr>
          <p:nvPr>
            <p:ph type="sldNum" sz="quarter" idx="12"/>
          </p:nvPr>
        </p:nvSpPr>
        <p:spPr/>
        <p:txBody>
          <a:bodyPr/>
          <a:lstStyle/>
          <a:p>
            <a:fld id="{3060814A-1133-4F36-989D-2E6E03EDC547}" type="slidenum">
              <a:rPr lang="en-US" smtClean="0"/>
              <a:t>‹#›</a:t>
            </a:fld>
            <a:endParaRPr lang="en-US"/>
          </a:p>
        </p:txBody>
      </p:sp>
    </p:spTree>
    <p:extLst>
      <p:ext uri="{BB962C8B-B14F-4D97-AF65-F5344CB8AC3E}">
        <p14:creationId xmlns:p14="http://schemas.microsoft.com/office/powerpoint/2010/main" val="892754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022D46-CC37-43B0-B157-309AC92339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2C7E28E6-5B6A-4C41-9810-463D825A27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76D64FB-048C-49E0-8AF4-B90561FD0D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6F0A60EC-C3E9-4ABF-8E2E-7A45ECDBD1AD}"/>
              </a:ext>
            </a:extLst>
          </p:cNvPr>
          <p:cNvSpPr>
            <a:spLocks noGrp="1"/>
          </p:cNvSpPr>
          <p:nvPr>
            <p:ph type="dt" sz="half" idx="10"/>
          </p:nvPr>
        </p:nvSpPr>
        <p:spPr/>
        <p:txBody>
          <a:bodyPr/>
          <a:lstStyle/>
          <a:p>
            <a:fld id="{F643044B-E055-46E5-8E36-A1B2F72473BC}" type="datetimeFigureOut">
              <a:rPr lang="en-US" smtClean="0"/>
              <a:t>8/17/2018</a:t>
            </a:fld>
            <a:endParaRPr lang="en-US"/>
          </a:p>
        </p:txBody>
      </p:sp>
      <p:sp>
        <p:nvSpPr>
          <p:cNvPr id="6" name="Footer Placeholder 5">
            <a:extLst>
              <a:ext uri="{FF2B5EF4-FFF2-40B4-BE49-F238E27FC236}">
                <a16:creationId xmlns:a16="http://schemas.microsoft.com/office/drawing/2014/main" xmlns="" id="{792F1B49-9541-4389-95E9-7EE6C7AB82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FBEDE9C-27F8-456B-9A9D-FF33FA4548B6}"/>
              </a:ext>
            </a:extLst>
          </p:cNvPr>
          <p:cNvSpPr>
            <a:spLocks noGrp="1"/>
          </p:cNvSpPr>
          <p:nvPr>
            <p:ph type="sldNum" sz="quarter" idx="12"/>
          </p:nvPr>
        </p:nvSpPr>
        <p:spPr/>
        <p:txBody>
          <a:bodyPr/>
          <a:lstStyle/>
          <a:p>
            <a:fld id="{3060814A-1133-4F36-989D-2E6E03EDC547}" type="slidenum">
              <a:rPr lang="en-US" smtClean="0"/>
              <a:t>‹#›</a:t>
            </a:fld>
            <a:endParaRPr lang="en-US"/>
          </a:p>
        </p:txBody>
      </p:sp>
    </p:spTree>
    <p:extLst>
      <p:ext uri="{BB962C8B-B14F-4D97-AF65-F5344CB8AC3E}">
        <p14:creationId xmlns:p14="http://schemas.microsoft.com/office/powerpoint/2010/main" val="2938269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EAA799-BEAF-484F-8D05-58A08D7E58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EA52F51B-79CC-4CD0-86A1-E659E609A3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A496D533-93B7-40A8-81E0-34BB5A0EDF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75809EA9-0E4B-4FA2-A4B2-97C1D189983F}"/>
              </a:ext>
            </a:extLst>
          </p:cNvPr>
          <p:cNvSpPr>
            <a:spLocks noGrp="1"/>
          </p:cNvSpPr>
          <p:nvPr>
            <p:ph type="dt" sz="half" idx="10"/>
          </p:nvPr>
        </p:nvSpPr>
        <p:spPr/>
        <p:txBody>
          <a:bodyPr/>
          <a:lstStyle/>
          <a:p>
            <a:fld id="{F643044B-E055-46E5-8E36-A1B2F72473BC}" type="datetimeFigureOut">
              <a:rPr lang="en-US" smtClean="0"/>
              <a:t>8/17/2018</a:t>
            </a:fld>
            <a:endParaRPr lang="en-US"/>
          </a:p>
        </p:txBody>
      </p:sp>
      <p:sp>
        <p:nvSpPr>
          <p:cNvPr id="6" name="Footer Placeholder 5">
            <a:extLst>
              <a:ext uri="{FF2B5EF4-FFF2-40B4-BE49-F238E27FC236}">
                <a16:creationId xmlns:a16="http://schemas.microsoft.com/office/drawing/2014/main" xmlns="" id="{D93BD1C6-5F17-4CAB-8DB8-D0F1358F5F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A2BC2B7-ABB6-441B-B43D-971A6DB24228}"/>
              </a:ext>
            </a:extLst>
          </p:cNvPr>
          <p:cNvSpPr>
            <a:spLocks noGrp="1"/>
          </p:cNvSpPr>
          <p:nvPr>
            <p:ph type="sldNum" sz="quarter" idx="12"/>
          </p:nvPr>
        </p:nvSpPr>
        <p:spPr/>
        <p:txBody>
          <a:bodyPr/>
          <a:lstStyle/>
          <a:p>
            <a:fld id="{3060814A-1133-4F36-989D-2E6E03EDC547}" type="slidenum">
              <a:rPr lang="en-US" smtClean="0"/>
              <a:t>‹#›</a:t>
            </a:fld>
            <a:endParaRPr lang="en-US"/>
          </a:p>
        </p:txBody>
      </p:sp>
    </p:spTree>
    <p:extLst>
      <p:ext uri="{BB962C8B-B14F-4D97-AF65-F5344CB8AC3E}">
        <p14:creationId xmlns:p14="http://schemas.microsoft.com/office/powerpoint/2010/main" val="3753152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0FD26A9-A696-430A-9B52-5C8E37A8AF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D0A69221-806A-41DC-AD6F-F072629F63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04FAEF5-6ECF-4B35-BEEA-E9637AD437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43044B-E055-46E5-8E36-A1B2F72473BC}" type="datetimeFigureOut">
              <a:rPr lang="en-US" smtClean="0"/>
              <a:t>8/17/2018</a:t>
            </a:fld>
            <a:endParaRPr lang="en-US"/>
          </a:p>
        </p:txBody>
      </p:sp>
      <p:sp>
        <p:nvSpPr>
          <p:cNvPr id="5" name="Footer Placeholder 4">
            <a:extLst>
              <a:ext uri="{FF2B5EF4-FFF2-40B4-BE49-F238E27FC236}">
                <a16:creationId xmlns:a16="http://schemas.microsoft.com/office/drawing/2014/main" xmlns="" id="{D4AB6A13-1D7F-4280-AC34-1F6951E445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F20434DE-D520-4BB6-941E-6CEA0B8313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60814A-1133-4F36-989D-2E6E03EDC547}" type="slidenum">
              <a:rPr lang="en-US" smtClean="0"/>
              <a:t>‹#›</a:t>
            </a:fld>
            <a:endParaRPr lang="en-US"/>
          </a:p>
        </p:txBody>
      </p:sp>
    </p:spTree>
    <p:extLst>
      <p:ext uri="{BB962C8B-B14F-4D97-AF65-F5344CB8AC3E}">
        <p14:creationId xmlns:p14="http://schemas.microsoft.com/office/powerpoint/2010/main" val="35376000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18485A-D13B-48A7-A09C-B880AD256278}"/>
              </a:ext>
            </a:extLst>
          </p:cNvPr>
          <p:cNvSpPr>
            <a:spLocks noGrp="1"/>
          </p:cNvSpPr>
          <p:nvPr>
            <p:ph type="ctrTitle"/>
          </p:nvPr>
        </p:nvSpPr>
        <p:spPr>
          <a:xfrm>
            <a:off x="-349865" y="1430545"/>
            <a:ext cx="9144000" cy="2387600"/>
          </a:xfrm>
        </p:spPr>
        <p:txBody>
          <a:bodyPr/>
          <a:lstStyle/>
          <a:p>
            <a:r>
              <a:rPr lang="en-US" b="1" dirty="0">
                <a:latin typeface="Ink Free" panose="03080402000500000000" pitchFamily="66" charset="0"/>
              </a:rPr>
              <a:t>Occupancy</a:t>
            </a:r>
          </a:p>
        </p:txBody>
      </p:sp>
    </p:spTree>
    <p:extLst>
      <p:ext uri="{BB962C8B-B14F-4D97-AF65-F5344CB8AC3E}">
        <p14:creationId xmlns:p14="http://schemas.microsoft.com/office/powerpoint/2010/main" val="24446692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165A9D2-C017-4BD1-A529-139EFD50976A}"/>
              </a:ext>
            </a:extLst>
          </p:cNvPr>
          <p:cNvSpPr>
            <a:spLocks noGrp="1"/>
          </p:cNvSpPr>
          <p:nvPr>
            <p:ph idx="1"/>
          </p:nvPr>
        </p:nvSpPr>
        <p:spPr>
          <a:xfrm>
            <a:off x="1398504" y="297641"/>
            <a:ext cx="9815925" cy="4351338"/>
          </a:xfrm>
        </p:spPr>
        <p:txBody>
          <a:bodyPr/>
          <a:lstStyle/>
          <a:p>
            <a:pPr marL="0" indent="0">
              <a:buNone/>
            </a:pPr>
            <a:r>
              <a:rPr lang="en-GB" sz="4400" dirty="0">
                <a:solidFill>
                  <a:srgbClr val="FF0000"/>
                </a:solidFill>
              </a:rPr>
              <a:t>Occupancy</a:t>
            </a:r>
            <a:r>
              <a:rPr lang="en-GB" sz="3600" dirty="0"/>
              <a:t> is the ratio of active warps to maximum number of warps, per SM.</a:t>
            </a:r>
          </a:p>
          <a:p>
            <a:endParaRPr lang="en-US" dirty="0"/>
          </a:p>
        </p:txBody>
      </p:sp>
      <p:sp>
        <p:nvSpPr>
          <p:cNvPr id="4" name="TextBox 3">
            <a:extLst>
              <a:ext uri="{FF2B5EF4-FFF2-40B4-BE49-F238E27FC236}">
                <a16:creationId xmlns:a16="http://schemas.microsoft.com/office/drawing/2014/main" xmlns="" id="{0F979268-CB70-4511-ABFB-C691F8CD84C0}"/>
              </a:ext>
            </a:extLst>
          </p:cNvPr>
          <p:cNvSpPr txBox="1"/>
          <p:nvPr/>
        </p:nvSpPr>
        <p:spPr>
          <a:xfrm>
            <a:off x="1207350" y="2895921"/>
            <a:ext cx="6592957" cy="1569660"/>
          </a:xfrm>
          <a:prstGeom prst="rect">
            <a:avLst/>
          </a:prstGeom>
          <a:noFill/>
          <a:ln w="57150">
            <a:noFill/>
          </a:ln>
        </p:spPr>
        <p:txBody>
          <a:bodyPr wrap="square" rtlCol="0">
            <a:spAutoFit/>
          </a:bodyPr>
          <a:lstStyle/>
          <a:p>
            <a:r>
              <a:rPr lang="en-US" sz="3200" dirty="0"/>
              <a:t>                         </a:t>
            </a:r>
            <a:r>
              <a:rPr lang="en-US" sz="3200" dirty="0" smtClean="0"/>
              <a:t>       Active </a:t>
            </a:r>
            <a:r>
              <a:rPr lang="en-US" sz="3200" dirty="0"/>
              <a:t>warps</a:t>
            </a:r>
          </a:p>
          <a:p>
            <a:r>
              <a:rPr lang="en-US" sz="3200" dirty="0"/>
              <a:t> Occupancy =</a:t>
            </a:r>
          </a:p>
          <a:p>
            <a:r>
              <a:rPr lang="en-US" sz="3200" dirty="0"/>
              <a:t>		        </a:t>
            </a:r>
            <a:r>
              <a:rPr lang="en-US" sz="3200" dirty="0" smtClean="0"/>
              <a:t>  maximum </a:t>
            </a:r>
            <a:r>
              <a:rPr lang="en-US" sz="3200" dirty="0"/>
              <a:t>warps </a:t>
            </a:r>
          </a:p>
        </p:txBody>
      </p:sp>
      <p:cxnSp>
        <p:nvCxnSpPr>
          <p:cNvPr id="6" name="Straight Connector 5">
            <a:extLst>
              <a:ext uri="{FF2B5EF4-FFF2-40B4-BE49-F238E27FC236}">
                <a16:creationId xmlns:a16="http://schemas.microsoft.com/office/drawing/2014/main" xmlns="" id="{31843043-B967-4184-AE20-BAC9DB8FC614}"/>
              </a:ext>
            </a:extLst>
          </p:cNvPr>
          <p:cNvCxnSpPr>
            <a:cxnSpLocks/>
          </p:cNvCxnSpPr>
          <p:nvPr/>
        </p:nvCxnSpPr>
        <p:spPr>
          <a:xfrm>
            <a:off x="3892961" y="3680751"/>
            <a:ext cx="306788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Left Arrow 6"/>
          <p:cNvSpPr/>
          <p:nvPr/>
        </p:nvSpPr>
        <p:spPr>
          <a:xfrm rot="20827533">
            <a:off x="7171672" y="2842925"/>
            <a:ext cx="570129" cy="589488"/>
          </a:xfrm>
          <a:prstGeom prst="leftArrow">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Left Arrow 7"/>
          <p:cNvSpPr/>
          <p:nvPr/>
        </p:nvSpPr>
        <p:spPr>
          <a:xfrm rot="2047255">
            <a:off x="5861943" y="4419289"/>
            <a:ext cx="570129" cy="589488"/>
          </a:xfrm>
          <a:prstGeom prst="leftArrow">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TextBox 8"/>
          <p:cNvSpPr txBox="1"/>
          <p:nvPr/>
        </p:nvSpPr>
        <p:spPr>
          <a:xfrm>
            <a:off x="5138058" y="5208705"/>
            <a:ext cx="4920343" cy="1077218"/>
          </a:xfrm>
          <a:prstGeom prst="rect">
            <a:avLst/>
          </a:prstGeom>
          <a:noFill/>
        </p:spPr>
        <p:txBody>
          <a:bodyPr wrap="square" rtlCol="0">
            <a:spAutoFit/>
          </a:bodyPr>
          <a:lstStyle/>
          <a:p>
            <a:r>
              <a:rPr lang="en-US" sz="3200" dirty="0">
                <a:solidFill>
                  <a:srgbClr val="FF0000"/>
                </a:solidFill>
              </a:rPr>
              <a:t>Documentation or query the device</a:t>
            </a:r>
          </a:p>
        </p:txBody>
      </p:sp>
      <p:sp>
        <p:nvSpPr>
          <p:cNvPr id="10" name="TextBox 9"/>
          <p:cNvSpPr txBox="1"/>
          <p:nvPr/>
        </p:nvSpPr>
        <p:spPr>
          <a:xfrm>
            <a:off x="8050470" y="2216652"/>
            <a:ext cx="3361507" cy="1569660"/>
          </a:xfrm>
          <a:prstGeom prst="rect">
            <a:avLst/>
          </a:prstGeom>
          <a:noFill/>
        </p:spPr>
        <p:txBody>
          <a:bodyPr wrap="square" rtlCol="0">
            <a:spAutoFit/>
          </a:bodyPr>
          <a:lstStyle/>
          <a:p>
            <a:r>
              <a:rPr lang="en-US" sz="3200" dirty="0" smtClean="0">
                <a:solidFill>
                  <a:srgbClr val="FF0000"/>
                </a:solidFill>
              </a:rPr>
              <a:t>Depends on device and resource usage of kernel </a:t>
            </a:r>
            <a:endParaRPr lang="en-US" sz="3200" dirty="0">
              <a:solidFill>
                <a:srgbClr val="FF0000"/>
              </a:solidFill>
            </a:endParaRPr>
          </a:p>
        </p:txBody>
      </p:sp>
    </p:spTree>
    <p:extLst>
      <p:ext uri="{BB962C8B-B14F-4D97-AF65-F5344CB8AC3E}">
        <p14:creationId xmlns:p14="http://schemas.microsoft.com/office/powerpoint/2010/main" val="4054455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par>
                                <p:cTn id="17" presetID="53" presetClass="entr" presetSubtype="16"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p:cTn id="38" dur="500" fill="hold"/>
                                        <p:tgtEl>
                                          <p:spTgt spid="7"/>
                                        </p:tgtEl>
                                        <p:attrNameLst>
                                          <p:attrName>ppt_w</p:attrName>
                                        </p:attrNameLst>
                                      </p:cBhvr>
                                      <p:tavLst>
                                        <p:tav tm="0">
                                          <p:val>
                                            <p:fltVal val="0"/>
                                          </p:val>
                                        </p:tav>
                                        <p:tav tm="100000">
                                          <p:val>
                                            <p:strVal val="#ppt_w"/>
                                          </p:val>
                                        </p:tav>
                                      </p:tavLst>
                                    </p:anim>
                                    <p:anim calcmode="lin" valueType="num">
                                      <p:cBhvr>
                                        <p:cTn id="39" dur="500" fill="hold"/>
                                        <p:tgtEl>
                                          <p:spTgt spid="7"/>
                                        </p:tgtEl>
                                        <p:attrNameLst>
                                          <p:attrName>ppt_h</p:attrName>
                                        </p:attrNameLst>
                                      </p:cBhvr>
                                      <p:tavLst>
                                        <p:tav tm="0">
                                          <p:val>
                                            <p:fltVal val="0"/>
                                          </p:val>
                                        </p:tav>
                                        <p:tav tm="100000">
                                          <p:val>
                                            <p:strVal val="#ppt_h"/>
                                          </p:val>
                                        </p:tav>
                                      </p:tavLst>
                                    </p:anim>
                                    <p:animEffect transition="in" filter="fade">
                                      <p:cBhvr>
                                        <p:cTn id="40" dur="500"/>
                                        <p:tgtEl>
                                          <p:spTgt spid="7"/>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7" grpId="0" animBg="1"/>
      <p:bldP spid="8" grpId="0" animBg="1"/>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6F0A094-D418-4459-8E8F-B8542D723977}"/>
              </a:ext>
            </a:extLst>
          </p:cNvPr>
          <p:cNvSpPr>
            <a:spLocks noGrp="1"/>
          </p:cNvSpPr>
          <p:nvPr>
            <p:ph idx="1"/>
          </p:nvPr>
        </p:nvSpPr>
        <p:spPr>
          <a:xfrm>
            <a:off x="685936" y="110692"/>
            <a:ext cx="10591664" cy="6194315"/>
          </a:xfrm>
        </p:spPr>
        <p:txBody>
          <a:bodyPr>
            <a:normAutofit/>
          </a:bodyPr>
          <a:lstStyle/>
          <a:p>
            <a:pPr marL="0" indent="0">
              <a:buNone/>
            </a:pPr>
            <a:r>
              <a:rPr lang="en-US" sz="3200" dirty="0" smtClean="0"/>
              <a:t> </a:t>
            </a:r>
            <a:endParaRPr lang="en-US" sz="4400" dirty="0">
              <a:solidFill>
                <a:srgbClr val="FF0000"/>
              </a:solidFill>
            </a:endParaRPr>
          </a:p>
          <a:p>
            <a:pPr marL="0" indent="0">
              <a:buNone/>
            </a:pPr>
            <a:r>
              <a:rPr lang="en-US" sz="3200" dirty="0" smtClean="0"/>
              <a:t>Our kernel use </a:t>
            </a:r>
            <a:r>
              <a:rPr lang="en-US" sz="3600" dirty="0" smtClean="0">
                <a:solidFill>
                  <a:srgbClr val="FF0000"/>
                </a:solidFill>
              </a:rPr>
              <a:t>48 registers </a:t>
            </a:r>
            <a:r>
              <a:rPr lang="en-US" sz="3200" dirty="0" smtClean="0"/>
              <a:t>per thread and </a:t>
            </a:r>
            <a:r>
              <a:rPr lang="en-US" sz="3600" dirty="0">
                <a:solidFill>
                  <a:srgbClr val="FF0000"/>
                </a:solidFill>
              </a:rPr>
              <a:t>4096 bytes </a:t>
            </a:r>
            <a:r>
              <a:rPr lang="en-US" sz="3200" dirty="0" smtClean="0"/>
              <a:t>of  </a:t>
            </a:r>
            <a:r>
              <a:rPr lang="en-US" sz="3600" dirty="0" err="1">
                <a:solidFill>
                  <a:srgbClr val="FF0000"/>
                </a:solidFill>
              </a:rPr>
              <a:t>Smem</a:t>
            </a:r>
            <a:r>
              <a:rPr lang="en-US" sz="3200" dirty="0" smtClean="0">
                <a:solidFill>
                  <a:srgbClr val="FF0000"/>
                </a:solidFill>
              </a:rPr>
              <a:t> </a:t>
            </a:r>
            <a:r>
              <a:rPr lang="en-US" sz="3200" dirty="0" smtClean="0"/>
              <a:t>per block. And block size is 128</a:t>
            </a:r>
            <a:endParaRPr lang="en-US" sz="3200" dirty="0"/>
          </a:p>
          <a:p>
            <a:pPr marL="0" indent="0">
              <a:buNone/>
            </a:pPr>
            <a:endParaRPr lang="en-US" sz="3200" dirty="0">
              <a:solidFill>
                <a:srgbClr val="FF0000"/>
              </a:solidFill>
            </a:endParaRPr>
          </a:p>
          <a:p>
            <a:pPr marL="0" indent="0">
              <a:buNone/>
            </a:pPr>
            <a:endParaRPr lang="en-US" sz="3200" dirty="0" smtClean="0">
              <a:solidFill>
                <a:srgbClr val="FF0000"/>
              </a:solidFill>
            </a:endParaRPr>
          </a:p>
          <a:p>
            <a:pPr marL="0" indent="0">
              <a:buNone/>
            </a:pPr>
            <a:endParaRPr lang="en-US" sz="3200" dirty="0">
              <a:solidFill>
                <a:srgbClr val="FF0000"/>
              </a:solidFill>
            </a:endParaRPr>
          </a:p>
          <a:p>
            <a:pPr marL="0" indent="0">
              <a:buNone/>
            </a:pPr>
            <a:r>
              <a:rPr lang="en-US" sz="3200" dirty="0" smtClean="0">
                <a:solidFill>
                  <a:srgbClr val="FF0000"/>
                </a:solidFill>
              </a:rPr>
              <a:t> </a:t>
            </a:r>
            <a:endParaRPr lang="en-US" sz="3200" dirty="0"/>
          </a:p>
        </p:txBody>
      </p:sp>
      <p:sp>
        <p:nvSpPr>
          <p:cNvPr id="6" name="TextBox 5"/>
          <p:cNvSpPr txBox="1"/>
          <p:nvPr/>
        </p:nvSpPr>
        <p:spPr>
          <a:xfrm>
            <a:off x="2964248" y="2291138"/>
            <a:ext cx="6209211" cy="584775"/>
          </a:xfrm>
          <a:prstGeom prst="rect">
            <a:avLst/>
          </a:prstGeom>
          <a:noFill/>
        </p:spPr>
        <p:txBody>
          <a:bodyPr wrap="square" rtlCol="0">
            <a:spAutoFit/>
          </a:bodyPr>
          <a:lstStyle/>
          <a:p>
            <a:r>
              <a:rPr lang="en-US" sz="3200" dirty="0" err="1" smtClean="0"/>
              <a:t>Reg</a:t>
            </a:r>
            <a:r>
              <a:rPr lang="en-US" sz="3200" dirty="0" smtClean="0"/>
              <a:t> per warp = </a:t>
            </a:r>
            <a:r>
              <a:rPr lang="en-US" sz="3200" dirty="0" smtClean="0">
                <a:solidFill>
                  <a:srgbClr val="FF0000"/>
                </a:solidFill>
              </a:rPr>
              <a:t>48 * 32 = 1536</a:t>
            </a:r>
            <a:endParaRPr lang="en-US" sz="3200" dirty="0">
              <a:solidFill>
                <a:srgbClr val="FF0000"/>
              </a:solidFill>
            </a:endParaRPr>
          </a:p>
        </p:txBody>
      </p:sp>
      <p:sp>
        <p:nvSpPr>
          <p:cNvPr id="7" name="TextBox 6"/>
          <p:cNvSpPr txBox="1"/>
          <p:nvPr/>
        </p:nvSpPr>
        <p:spPr>
          <a:xfrm>
            <a:off x="1938948" y="3215252"/>
            <a:ext cx="10016898" cy="584775"/>
          </a:xfrm>
          <a:prstGeom prst="rect">
            <a:avLst/>
          </a:prstGeom>
          <a:noFill/>
        </p:spPr>
        <p:txBody>
          <a:bodyPr wrap="square" rtlCol="0">
            <a:spAutoFit/>
          </a:bodyPr>
          <a:lstStyle/>
          <a:p>
            <a:r>
              <a:rPr lang="en-US" sz="3200" dirty="0" smtClean="0">
                <a:solidFill>
                  <a:schemeClr val="accent5">
                    <a:lumMod val="75000"/>
                  </a:schemeClr>
                </a:solidFill>
              </a:rPr>
              <a:t>For GTX 970 device – 65536 </a:t>
            </a:r>
            <a:r>
              <a:rPr lang="en-US" sz="3200" dirty="0" err="1" smtClean="0">
                <a:solidFill>
                  <a:schemeClr val="accent5">
                    <a:lumMod val="75000"/>
                  </a:schemeClr>
                </a:solidFill>
              </a:rPr>
              <a:t>regs</a:t>
            </a:r>
            <a:r>
              <a:rPr lang="en-US" sz="3200" dirty="0" smtClean="0">
                <a:solidFill>
                  <a:schemeClr val="accent5">
                    <a:lumMod val="75000"/>
                  </a:schemeClr>
                </a:solidFill>
              </a:rPr>
              <a:t> per SM</a:t>
            </a:r>
            <a:endParaRPr lang="en-US" sz="3200" dirty="0">
              <a:solidFill>
                <a:schemeClr val="accent5">
                  <a:lumMod val="75000"/>
                </a:schemeClr>
              </a:solidFill>
            </a:endParaRPr>
          </a:p>
        </p:txBody>
      </p:sp>
      <p:sp>
        <p:nvSpPr>
          <p:cNvPr id="8" name="TextBox 7"/>
          <p:cNvSpPr txBox="1"/>
          <p:nvPr/>
        </p:nvSpPr>
        <p:spPr>
          <a:xfrm>
            <a:off x="1938948" y="4335566"/>
            <a:ext cx="8672583" cy="584775"/>
          </a:xfrm>
          <a:prstGeom prst="rect">
            <a:avLst/>
          </a:prstGeom>
          <a:noFill/>
        </p:spPr>
        <p:txBody>
          <a:bodyPr wrap="square" rtlCol="0">
            <a:spAutoFit/>
          </a:bodyPr>
          <a:lstStyle/>
          <a:p>
            <a:r>
              <a:rPr lang="en-US" sz="3200" dirty="0" smtClean="0"/>
              <a:t>Allowed warps  </a:t>
            </a:r>
            <a:r>
              <a:rPr lang="en-US" sz="3200" dirty="0" smtClean="0">
                <a:solidFill>
                  <a:srgbClr val="FF0000"/>
                </a:solidFill>
              </a:rPr>
              <a:t>= 65536 / 1536 = 42.67</a:t>
            </a:r>
            <a:endParaRPr lang="en-US" sz="3200" dirty="0">
              <a:solidFill>
                <a:srgbClr val="FF0000"/>
              </a:solidFill>
            </a:endParaRPr>
          </a:p>
        </p:txBody>
      </p:sp>
      <p:sp>
        <p:nvSpPr>
          <p:cNvPr id="9" name="TextBox 8"/>
          <p:cNvSpPr txBox="1"/>
          <p:nvPr/>
        </p:nvSpPr>
        <p:spPr>
          <a:xfrm>
            <a:off x="3980915" y="5014245"/>
            <a:ext cx="3148264" cy="1107996"/>
          </a:xfrm>
          <a:prstGeom prst="rect">
            <a:avLst/>
          </a:prstGeom>
          <a:noFill/>
        </p:spPr>
        <p:txBody>
          <a:bodyPr wrap="square" rtlCol="0">
            <a:spAutoFit/>
          </a:bodyPr>
          <a:lstStyle/>
          <a:p>
            <a:r>
              <a:rPr lang="en-US" sz="6600" dirty="0" smtClean="0">
                <a:solidFill>
                  <a:srgbClr val="FF0000"/>
                </a:solidFill>
              </a:rPr>
              <a:t> -&gt; 40</a:t>
            </a:r>
            <a:endParaRPr lang="en-US" sz="6600" dirty="0">
              <a:solidFill>
                <a:srgbClr val="FF0000"/>
              </a:solidFill>
            </a:endParaRPr>
          </a:p>
        </p:txBody>
      </p:sp>
    </p:spTree>
    <p:extLst>
      <p:ext uri="{BB962C8B-B14F-4D97-AF65-F5344CB8AC3E}">
        <p14:creationId xmlns:p14="http://schemas.microsoft.com/office/powerpoint/2010/main" val="174077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p:cTn id="14"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 calcmode="lin" valueType="num">
                                      <p:cBhvr>
                                        <p:cTn id="21"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23" dur="500"/>
                                        <p:tgtEl>
                                          <p:spTgt spid="7">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 calcmode="lin" valueType="num">
                                      <p:cBhvr>
                                        <p:cTn id="28"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8">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anim calcmode="lin" valueType="num">
                                      <p:cBhvr>
                                        <p:cTn id="35"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56377" y="1791139"/>
            <a:ext cx="8672583" cy="584775"/>
          </a:xfrm>
          <a:prstGeom prst="rect">
            <a:avLst/>
          </a:prstGeom>
          <a:noFill/>
        </p:spPr>
        <p:txBody>
          <a:bodyPr wrap="square" rtlCol="0">
            <a:spAutoFit/>
          </a:bodyPr>
          <a:lstStyle/>
          <a:p>
            <a:r>
              <a:rPr lang="en-US" sz="3200" dirty="0" err="1" smtClean="0"/>
              <a:t>Avtive</a:t>
            </a:r>
            <a:r>
              <a:rPr lang="en-US" sz="3200" dirty="0" smtClean="0"/>
              <a:t> blocks</a:t>
            </a:r>
            <a:r>
              <a:rPr lang="en-US" sz="3200" dirty="0" smtClean="0">
                <a:solidFill>
                  <a:srgbClr val="FF0000"/>
                </a:solidFill>
              </a:rPr>
              <a:t>= </a:t>
            </a:r>
            <a:r>
              <a:rPr lang="en-US" sz="3200" dirty="0">
                <a:solidFill>
                  <a:srgbClr val="FF0000"/>
                </a:solidFill>
              </a:rPr>
              <a:t>98304</a:t>
            </a:r>
            <a:r>
              <a:rPr lang="en-US" sz="3200" dirty="0"/>
              <a:t> </a:t>
            </a:r>
            <a:r>
              <a:rPr lang="en-US" sz="3200" dirty="0" smtClean="0">
                <a:solidFill>
                  <a:srgbClr val="FF0000"/>
                </a:solidFill>
              </a:rPr>
              <a:t>/ 4096= 24</a:t>
            </a:r>
            <a:endParaRPr lang="en-US" sz="3200" dirty="0">
              <a:solidFill>
                <a:srgbClr val="FF0000"/>
              </a:solidFill>
            </a:endParaRPr>
          </a:p>
        </p:txBody>
      </p:sp>
      <p:sp>
        <p:nvSpPr>
          <p:cNvPr id="5" name="TextBox 4"/>
          <p:cNvSpPr txBox="1"/>
          <p:nvPr/>
        </p:nvSpPr>
        <p:spPr>
          <a:xfrm>
            <a:off x="1768994" y="683623"/>
            <a:ext cx="10016898" cy="584775"/>
          </a:xfrm>
          <a:prstGeom prst="rect">
            <a:avLst/>
          </a:prstGeom>
          <a:noFill/>
        </p:spPr>
        <p:txBody>
          <a:bodyPr wrap="square" rtlCol="0">
            <a:spAutoFit/>
          </a:bodyPr>
          <a:lstStyle/>
          <a:p>
            <a:r>
              <a:rPr lang="en-US" sz="3200" dirty="0">
                <a:solidFill>
                  <a:schemeClr val="accent5">
                    <a:lumMod val="75000"/>
                  </a:schemeClr>
                </a:solidFill>
              </a:rPr>
              <a:t>For GTX 970 device – 98304 </a:t>
            </a:r>
            <a:r>
              <a:rPr lang="en-US" sz="3200" dirty="0" err="1">
                <a:solidFill>
                  <a:schemeClr val="accent5">
                    <a:lumMod val="75000"/>
                  </a:schemeClr>
                </a:solidFill>
              </a:rPr>
              <a:t>regs</a:t>
            </a:r>
            <a:r>
              <a:rPr lang="en-US" sz="3200" dirty="0">
                <a:solidFill>
                  <a:schemeClr val="accent5">
                    <a:lumMod val="75000"/>
                  </a:schemeClr>
                </a:solidFill>
              </a:rPr>
              <a:t> per SM</a:t>
            </a:r>
          </a:p>
        </p:txBody>
      </p:sp>
      <p:sp>
        <p:nvSpPr>
          <p:cNvPr id="6" name="TextBox 5"/>
          <p:cNvSpPr txBox="1"/>
          <p:nvPr/>
        </p:nvSpPr>
        <p:spPr>
          <a:xfrm>
            <a:off x="2520111" y="2995749"/>
            <a:ext cx="6209211" cy="584775"/>
          </a:xfrm>
          <a:prstGeom prst="rect">
            <a:avLst/>
          </a:prstGeom>
          <a:noFill/>
        </p:spPr>
        <p:txBody>
          <a:bodyPr wrap="square" rtlCol="0">
            <a:spAutoFit/>
          </a:bodyPr>
          <a:lstStyle/>
          <a:p>
            <a:r>
              <a:rPr lang="en-US" sz="3200" dirty="0" err="1" smtClean="0"/>
              <a:t>acvtive</a:t>
            </a:r>
            <a:r>
              <a:rPr lang="en-US" sz="3200" dirty="0" smtClean="0"/>
              <a:t> warp = </a:t>
            </a:r>
            <a:r>
              <a:rPr lang="en-US" sz="3200" dirty="0" smtClean="0">
                <a:solidFill>
                  <a:srgbClr val="FF0000"/>
                </a:solidFill>
              </a:rPr>
              <a:t>24 * 4 = 96 </a:t>
            </a:r>
            <a:endParaRPr lang="en-US" sz="3200" dirty="0">
              <a:solidFill>
                <a:srgbClr val="FF0000"/>
              </a:solidFill>
            </a:endParaRPr>
          </a:p>
        </p:txBody>
      </p:sp>
      <p:sp>
        <p:nvSpPr>
          <p:cNvPr id="7" name="TextBox 6"/>
          <p:cNvSpPr txBox="1"/>
          <p:nvPr/>
        </p:nvSpPr>
        <p:spPr>
          <a:xfrm>
            <a:off x="2056377" y="4484058"/>
            <a:ext cx="7603714" cy="1569660"/>
          </a:xfrm>
          <a:prstGeom prst="rect">
            <a:avLst/>
          </a:prstGeom>
          <a:noFill/>
        </p:spPr>
        <p:txBody>
          <a:bodyPr wrap="square" rtlCol="0">
            <a:spAutoFit/>
          </a:bodyPr>
          <a:lstStyle/>
          <a:p>
            <a:r>
              <a:rPr lang="en-US" sz="4800" dirty="0" smtClean="0">
                <a:solidFill>
                  <a:srgbClr val="FF0000"/>
                </a:solidFill>
              </a:rPr>
              <a:t>Active warp count does not limit by </a:t>
            </a:r>
            <a:r>
              <a:rPr lang="en-US" sz="4800" dirty="0" err="1" smtClean="0">
                <a:solidFill>
                  <a:srgbClr val="FF0000"/>
                </a:solidFill>
              </a:rPr>
              <a:t>smem</a:t>
            </a:r>
            <a:r>
              <a:rPr lang="en-US" sz="4800" dirty="0" smtClean="0">
                <a:solidFill>
                  <a:srgbClr val="FF0000"/>
                </a:solidFill>
              </a:rPr>
              <a:t> usage</a:t>
            </a:r>
            <a:endParaRPr lang="en-US" sz="4800" dirty="0">
              <a:solidFill>
                <a:srgbClr val="FF0000"/>
              </a:solidFill>
            </a:endParaRPr>
          </a:p>
        </p:txBody>
      </p:sp>
    </p:spTree>
    <p:extLst>
      <p:ext uri="{BB962C8B-B14F-4D97-AF65-F5344CB8AC3E}">
        <p14:creationId xmlns:p14="http://schemas.microsoft.com/office/powerpoint/2010/main" val="3816146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p:cTn id="14"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 calcmode="lin" valueType="num">
                                      <p:cBhvr>
                                        <p:cTn id="21"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23" dur="500"/>
                                        <p:tgtEl>
                                          <p:spTgt spid="6">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 calcmode="lin" valueType="num">
                                      <p:cBhvr>
                                        <p:cTn id="28"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xmlns="" id="{66F0A094-D418-4459-8E8F-B8542D723977}"/>
              </a:ext>
            </a:extLst>
          </p:cNvPr>
          <p:cNvSpPr txBox="1">
            <a:spLocks/>
          </p:cNvSpPr>
          <p:nvPr/>
        </p:nvSpPr>
        <p:spPr>
          <a:xfrm>
            <a:off x="2044473" y="411137"/>
            <a:ext cx="10591664" cy="6194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smtClean="0"/>
              <a:t> GTX 970  -&gt; max warps per SM is  </a:t>
            </a:r>
            <a:r>
              <a:rPr lang="en-US" sz="4400" dirty="0" smtClean="0">
                <a:solidFill>
                  <a:srgbClr val="FF0000"/>
                </a:solidFill>
              </a:rPr>
              <a:t>64</a:t>
            </a:r>
            <a:endParaRPr lang="en-US" sz="3200" dirty="0" smtClean="0">
              <a:solidFill>
                <a:srgbClr val="FF0000"/>
              </a:solidFill>
            </a:endParaRPr>
          </a:p>
          <a:p>
            <a:pPr marL="0" indent="0">
              <a:buFont typeface="Arial" panose="020B0604020202020204" pitchFamily="34" charset="0"/>
              <a:buNone/>
            </a:pPr>
            <a:endParaRPr lang="en-US" sz="3200" dirty="0" smtClean="0">
              <a:solidFill>
                <a:srgbClr val="FF0000"/>
              </a:solidFill>
            </a:endParaRPr>
          </a:p>
          <a:p>
            <a:pPr marL="0" indent="0">
              <a:buFont typeface="Arial" panose="020B0604020202020204" pitchFamily="34" charset="0"/>
              <a:buNone/>
            </a:pPr>
            <a:endParaRPr lang="en-US" sz="3200" dirty="0" smtClean="0">
              <a:solidFill>
                <a:srgbClr val="FF0000"/>
              </a:solidFill>
            </a:endParaRPr>
          </a:p>
          <a:p>
            <a:pPr marL="0" indent="0">
              <a:buFont typeface="Arial" panose="020B0604020202020204" pitchFamily="34" charset="0"/>
              <a:buNone/>
            </a:pPr>
            <a:endParaRPr lang="en-US" sz="3200" dirty="0" smtClean="0">
              <a:solidFill>
                <a:srgbClr val="FF0000"/>
              </a:solidFill>
            </a:endParaRPr>
          </a:p>
          <a:p>
            <a:pPr marL="0" indent="0">
              <a:buFont typeface="Arial" panose="020B0604020202020204" pitchFamily="34" charset="0"/>
              <a:buNone/>
            </a:pPr>
            <a:r>
              <a:rPr lang="en-US" sz="3200" dirty="0" smtClean="0">
                <a:solidFill>
                  <a:srgbClr val="FF0000"/>
                </a:solidFill>
              </a:rPr>
              <a:t> </a:t>
            </a:r>
            <a:endParaRPr lang="en-US" sz="3200" dirty="0"/>
          </a:p>
        </p:txBody>
      </p:sp>
      <p:sp>
        <p:nvSpPr>
          <p:cNvPr id="5" name="TextBox 4">
            <a:extLst>
              <a:ext uri="{FF2B5EF4-FFF2-40B4-BE49-F238E27FC236}">
                <a16:creationId xmlns:a16="http://schemas.microsoft.com/office/drawing/2014/main" xmlns="" id="{0F979268-CB70-4511-ABFB-C691F8CD84C0}"/>
              </a:ext>
            </a:extLst>
          </p:cNvPr>
          <p:cNvSpPr txBox="1"/>
          <p:nvPr/>
        </p:nvSpPr>
        <p:spPr>
          <a:xfrm>
            <a:off x="1634070" y="1972813"/>
            <a:ext cx="6592957" cy="1569660"/>
          </a:xfrm>
          <a:prstGeom prst="rect">
            <a:avLst/>
          </a:prstGeom>
          <a:noFill/>
          <a:ln w="57150">
            <a:noFill/>
          </a:ln>
        </p:spPr>
        <p:txBody>
          <a:bodyPr wrap="square" rtlCol="0">
            <a:spAutoFit/>
          </a:bodyPr>
          <a:lstStyle/>
          <a:p>
            <a:r>
              <a:rPr lang="en-US" sz="3200" dirty="0"/>
              <a:t>                        </a:t>
            </a:r>
            <a:r>
              <a:rPr lang="en-US" sz="3200" dirty="0" smtClean="0"/>
              <a:t>        </a:t>
            </a:r>
            <a:r>
              <a:rPr lang="en-US" sz="3200" dirty="0"/>
              <a:t>Active warps</a:t>
            </a:r>
          </a:p>
          <a:p>
            <a:r>
              <a:rPr lang="en-US" sz="3200" dirty="0"/>
              <a:t> Occupancy =</a:t>
            </a:r>
          </a:p>
          <a:p>
            <a:r>
              <a:rPr lang="en-US" sz="3200" dirty="0"/>
              <a:t>		       </a:t>
            </a:r>
            <a:r>
              <a:rPr lang="en-US" sz="3200" dirty="0" smtClean="0"/>
              <a:t>   </a:t>
            </a:r>
            <a:r>
              <a:rPr lang="en-US" sz="3200" dirty="0"/>
              <a:t>maximum warps </a:t>
            </a:r>
          </a:p>
        </p:txBody>
      </p:sp>
      <p:cxnSp>
        <p:nvCxnSpPr>
          <p:cNvPr id="6" name="Straight Connector 5">
            <a:extLst>
              <a:ext uri="{FF2B5EF4-FFF2-40B4-BE49-F238E27FC236}">
                <a16:creationId xmlns:a16="http://schemas.microsoft.com/office/drawing/2014/main" xmlns="" id="{31843043-B967-4184-AE20-BAC9DB8FC614}"/>
              </a:ext>
            </a:extLst>
          </p:cNvPr>
          <p:cNvCxnSpPr>
            <a:cxnSpLocks/>
          </p:cNvCxnSpPr>
          <p:nvPr/>
        </p:nvCxnSpPr>
        <p:spPr>
          <a:xfrm>
            <a:off x="4319681" y="2757643"/>
            <a:ext cx="306788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465383" y="3994039"/>
            <a:ext cx="1576252" cy="769441"/>
          </a:xfrm>
          <a:prstGeom prst="rect">
            <a:avLst/>
          </a:prstGeom>
          <a:noFill/>
        </p:spPr>
        <p:txBody>
          <a:bodyPr wrap="square" rtlCol="0">
            <a:spAutoFit/>
          </a:bodyPr>
          <a:lstStyle/>
          <a:p>
            <a:r>
              <a:rPr lang="en-US" sz="4400" dirty="0" smtClean="0">
                <a:solidFill>
                  <a:srgbClr val="FF0000"/>
                </a:solidFill>
              </a:rPr>
              <a:t>40</a:t>
            </a:r>
            <a:endParaRPr lang="en-US" sz="4400" dirty="0">
              <a:solidFill>
                <a:srgbClr val="FF0000"/>
              </a:solidFill>
            </a:endParaRPr>
          </a:p>
        </p:txBody>
      </p:sp>
      <p:sp>
        <p:nvSpPr>
          <p:cNvPr id="9" name="TextBox 8"/>
          <p:cNvSpPr txBox="1"/>
          <p:nvPr/>
        </p:nvSpPr>
        <p:spPr>
          <a:xfrm>
            <a:off x="4465383" y="5050579"/>
            <a:ext cx="1576252" cy="769441"/>
          </a:xfrm>
          <a:prstGeom prst="rect">
            <a:avLst/>
          </a:prstGeom>
          <a:noFill/>
        </p:spPr>
        <p:txBody>
          <a:bodyPr wrap="square" rtlCol="0">
            <a:spAutoFit/>
          </a:bodyPr>
          <a:lstStyle/>
          <a:p>
            <a:r>
              <a:rPr lang="en-US" sz="4400" dirty="0" smtClean="0">
                <a:solidFill>
                  <a:srgbClr val="FF0000"/>
                </a:solidFill>
              </a:rPr>
              <a:t>64</a:t>
            </a:r>
            <a:endParaRPr lang="en-US" sz="4400" dirty="0">
              <a:solidFill>
                <a:srgbClr val="FF0000"/>
              </a:solidFill>
            </a:endParaRPr>
          </a:p>
        </p:txBody>
      </p:sp>
      <p:sp>
        <p:nvSpPr>
          <p:cNvPr id="12" name="TextBox 11"/>
          <p:cNvSpPr txBox="1"/>
          <p:nvPr/>
        </p:nvSpPr>
        <p:spPr>
          <a:xfrm>
            <a:off x="4319681" y="4360440"/>
            <a:ext cx="1576252" cy="769441"/>
          </a:xfrm>
          <a:prstGeom prst="rect">
            <a:avLst/>
          </a:prstGeom>
          <a:noFill/>
        </p:spPr>
        <p:txBody>
          <a:bodyPr wrap="square" rtlCol="0">
            <a:spAutoFit/>
          </a:bodyPr>
          <a:lstStyle/>
          <a:p>
            <a:r>
              <a:rPr lang="en-US" sz="4400" dirty="0" smtClean="0">
                <a:solidFill>
                  <a:srgbClr val="FF0000"/>
                </a:solidFill>
              </a:rPr>
              <a:t>_____</a:t>
            </a:r>
            <a:endParaRPr lang="en-US" sz="4400" dirty="0">
              <a:solidFill>
                <a:srgbClr val="FF0000"/>
              </a:solidFill>
            </a:endParaRPr>
          </a:p>
        </p:txBody>
      </p:sp>
      <p:sp>
        <p:nvSpPr>
          <p:cNvPr id="13" name="TextBox 12"/>
          <p:cNvSpPr txBox="1"/>
          <p:nvPr/>
        </p:nvSpPr>
        <p:spPr>
          <a:xfrm>
            <a:off x="6175526" y="4327303"/>
            <a:ext cx="3148264" cy="1107996"/>
          </a:xfrm>
          <a:prstGeom prst="rect">
            <a:avLst/>
          </a:prstGeom>
          <a:noFill/>
        </p:spPr>
        <p:txBody>
          <a:bodyPr wrap="square" rtlCol="0">
            <a:spAutoFit/>
          </a:bodyPr>
          <a:lstStyle/>
          <a:p>
            <a:r>
              <a:rPr lang="en-US" sz="6600" dirty="0" smtClean="0">
                <a:solidFill>
                  <a:srgbClr val="FF0000"/>
                </a:solidFill>
              </a:rPr>
              <a:t>= 63 %</a:t>
            </a:r>
            <a:endParaRPr lang="en-US" sz="6600" dirty="0">
              <a:solidFill>
                <a:srgbClr val="FF0000"/>
              </a:solidFill>
            </a:endParaRPr>
          </a:p>
        </p:txBody>
      </p:sp>
    </p:spTree>
    <p:extLst>
      <p:ext uri="{BB962C8B-B14F-4D97-AF65-F5344CB8AC3E}">
        <p14:creationId xmlns:p14="http://schemas.microsoft.com/office/powerpoint/2010/main" val="3110566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500"/>
                                        <p:tgtEl>
                                          <p:spTgt spid="1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00EC05-87C4-4445-A735-453A2EB7523C}"/>
              </a:ext>
            </a:extLst>
          </p:cNvPr>
          <p:cNvSpPr>
            <a:spLocks noGrp="1"/>
          </p:cNvSpPr>
          <p:nvPr>
            <p:ph type="title"/>
          </p:nvPr>
        </p:nvSpPr>
        <p:spPr>
          <a:xfrm>
            <a:off x="776056" y="365125"/>
            <a:ext cx="10515600" cy="1325563"/>
          </a:xfrm>
        </p:spPr>
        <p:txBody>
          <a:bodyPr>
            <a:normAutofit/>
          </a:bodyPr>
          <a:lstStyle/>
          <a:p>
            <a:r>
              <a:rPr lang="en-US" sz="6000" b="1" dirty="0">
                <a:latin typeface="Ink Free" panose="03080402000500000000" pitchFamily="66" charset="0"/>
              </a:rPr>
              <a:t>Occupancy calculator</a:t>
            </a:r>
          </a:p>
        </p:txBody>
      </p:sp>
      <p:sp>
        <p:nvSpPr>
          <p:cNvPr id="3" name="Content Placeholder 2">
            <a:extLst>
              <a:ext uri="{FF2B5EF4-FFF2-40B4-BE49-F238E27FC236}">
                <a16:creationId xmlns:a16="http://schemas.microsoft.com/office/drawing/2014/main" xmlns="" id="{C826C0BD-053C-4828-B2F4-ABFD06A716DA}"/>
              </a:ext>
            </a:extLst>
          </p:cNvPr>
          <p:cNvSpPr>
            <a:spLocks noGrp="1"/>
          </p:cNvSpPr>
          <p:nvPr>
            <p:ph idx="1"/>
          </p:nvPr>
        </p:nvSpPr>
        <p:spPr>
          <a:xfrm>
            <a:off x="1724047" y="2144302"/>
            <a:ext cx="8619618" cy="4351338"/>
          </a:xfrm>
        </p:spPr>
        <p:txBody>
          <a:bodyPr>
            <a:normAutofit/>
          </a:bodyPr>
          <a:lstStyle/>
          <a:p>
            <a:pPr marL="0" indent="0">
              <a:buNone/>
            </a:pPr>
            <a:r>
              <a:rPr lang="en-GB" sz="3200" dirty="0"/>
              <a:t>The CUDA Toolkit includes a </a:t>
            </a:r>
            <a:r>
              <a:rPr lang="en-GB" sz="3200" dirty="0">
                <a:solidFill>
                  <a:srgbClr val="FF0000"/>
                </a:solidFill>
              </a:rPr>
              <a:t>spreadsheet</a:t>
            </a:r>
            <a:r>
              <a:rPr lang="en-GB" sz="3200" dirty="0"/>
              <a:t>, called the </a:t>
            </a:r>
            <a:r>
              <a:rPr lang="en-GB" sz="3200" dirty="0">
                <a:solidFill>
                  <a:srgbClr val="FF0000"/>
                </a:solidFill>
              </a:rPr>
              <a:t>CUDA Occupancy Calculator</a:t>
            </a:r>
            <a:r>
              <a:rPr lang="en-GB" sz="3200" dirty="0"/>
              <a:t>, which assists you in selecting grid and block dimensions to maximize occupancy for a kernel.</a:t>
            </a:r>
          </a:p>
        </p:txBody>
      </p:sp>
    </p:spTree>
    <p:extLst>
      <p:ext uri="{BB962C8B-B14F-4D97-AF65-F5344CB8AC3E}">
        <p14:creationId xmlns:p14="http://schemas.microsoft.com/office/powerpoint/2010/main" val="10493185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11086" y="1410687"/>
            <a:ext cx="9710058" cy="3780907"/>
          </a:xfrm>
          <a:prstGeom prst="rect">
            <a:avLst/>
          </a:prstGeom>
        </p:spPr>
        <p:txBody>
          <a:bodyPr wrap="square">
            <a:spAutoFit/>
          </a:bodyPr>
          <a:lstStyle/>
          <a:p>
            <a:pPr>
              <a:lnSpc>
                <a:spcPct val="107000"/>
              </a:lnSpc>
            </a:pPr>
            <a:r>
              <a:rPr lang="en-US" sz="3200" dirty="0">
                <a:latin typeface="Calibri" panose="020F0502020204030204" pitchFamily="34" charset="0"/>
                <a:ea typeface="Calibri" panose="020F0502020204030204" pitchFamily="34" charset="0"/>
                <a:cs typeface="Times New Roman" panose="02020603050405020304" pitchFamily="18" charset="0"/>
              </a:rPr>
              <a:t>If a kernel is not bandwidth-bound or computation-bound, then increasing occupancy will not necessarily increase performance. In fact, making changes just to increase occupancy can have other effects, such as additional instructions, more register spills to local memory which is an off-chip memory, more divergent </a:t>
            </a:r>
            <a:r>
              <a:rPr lang="en-US" sz="3200" dirty="0" smtClean="0">
                <a:latin typeface="Calibri" panose="020F0502020204030204" pitchFamily="34" charset="0"/>
                <a:ea typeface="Calibri" panose="020F0502020204030204" pitchFamily="34" charset="0"/>
                <a:cs typeface="Times New Roman" panose="02020603050405020304" pitchFamily="18" charset="0"/>
              </a:rPr>
              <a:t>branches.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79054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04F374-BB17-4E7A-AFBC-EA69E769E7A0}"/>
              </a:ext>
            </a:extLst>
          </p:cNvPr>
          <p:cNvSpPr>
            <a:spLocks noGrp="1"/>
          </p:cNvSpPr>
          <p:nvPr>
            <p:ph type="title"/>
          </p:nvPr>
        </p:nvSpPr>
        <p:spPr>
          <a:xfrm>
            <a:off x="660646" y="131506"/>
            <a:ext cx="10515600" cy="1325563"/>
          </a:xfrm>
        </p:spPr>
        <p:txBody>
          <a:bodyPr>
            <a:normAutofit/>
          </a:bodyPr>
          <a:lstStyle/>
          <a:p>
            <a:r>
              <a:rPr lang="en-US" sz="5400" b="1" dirty="0">
                <a:latin typeface="Ink Free" panose="03080402000500000000" pitchFamily="66" charset="0"/>
              </a:rPr>
              <a:t>Guide line for grid and block size</a:t>
            </a:r>
          </a:p>
        </p:txBody>
      </p:sp>
      <p:sp>
        <p:nvSpPr>
          <p:cNvPr id="3" name="Content Placeholder 2">
            <a:extLst>
              <a:ext uri="{FF2B5EF4-FFF2-40B4-BE49-F238E27FC236}">
                <a16:creationId xmlns:a16="http://schemas.microsoft.com/office/drawing/2014/main" xmlns="" id="{59192AA9-379C-4FC6-8992-7C7657509173}"/>
              </a:ext>
            </a:extLst>
          </p:cNvPr>
          <p:cNvSpPr>
            <a:spLocks noGrp="1"/>
          </p:cNvSpPr>
          <p:nvPr>
            <p:ph idx="1"/>
          </p:nvPr>
        </p:nvSpPr>
        <p:spPr>
          <a:xfrm>
            <a:off x="1762882" y="1747127"/>
            <a:ext cx="7213847" cy="4351338"/>
          </a:xfrm>
        </p:spPr>
        <p:txBody>
          <a:bodyPr vert="horz" lIns="91440" tIns="45720" rIns="91440" bIns="45720" rtlCol="0">
            <a:normAutofit/>
          </a:bodyPr>
          <a:lstStyle/>
          <a:p>
            <a:r>
              <a:rPr lang="en-GB" sz="3200" dirty="0"/>
              <a:t>Keep the number of threads per block a multiple of warp size (32).  </a:t>
            </a:r>
          </a:p>
          <a:p>
            <a:endParaRPr lang="en-GB" sz="3200" dirty="0"/>
          </a:p>
          <a:p>
            <a:r>
              <a:rPr lang="en-GB" sz="3200" dirty="0"/>
              <a:t>Avoid small block sizes: Start with at least 128 or 256 threads per block. </a:t>
            </a:r>
          </a:p>
          <a:p>
            <a:endParaRPr lang="en-GB" sz="3200" dirty="0"/>
          </a:p>
          <a:p>
            <a:r>
              <a:rPr lang="en-GB" sz="3200" dirty="0"/>
              <a:t>Adjust block size up or down according to kernel resource requirements.</a:t>
            </a:r>
          </a:p>
        </p:txBody>
      </p:sp>
    </p:spTree>
    <p:extLst>
      <p:ext uri="{BB962C8B-B14F-4D97-AF65-F5344CB8AC3E}">
        <p14:creationId xmlns:p14="http://schemas.microsoft.com/office/powerpoint/2010/main" val="196216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xmlns="" id="{4AFFC65E-3894-48EA-9DF1-A5087BA89F83}"/>
              </a:ext>
            </a:extLst>
          </p:cNvPr>
          <p:cNvSpPr txBox="1">
            <a:spLocks/>
          </p:cNvSpPr>
          <p:nvPr/>
        </p:nvSpPr>
        <p:spPr>
          <a:xfrm>
            <a:off x="1623258" y="1129460"/>
            <a:ext cx="7764263" cy="4351338"/>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3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457200" indent="-457200">
              <a:buFont typeface="Arial" panose="020B0604020202020204" pitchFamily="34" charset="0"/>
              <a:buChar char="•"/>
            </a:pPr>
            <a:r>
              <a:rPr lang="en-GB" dirty="0"/>
              <a:t>Keep the number of blocks much greater than the number of SMs to expose sufficient parallelism to your device.</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Conduct experiments to discover the best execution configuration and resource usage.</a:t>
            </a:r>
            <a:endParaRPr lang="en-US" dirty="0"/>
          </a:p>
        </p:txBody>
      </p:sp>
    </p:spTree>
    <p:extLst>
      <p:ext uri="{BB962C8B-B14F-4D97-AF65-F5344CB8AC3E}">
        <p14:creationId xmlns:p14="http://schemas.microsoft.com/office/powerpoint/2010/main" val="150564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 calcmode="lin" valueType="num">
                                      <p:cBhvr>
                                        <p:cTn id="14"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2976</TotalTime>
  <Words>311</Words>
  <Application>Microsoft Office PowerPoint</Application>
  <PresentationFormat>Widescreen</PresentationFormat>
  <Paragraphs>46</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Ink Free</vt:lpstr>
      <vt:lpstr>Times New Roman</vt:lpstr>
      <vt:lpstr>Office Theme</vt:lpstr>
      <vt:lpstr>Occupancy</vt:lpstr>
      <vt:lpstr>PowerPoint Presentation</vt:lpstr>
      <vt:lpstr>PowerPoint Presentation</vt:lpstr>
      <vt:lpstr>PowerPoint Presentation</vt:lpstr>
      <vt:lpstr>PowerPoint Presentation</vt:lpstr>
      <vt:lpstr>Occupancy calculator</vt:lpstr>
      <vt:lpstr>PowerPoint Presentation</vt:lpstr>
      <vt:lpstr>Guide line for grid and block size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Occupancy</dc:title>
  <dc:creator>intellect</dc:creator>
  <cp:lastModifiedBy>kasun liyanage</cp:lastModifiedBy>
  <cp:revision>43</cp:revision>
  <dcterms:created xsi:type="dcterms:W3CDTF">2018-03-19T04:14:40Z</dcterms:created>
  <dcterms:modified xsi:type="dcterms:W3CDTF">2018-08-17T07:09:40Z</dcterms:modified>
</cp:coreProperties>
</file>