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71" r:id="rId9"/>
    <p:sldId id="259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E8CCD-53DE-4688-B6E1-032AF4020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1E89F8-2328-438E-BE10-AF2DE557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34A37B-0493-4214-8867-4964432A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A98F3-0189-4AD5-B368-F5E12F8C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3235CB-DE5B-491E-8C45-8C6DEC3C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79256-6F9B-4421-99E4-2820BA32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39A202-B4C8-4691-8561-3BF9CE50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D8CF1-33C0-4579-AEE5-B4497E94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890BEF-87C7-4A3A-BBA8-30902534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7AFDDF-38A2-4D42-9807-723AE1B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DE6807-7287-4ECC-A4EB-0643CAD6F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A76B80-291F-4C35-A095-D7070F96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202A81-D2C6-46A5-9102-EB1A64C6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83D3D4-84BF-4E42-8B73-C8AE110D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824BAF-B253-44E0-A8B5-0F180CB9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E1405-C2EA-407D-B0C1-38ED8CF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7855A-6A1F-42D3-A3CB-4C89C219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252C2-BB96-463B-9AD2-B8BF42D6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AF13B8-9AE9-46ED-B981-BC78EFA3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EDB027-24E8-42D6-B298-CBF4DC0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5548B-6626-493D-9E28-8FE339AF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1228D0-AA79-4112-A862-A664C17F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C0E941-88C7-4ADB-80CB-D81E4007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7953E1-D41C-48F5-A8E9-318F29F2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6C4D79-C8A1-42EF-85AA-A22924DA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386B9-1C2D-4A33-AD09-C6CEDD34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9D63D9-2DAF-4E69-8718-E0E59B8B1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2C7936-015F-47BB-ADAE-7C6802A2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8DCF8-A02F-48A5-9186-650B36E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5E9A8C-D306-4C4E-ABB3-AD8E9EEC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1E5E81-6F73-4CE8-A71B-BBC1A980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AEC8C-B708-43B6-A784-497AEC9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8536E4-79DC-46DF-8F22-4504F710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C249C1-D464-4D5B-AB8F-F7F0E1D0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520CBF-BFB1-4C7D-B359-818B89003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E3A8AE-C67C-48FD-B408-D2DE685FB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9D597AF-E754-4876-8030-A0B90872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BA4FDD-1CDF-4329-8A14-8FE19740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1B6DAF-8AA7-4A54-B186-5540C25A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D052C-2B72-4A84-B9FD-2A24AA1B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B561126-D5C0-4AFB-92D7-A71B3C1C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F59A51-8FDD-4819-BEB9-3A7E9C87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99593E-77E6-4170-A886-DEC1973C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075D69-5603-44F9-A50B-647D51C6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B49567D-BFBA-456E-959A-246FCE7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91622C-FFB5-480C-8725-E40001DE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754EB-A596-451C-87D2-0F8246A7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4AFD85-944B-4630-AAD1-3CC40795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B37D9B-3D8B-43CA-81B1-1EE572B7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A080A4-56B0-4338-83DC-2F1E7543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0C72F3-BD75-4E24-B797-7D1E4346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29E556-B0E9-4175-92A7-1D4D599E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4AF5B-98F5-4CC2-814E-1453F09D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4014C6-E5F1-4BF4-B88B-304815EB9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E32300-BCE9-4F58-8BEE-705E33AA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F145F7-53DE-4B4E-9092-CDAEC0D6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348336-E24B-496B-9ACA-C1CAFDB7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F25586-B410-4D06-9D47-B7AE849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22F2FC-E7D3-44E5-8B11-04E1E7C9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801D2D-AFFA-4CC1-BEC3-6DF6E905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3FB76B-AED9-47A8-85DF-DBEDF8847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1AF3-78B9-47E0-9763-C038B2E2302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372A6C-E72F-4E73-8899-CD9FB3ED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C12FB1-8140-4F7A-9AEB-464109D07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F1CC-75C5-47D1-8D1D-E5958A65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713AA-0C2E-43AF-805E-00967201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3" y="1370939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Ink Free" panose="03080402000500000000" pitchFamily="66" charset="0"/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568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CC5BD2E9-0609-4C5A-9BE9-583E0EC38877}"/>
              </a:ext>
            </a:extLst>
          </p:cNvPr>
          <p:cNvSpPr/>
          <p:nvPr/>
        </p:nvSpPr>
        <p:spPr>
          <a:xfrm>
            <a:off x="6010356" y="456590"/>
            <a:ext cx="3964482" cy="12428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0AFD49F-F6A9-4250-AC8A-9B4FEC815B1E}"/>
              </a:ext>
            </a:extLst>
          </p:cNvPr>
          <p:cNvSpPr/>
          <p:nvPr/>
        </p:nvSpPr>
        <p:spPr>
          <a:xfrm>
            <a:off x="1775308" y="407408"/>
            <a:ext cx="3964482" cy="12428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124D1379-E2B9-42EC-A8DC-4B7519423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81493"/>
              </p:ext>
            </p:extLst>
          </p:nvPr>
        </p:nvGraphicFramePr>
        <p:xfrm>
          <a:off x="2389678" y="4548071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D40554D-B78B-4929-9A8D-3F120049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7409"/>
              </p:ext>
            </p:extLst>
          </p:nvPr>
        </p:nvGraphicFramePr>
        <p:xfrm>
          <a:off x="2389678" y="2487526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6723C-E342-4F72-80A2-703E2DD57691}"/>
              </a:ext>
            </a:extLst>
          </p:cNvPr>
          <p:cNvSpPr txBox="1"/>
          <p:nvPr/>
        </p:nvSpPr>
        <p:spPr>
          <a:xfrm>
            <a:off x="2469577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803A599-5977-4463-8F6A-1215937D14DD}"/>
              </a:ext>
            </a:extLst>
          </p:cNvPr>
          <p:cNvSpPr txBox="1"/>
          <p:nvPr/>
        </p:nvSpPr>
        <p:spPr>
          <a:xfrm>
            <a:off x="3340574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5C05F6A-8160-46FD-BE58-3A6BF589CC36}"/>
              </a:ext>
            </a:extLst>
          </p:cNvPr>
          <p:cNvSpPr txBox="1"/>
          <p:nvPr/>
        </p:nvSpPr>
        <p:spPr>
          <a:xfrm>
            <a:off x="4290169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52CF8E-097C-478A-A1DA-BF196DC8DA00}"/>
              </a:ext>
            </a:extLst>
          </p:cNvPr>
          <p:cNvSpPr txBox="1"/>
          <p:nvPr/>
        </p:nvSpPr>
        <p:spPr>
          <a:xfrm>
            <a:off x="5169550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82BEBD-432E-4585-BE05-4270EBFEA013}"/>
              </a:ext>
            </a:extLst>
          </p:cNvPr>
          <p:cNvSpPr txBox="1"/>
          <p:nvPr/>
        </p:nvSpPr>
        <p:spPr>
          <a:xfrm>
            <a:off x="6074669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C382640-3C20-4316-8BBC-5AF6D2AACACC}"/>
              </a:ext>
            </a:extLst>
          </p:cNvPr>
          <p:cNvSpPr txBox="1"/>
          <p:nvPr/>
        </p:nvSpPr>
        <p:spPr>
          <a:xfrm>
            <a:off x="7012971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01FF7BE-B528-45D5-AF2A-6E5BD8F1DF78}"/>
              </a:ext>
            </a:extLst>
          </p:cNvPr>
          <p:cNvSpPr txBox="1"/>
          <p:nvPr/>
        </p:nvSpPr>
        <p:spPr>
          <a:xfrm>
            <a:off x="7848458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837CA4E-44CE-4C54-8502-59682440018F}"/>
              </a:ext>
            </a:extLst>
          </p:cNvPr>
          <p:cNvSpPr txBox="1"/>
          <p:nvPr/>
        </p:nvSpPr>
        <p:spPr>
          <a:xfrm>
            <a:off x="8720394" y="18546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F9BD8A-6A2A-4FCB-9941-52C5DB416E01}"/>
              </a:ext>
            </a:extLst>
          </p:cNvPr>
          <p:cNvCxnSpPr/>
          <p:nvPr/>
        </p:nvCxnSpPr>
        <p:spPr>
          <a:xfrm>
            <a:off x="2807915" y="3179984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C0C9A7-FF28-4650-86B2-B8CAB8C97595}"/>
              </a:ext>
            </a:extLst>
          </p:cNvPr>
          <p:cNvCxnSpPr>
            <a:cxnSpLocks/>
          </p:cNvCxnSpPr>
          <p:nvPr/>
        </p:nvCxnSpPr>
        <p:spPr>
          <a:xfrm flipH="1">
            <a:off x="2949959" y="3199959"/>
            <a:ext cx="1757954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3864DC8-93C4-470A-A2AF-97B102834866}"/>
              </a:ext>
            </a:extLst>
          </p:cNvPr>
          <p:cNvCxnSpPr/>
          <p:nvPr/>
        </p:nvCxnSpPr>
        <p:spPr>
          <a:xfrm>
            <a:off x="6377086" y="3199959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B220239-601E-4CE4-A5FB-791722D2B77C}"/>
              </a:ext>
            </a:extLst>
          </p:cNvPr>
          <p:cNvCxnSpPr>
            <a:cxnSpLocks/>
          </p:cNvCxnSpPr>
          <p:nvPr/>
        </p:nvCxnSpPr>
        <p:spPr>
          <a:xfrm flipH="1">
            <a:off x="6519130" y="3199959"/>
            <a:ext cx="1668653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26B4E-CD82-4673-B5FC-3B27B1578423}"/>
              </a:ext>
            </a:extLst>
          </p:cNvPr>
          <p:cNvSpPr txBox="1"/>
          <p:nvPr/>
        </p:nvSpPr>
        <p:spPr>
          <a:xfrm>
            <a:off x="2435455" y="1719439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8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97E051E-3E23-4D64-B49C-C7F2AFF8E8B1}"/>
              </a:ext>
            </a:extLst>
          </p:cNvPr>
          <p:cNvSpPr txBox="1"/>
          <p:nvPr/>
        </p:nvSpPr>
        <p:spPr>
          <a:xfrm>
            <a:off x="6028121" y="1699464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186AC6-3857-4CFC-9683-0E493EA034C8}"/>
              </a:ext>
            </a:extLst>
          </p:cNvPr>
          <p:cNvSpPr/>
          <p:nvPr/>
        </p:nvSpPr>
        <p:spPr>
          <a:xfrm>
            <a:off x="2386723" y="453752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11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66CF3B1-B2E1-4C0A-AEA3-611F8645A731}"/>
              </a:ext>
            </a:extLst>
          </p:cNvPr>
          <p:cNvSpPr/>
          <p:nvPr/>
        </p:nvSpPr>
        <p:spPr>
          <a:xfrm>
            <a:off x="5934976" y="453752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16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4A964EF9-7BA6-4B00-982A-EA042CA6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9892"/>
              </p:ext>
            </p:extLst>
          </p:nvPr>
        </p:nvGraphicFramePr>
        <p:xfrm>
          <a:off x="2285703" y="706594"/>
          <a:ext cx="3098308" cy="6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77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</a:tblGrid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xmlns="" id="{8471CB27-0D57-435F-B04D-D143F6FC4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5990"/>
              </p:ext>
            </p:extLst>
          </p:nvPr>
        </p:nvGraphicFramePr>
        <p:xfrm>
          <a:off x="6394490" y="737910"/>
          <a:ext cx="3098308" cy="6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77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</a:tblGrid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62" grpId="0" animBg="1"/>
      <p:bldP spid="64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81ED2E67-50BA-4DC9-9E2E-2E6B2E7E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69747"/>
              </p:ext>
            </p:extLst>
          </p:nvPr>
        </p:nvGraphicFramePr>
        <p:xfrm>
          <a:off x="2338670" y="3838693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D40554D-B78B-4929-9A8D-3F120049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43278"/>
              </p:ext>
            </p:extLst>
          </p:nvPr>
        </p:nvGraphicFramePr>
        <p:xfrm>
          <a:off x="2341630" y="1768716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6723C-E342-4F72-80A2-703E2DD57691}"/>
              </a:ext>
            </a:extLst>
          </p:cNvPr>
          <p:cNvSpPr txBox="1"/>
          <p:nvPr/>
        </p:nvSpPr>
        <p:spPr>
          <a:xfrm>
            <a:off x="2421529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803A599-5977-4463-8F6A-1215937D14DD}"/>
              </a:ext>
            </a:extLst>
          </p:cNvPr>
          <p:cNvSpPr txBox="1"/>
          <p:nvPr/>
        </p:nvSpPr>
        <p:spPr>
          <a:xfrm>
            <a:off x="3292526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5C05F6A-8160-46FD-BE58-3A6BF589CC36}"/>
              </a:ext>
            </a:extLst>
          </p:cNvPr>
          <p:cNvSpPr txBox="1"/>
          <p:nvPr/>
        </p:nvSpPr>
        <p:spPr>
          <a:xfrm>
            <a:off x="4242121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52CF8E-097C-478A-A1DA-BF196DC8DA00}"/>
              </a:ext>
            </a:extLst>
          </p:cNvPr>
          <p:cNvSpPr txBox="1"/>
          <p:nvPr/>
        </p:nvSpPr>
        <p:spPr>
          <a:xfrm>
            <a:off x="5121502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82BEBD-432E-4585-BE05-4270EBFEA013}"/>
              </a:ext>
            </a:extLst>
          </p:cNvPr>
          <p:cNvSpPr txBox="1"/>
          <p:nvPr/>
        </p:nvSpPr>
        <p:spPr>
          <a:xfrm>
            <a:off x="6026621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C382640-3C20-4316-8BBC-5AF6D2AACACC}"/>
              </a:ext>
            </a:extLst>
          </p:cNvPr>
          <p:cNvSpPr txBox="1"/>
          <p:nvPr/>
        </p:nvSpPr>
        <p:spPr>
          <a:xfrm>
            <a:off x="6964923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01FF7BE-B528-45D5-AF2A-6E5BD8F1DF78}"/>
              </a:ext>
            </a:extLst>
          </p:cNvPr>
          <p:cNvSpPr txBox="1"/>
          <p:nvPr/>
        </p:nvSpPr>
        <p:spPr>
          <a:xfrm>
            <a:off x="7800410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837CA4E-44CE-4C54-8502-59682440018F}"/>
              </a:ext>
            </a:extLst>
          </p:cNvPr>
          <p:cNvSpPr txBox="1"/>
          <p:nvPr/>
        </p:nvSpPr>
        <p:spPr>
          <a:xfrm>
            <a:off x="8672346" y="113588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F9BD8A-6A2A-4FCB-9941-52C5DB416E01}"/>
              </a:ext>
            </a:extLst>
          </p:cNvPr>
          <p:cNvCxnSpPr/>
          <p:nvPr/>
        </p:nvCxnSpPr>
        <p:spPr>
          <a:xfrm>
            <a:off x="2759867" y="2461174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C0C9A7-FF28-4650-86B2-B8CAB8C97595}"/>
              </a:ext>
            </a:extLst>
          </p:cNvPr>
          <p:cNvCxnSpPr>
            <a:cxnSpLocks/>
          </p:cNvCxnSpPr>
          <p:nvPr/>
        </p:nvCxnSpPr>
        <p:spPr>
          <a:xfrm flipH="1">
            <a:off x="2901911" y="2566904"/>
            <a:ext cx="3346880" cy="11038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26B4E-CD82-4673-B5FC-3B27B1578423}"/>
              </a:ext>
            </a:extLst>
          </p:cNvPr>
          <p:cNvSpPr txBox="1"/>
          <p:nvPr/>
        </p:nvSpPr>
        <p:spPr>
          <a:xfrm>
            <a:off x="2387407" y="1000629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8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186AC6-3857-4CFC-9683-0E493EA034C8}"/>
              </a:ext>
            </a:extLst>
          </p:cNvPr>
          <p:cNvSpPr/>
          <p:nvPr/>
        </p:nvSpPr>
        <p:spPr>
          <a:xfrm>
            <a:off x="2338670" y="3838138"/>
            <a:ext cx="934617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27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8B064B-EAA0-4491-AFDF-5676E3DADFF9}"/>
              </a:ext>
            </a:extLst>
          </p:cNvPr>
          <p:cNvSpPr/>
          <p:nvPr/>
        </p:nvSpPr>
        <p:spPr>
          <a:xfrm>
            <a:off x="838200" y="1755062"/>
            <a:ext cx="9315635" cy="703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AE1743-9321-4B1D-B798-FD569384D0D2}"/>
              </a:ext>
            </a:extLst>
          </p:cNvPr>
          <p:cNvSpPr/>
          <p:nvPr/>
        </p:nvSpPr>
        <p:spPr>
          <a:xfrm>
            <a:off x="1757780" y="2796467"/>
            <a:ext cx="5282213" cy="703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11443-BC8B-49AC-B061-344BF42F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Code-segment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E6D9E4-B95E-46D3-A2DA-3B1660A769A9}"/>
              </a:ext>
            </a:extLst>
          </p:cNvPr>
          <p:cNvSpPr txBox="1"/>
          <p:nvPr/>
        </p:nvSpPr>
        <p:spPr>
          <a:xfrm>
            <a:off x="838200" y="1803887"/>
            <a:ext cx="94635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For(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offset</a:t>
            </a:r>
            <a:r>
              <a:rPr lang="en-US" sz="3600" dirty="0"/>
              <a:t> =1 ; </a:t>
            </a:r>
            <a:r>
              <a:rPr lang="en-US" sz="3600" dirty="0">
                <a:solidFill>
                  <a:srgbClr val="FF0000"/>
                </a:solidFill>
              </a:rPr>
              <a:t>offset</a:t>
            </a:r>
            <a:r>
              <a:rPr lang="en-US" sz="3600" dirty="0"/>
              <a:t> &lt; </a:t>
            </a:r>
            <a:r>
              <a:rPr lang="en-US" sz="3600" dirty="0" err="1"/>
              <a:t>blockdim.x</a:t>
            </a:r>
            <a:r>
              <a:rPr lang="en-US" sz="3600" dirty="0"/>
              <a:t>; </a:t>
            </a:r>
            <a:r>
              <a:rPr lang="en-US" sz="3600" dirty="0">
                <a:solidFill>
                  <a:srgbClr val="FF0000"/>
                </a:solidFill>
              </a:rPr>
              <a:t>offset </a:t>
            </a:r>
            <a:r>
              <a:rPr lang="en-US" sz="3600" dirty="0"/>
              <a:t>*=2)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	if(  </a:t>
            </a:r>
            <a:r>
              <a:rPr lang="en-US" sz="3600" dirty="0" err="1"/>
              <a:t>tid</a:t>
            </a:r>
            <a:r>
              <a:rPr lang="en-US" sz="3600" dirty="0"/>
              <a:t> % (2*</a:t>
            </a:r>
            <a:r>
              <a:rPr lang="en-US" sz="3600" dirty="0">
                <a:solidFill>
                  <a:srgbClr val="FF0000"/>
                </a:solidFill>
              </a:rPr>
              <a:t> offset</a:t>
            </a:r>
            <a:r>
              <a:rPr lang="en-US" sz="3600" dirty="0"/>
              <a:t>)==0  )</a:t>
            </a:r>
          </a:p>
          <a:p>
            <a:r>
              <a:rPr lang="en-US" sz="3600" dirty="0"/>
              <a:t>	{</a:t>
            </a:r>
          </a:p>
          <a:p>
            <a:r>
              <a:rPr lang="en-US" sz="3600" dirty="0"/>
              <a:t>		input[ </a:t>
            </a:r>
            <a:r>
              <a:rPr lang="en-US" sz="3600" dirty="0" err="1"/>
              <a:t>tid</a:t>
            </a:r>
            <a:r>
              <a:rPr lang="en-US" sz="3600" dirty="0"/>
              <a:t> ] += input[ </a:t>
            </a:r>
            <a:r>
              <a:rPr lang="en-US" sz="3600" dirty="0" err="1"/>
              <a:t>tid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FF0000"/>
                </a:solidFill>
              </a:rPr>
              <a:t>offset </a:t>
            </a:r>
            <a:r>
              <a:rPr lang="en-US" sz="3600" dirty="0"/>
              <a:t>];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}</a:t>
            </a:r>
          </a:p>
          <a:p>
            <a:r>
              <a:rPr lang="en-US" sz="3600" dirty="0"/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__</a:t>
            </a:r>
            <a:r>
              <a:rPr lang="en-US" sz="4400" dirty="0" err="1" smtClean="0">
                <a:solidFill>
                  <a:srgbClr val="FF0000"/>
                </a:solidFill>
              </a:rPr>
              <a:t>syncthreads</a:t>
            </a:r>
            <a:r>
              <a:rPr lang="en-US" sz="4400" dirty="0" smtClean="0">
                <a:solidFill>
                  <a:srgbClr val="FF0000"/>
                </a:solidFill>
              </a:rPr>
              <a:t>()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0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66466-CB9C-44A9-A4D5-588F0195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5" y="24971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Careful……….. Careful………..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425D49-9E99-4D09-9405-7025C15E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634" y="2506662"/>
            <a:ext cx="878804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Ink Free" panose="03080402000500000000" pitchFamily="66" charset="0"/>
              </a:rPr>
              <a:t>Be mind full when using __</a:t>
            </a:r>
            <a:r>
              <a:rPr lang="en-US" sz="3600" b="1" dirty="0" err="1">
                <a:latin typeface="Ink Free" panose="03080402000500000000" pitchFamily="66" charset="0"/>
              </a:rPr>
              <a:t>syncthreads</a:t>
            </a:r>
            <a:r>
              <a:rPr lang="en-US" sz="3600" b="1" dirty="0">
                <a:latin typeface="Ink Free" panose="03080402000500000000" pitchFamily="66" charset="0"/>
              </a:rPr>
              <a:t>() function call inside the </a:t>
            </a:r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condition check.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19278C-2F67-40EC-AEE9-8A86AE96B1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876">
            <a:off x="8928226" y="503297"/>
            <a:ext cx="2417539" cy="1629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278058-84FE-48F3-A0B9-07D1976DD94C}"/>
              </a:ext>
            </a:extLst>
          </p:cNvPr>
          <p:cNvSpPr txBox="1"/>
          <p:nvPr/>
        </p:nvSpPr>
        <p:spPr>
          <a:xfrm>
            <a:off x="2299318" y="4342214"/>
            <a:ext cx="4749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Ink Free" panose="03080402000500000000" pitchFamily="66" charset="0"/>
              </a:rPr>
              <a:t>Paradox</a:t>
            </a:r>
          </a:p>
        </p:txBody>
      </p:sp>
    </p:spTree>
    <p:extLst>
      <p:ext uri="{BB962C8B-B14F-4D97-AF65-F5344CB8AC3E}">
        <p14:creationId xmlns:p14="http://schemas.microsoft.com/office/powerpoint/2010/main" val="17090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1AF710-7329-44D3-B0F7-B913DA1E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18" y="1058374"/>
            <a:ext cx="9920026" cy="4351338"/>
          </a:xfrm>
        </p:spPr>
        <p:txBody>
          <a:bodyPr>
            <a:normAutofit/>
          </a:bodyPr>
          <a:lstStyle/>
          <a:p>
            <a:r>
              <a:rPr lang="en-US" sz="4000" dirty="0" err="1"/>
              <a:t>cudaDeviceSynchronize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__</a:t>
            </a:r>
            <a:r>
              <a:rPr lang="en-US" sz="4000" dirty="0" err="1"/>
              <a:t>syncthreads</a:t>
            </a:r>
            <a:endParaRPr lang="en-US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8C1674B-BD85-446A-BE14-B9B4114065E4}"/>
              </a:ext>
            </a:extLst>
          </p:cNvPr>
          <p:cNvSpPr/>
          <p:nvPr/>
        </p:nvSpPr>
        <p:spPr>
          <a:xfrm>
            <a:off x="5860140" y="1671194"/>
            <a:ext cx="5218272" cy="2163291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Introduce a global synchronize point in host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D925C3D-0069-4FB0-A603-39FC7527E124}"/>
              </a:ext>
            </a:extLst>
          </p:cNvPr>
          <p:cNvSpPr/>
          <p:nvPr/>
        </p:nvSpPr>
        <p:spPr>
          <a:xfrm>
            <a:off x="638433" y="3513897"/>
            <a:ext cx="6592798" cy="2163291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Synchronization with in a block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6A8B1A4A-A412-4F39-B756-2A64102FDA0F}"/>
              </a:ext>
            </a:extLst>
          </p:cNvPr>
          <p:cNvSpPr/>
          <p:nvPr/>
        </p:nvSpPr>
        <p:spPr>
          <a:xfrm rot="9012208">
            <a:off x="3269461" y="3102399"/>
            <a:ext cx="638283" cy="633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AE161D74-E056-47F4-BC35-E79EEC9C2AE7}"/>
              </a:ext>
            </a:extLst>
          </p:cNvPr>
          <p:cNvSpPr/>
          <p:nvPr/>
        </p:nvSpPr>
        <p:spPr>
          <a:xfrm rot="6723648">
            <a:off x="6478859" y="1318562"/>
            <a:ext cx="582816" cy="5861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DF379BFB-81A7-483E-BF97-7F2AAB1E1436}"/>
              </a:ext>
            </a:extLst>
          </p:cNvPr>
          <p:cNvSpPr/>
          <p:nvPr/>
        </p:nvSpPr>
        <p:spPr>
          <a:xfrm>
            <a:off x="3864330" y="1389963"/>
            <a:ext cx="1642369" cy="17666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14E65A72-991C-4D26-807C-8FD98EB1E2D9}"/>
              </a:ext>
            </a:extLst>
          </p:cNvPr>
          <p:cNvSpPr/>
          <p:nvPr/>
        </p:nvSpPr>
        <p:spPr>
          <a:xfrm>
            <a:off x="3819943" y="1354448"/>
            <a:ext cx="1724485" cy="18376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1B2067B9-FDF1-41E2-9831-FD76786884CA}"/>
              </a:ext>
            </a:extLst>
          </p:cNvPr>
          <p:cNvSpPr/>
          <p:nvPr/>
        </p:nvSpPr>
        <p:spPr>
          <a:xfrm>
            <a:off x="2067548" y="1374291"/>
            <a:ext cx="1642369" cy="176665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35AFC120-27A0-4061-8F07-F309B4E7095B}"/>
              </a:ext>
            </a:extLst>
          </p:cNvPr>
          <p:cNvSpPr/>
          <p:nvPr/>
        </p:nvSpPr>
        <p:spPr>
          <a:xfrm>
            <a:off x="3891711" y="1338776"/>
            <a:ext cx="1642369" cy="395944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65A832DC-16C0-4DA7-A772-4B9497A3D4ED}"/>
              </a:ext>
            </a:extLst>
          </p:cNvPr>
          <p:cNvSpPr/>
          <p:nvPr/>
        </p:nvSpPr>
        <p:spPr>
          <a:xfrm>
            <a:off x="5856967" y="1379246"/>
            <a:ext cx="1642369" cy="176664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4392990E-6B18-44C0-9AA7-A10E96C9A994}"/>
              </a:ext>
            </a:extLst>
          </p:cNvPr>
          <p:cNvSpPr/>
          <p:nvPr/>
        </p:nvSpPr>
        <p:spPr>
          <a:xfrm>
            <a:off x="7864230" y="1418456"/>
            <a:ext cx="1642369" cy="17666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7C080B-4BC4-499E-809C-2413C9AB0409}"/>
              </a:ext>
            </a:extLst>
          </p:cNvPr>
          <p:cNvSpPr txBox="1"/>
          <p:nvPr/>
        </p:nvSpPr>
        <p:spPr>
          <a:xfrm>
            <a:off x="2011509" y="219397"/>
            <a:ext cx="250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Warp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B99AE0-F3F5-4BA4-A29F-A7AE941C732A}"/>
              </a:ext>
            </a:extLst>
          </p:cNvPr>
          <p:cNvSpPr txBox="1"/>
          <p:nvPr/>
        </p:nvSpPr>
        <p:spPr>
          <a:xfrm>
            <a:off x="3958562" y="183887"/>
            <a:ext cx="250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Warp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413917-C9B3-4587-8E96-B2527CD75865}"/>
              </a:ext>
            </a:extLst>
          </p:cNvPr>
          <p:cNvSpPr txBox="1"/>
          <p:nvPr/>
        </p:nvSpPr>
        <p:spPr>
          <a:xfrm>
            <a:off x="6042004" y="223182"/>
            <a:ext cx="250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Warp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03BB0-E58F-4B27-9956-F0FCD37A7408}"/>
              </a:ext>
            </a:extLst>
          </p:cNvPr>
          <p:cNvSpPr txBox="1"/>
          <p:nvPr/>
        </p:nvSpPr>
        <p:spPr>
          <a:xfrm>
            <a:off x="8241664" y="219396"/>
            <a:ext cx="250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Warp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C8176F0-5C62-41C0-A1F6-6B127678F9C9}"/>
              </a:ext>
            </a:extLst>
          </p:cNvPr>
          <p:cNvCxnSpPr>
            <a:cxnSpLocks/>
          </p:cNvCxnSpPr>
          <p:nvPr/>
        </p:nvCxnSpPr>
        <p:spPr>
          <a:xfrm>
            <a:off x="1677784" y="5735292"/>
            <a:ext cx="82603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440765E-EABE-4742-AC26-447E43895190}"/>
              </a:ext>
            </a:extLst>
          </p:cNvPr>
          <p:cNvSpPr txBox="1"/>
          <p:nvPr/>
        </p:nvSpPr>
        <p:spPr>
          <a:xfrm>
            <a:off x="8517710" y="6163600"/>
            <a:ext cx="300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__</a:t>
            </a:r>
            <a:r>
              <a:rPr lang="en-US" sz="36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syncthreads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A3B40297-7637-417A-853E-B648142D41AA}"/>
              </a:ext>
            </a:extLst>
          </p:cNvPr>
          <p:cNvSpPr/>
          <p:nvPr/>
        </p:nvSpPr>
        <p:spPr>
          <a:xfrm>
            <a:off x="2011509" y="1338776"/>
            <a:ext cx="1724485" cy="18376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E655D980-B471-48B3-9257-8F5AAE970966}"/>
              </a:ext>
            </a:extLst>
          </p:cNvPr>
          <p:cNvSpPr/>
          <p:nvPr/>
        </p:nvSpPr>
        <p:spPr>
          <a:xfrm>
            <a:off x="5807934" y="1337088"/>
            <a:ext cx="1724485" cy="18376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23F75944-4DE2-4E85-8259-CAD84FE4071E}"/>
              </a:ext>
            </a:extLst>
          </p:cNvPr>
          <p:cNvSpPr/>
          <p:nvPr/>
        </p:nvSpPr>
        <p:spPr>
          <a:xfrm>
            <a:off x="1979513" y="1337087"/>
            <a:ext cx="1642369" cy="39454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5EAA25D5-8A5A-4C7C-942E-D7C52EC22E86}"/>
              </a:ext>
            </a:extLst>
          </p:cNvPr>
          <p:cNvSpPr/>
          <p:nvPr/>
        </p:nvSpPr>
        <p:spPr>
          <a:xfrm>
            <a:off x="5837548" y="1337087"/>
            <a:ext cx="1642369" cy="395942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255F6C06-9FDD-4614-A418-02E2B4F25E0D}"/>
              </a:ext>
            </a:extLst>
          </p:cNvPr>
          <p:cNvSpPr/>
          <p:nvPr/>
        </p:nvSpPr>
        <p:spPr>
          <a:xfrm>
            <a:off x="7823159" y="1369619"/>
            <a:ext cx="1724485" cy="18376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86E584CA-4A0A-43D6-B74B-C2AB257D1F26}"/>
              </a:ext>
            </a:extLst>
          </p:cNvPr>
          <p:cNvSpPr/>
          <p:nvPr/>
        </p:nvSpPr>
        <p:spPr>
          <a:xfrm>
            <a:off x="7749746" y="1354449"/>
            <a:ext cx="1642369" cy="394206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713AA-0C2E-43AF-805E-00967201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459" y="667293"/>
            <a:ext cx="7939597" cy="1846436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Parallel</a:t>
            </a:r>
            <a:r>
              <a:rPr lang="en-US" b="1" dirty="0"/>
              <a:t> </a:t>
            </a:r>
            <a:r>
              <a:rPr lang="en-US" b="1" dirty="0">
                <a:latin typeface="Ink Free" panose="03080402000500000000" pitchFamily="66" charset="0"/>
              </a:rPr>
              <a:t>reduction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401223-991B-499B-8AAA-6C9C72FA9C2E}"/>
              </a:ext>
            </a:extLst>
          </p:cNvPr>
          <p:cNvSpPr/>
          <p:nvPr/>
        </p:nvSpPr>
        <p:spPr>
          <a:xfrm>
            <a:off x="1875115" y="3833871"/>
            <a:ext cx="91580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General problem of performing commutative and associative operation across vector is known as the reduction problem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39D5FBF5-D212-460D-9E4C-E62BAE9076C1}"/>
              </a:ext>
            </a:extLst>
          </p:cNvPr>
          <p:cNvSpPr/>
          <p:nvPr/>
        </p:nvSpPr>
        <p:spPr>
          <a:xfrm rot="12145901">
            <a:off x="5224734" y="2658424"/>
            <a:ext cx="941033" cy="9210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A99F3-E9F9-4C43-BA9B-50343957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205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Ink Free" panose="03080402000500000000" pitchFamily="66" charset="0"/>
              </a:rPr>
              <a:t>Sequential reduction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E05BD2-2B5A-4639-B3DA-2A142F933B0D}"/>
              </a:ext>
            </a:extLst>
          </p:cNvPr>
          <p:cNvSpPr txBox="1"/>
          <p:nvPr/>
        </p:nvSpPr>
        <p:spPr>
          <a:xfrm>
            <a:off x="3532531" y="2055964"/>
            <a:ext cx="5672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 sum =0 ;</a:t>
            </a:r>
          </a:p>
          <a:p>
            <a:r>
              <a:rPr lang="en-US" sz="3600" dirty="0"/>
              <a:t>For (int I =0; I &lt; size ; I ++)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     sum + = array[</a:t>
            </a:r>
            <a:r>
              <a:rPr lang="en-US" sz="3600" dirty="0" err="1"/>
              <a:t>i</a:t>
            </a:r>
            <a:r>
              <a:rPr lang="en-US" sz="3600" dirty="0"/>
              <a:t>];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C6613-F0D7-4040-98C1-6CA4D945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4" y="14058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809FB-BCE5-4CFE-8C0D-79034DF6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477" y="2187565"/>
            <a:ext cx="910971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Partition the input vector in to smaller chunks.</a:t>
            </a:r>
          </a:p>
          <a:p>
            <a:r>
              <a:rPr lang="en-US" sz="3600" dirty="0"/>
              <a:t>And each chunk will be summed up separately.</a:t>
            </a:r>
          </a:p>
          <a:p>
            <a:r>
              <a:rPr lang="en-US" sz="3600" dirty="0"/>
              <a:t>add these partial results from each chunk in to a final sum</a:t>
            </a:r>
          </a:p>
        </p:txBody>
      </p:sp>
    </p:spTree>
    <p:extLst>
      <p:ext uri="{BB962C8B-B14F-4D97-AF65-F5344CB8AC3E}">
        <p14:creationId xmlns:p14="http://schemas.microsoft.com/office/powerpoint/2010/main" val="9310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E5D1C5-DDAF-4B87-A731-DFE91D69A145}"/>
              </a:ext>
            </a:extLst>
          </p:cNvPr>
          <p:cNvSpPr/>
          <p:nvPr/>
        </p:nvSpPr>
        <p:spPr>
          <a:xfrm>
            <a:off x="1759383" y="1546261"/>
            <a:ext cx="8098719" cy="403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0BEC045-E36D-4871-A75A-80E669BC1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16468"/>
              </p:ext>
            </p:extLst>
          </p:nvPr>
        </p:nvGraphicFramePr>
        <p:xfrm>
          <a:off x="3570313" y="4360200"/>
          <a:ext cx="3189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13">
                  <a:extLst>
                    <a:ext uri="{9D8B030D-6E8A-4147-A177-3AD203B41FA5}">
                      <a16:colId xmlns:a16="http://schemas.microsoft.com/office/drawing/2014/main" xmlns="" val="1348671044"/>
                    </a:ext>
                  </a:extLst>
                </a:gridCol>
                <a:gridCol w="531613">
                  <a:extLst>
                    <a:ext uri="{9D8B030D-6E8A-4147-A177-3AD203B41FA5}">
                      <a16:colId xmlns:a16="http://schemas.microsoft.com/office/drawing/2014/main" xmlns="" val="328455113"/>
                    </a:ext>
                  </a:extLst>
                </a:gridCol>
                <a:gridCol w="531613">
                  <a:extLst>
                    <a:ext uri="{9D8B030D-6E8A-4147-A177-3AD203B41FA5}">
                      <a16:colId xmlns:a16="http://schemas.microsoft.com/office/drawing/2014/main" xmlns="" val="740234761"/>
                    </a:ext>
                  </a:extLst>
                </a:gridCol>
                <a:gridCol w="531613"/>
                <a:gridCol w="531613">
                  <a:extLst>
                    <a:ext uri="{9D8B030D-6E8A-4147-A177-3AD203B41FA5}">
                      <a16:colId xmlns:a16="http://schemas.microsoft.com/office/drawing/2014/main" xmlns="" val="1149279404"/>
                    </a:ext>
                  </a:extLst>
                </a:gridCol>
                <a:gridCol w="531613">
                  <a:extLst>
                    <a:ext uri="{9D8B030D-6E8A-4147-A177-3AD203B41FA5}">
                      <a16:colId xmlns:a16="http://schemas.microsoft.com/office/drawing/2014/main" xmlns="" val="153732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227763"/>
                  </a:ext>
                </a:extLst>
              </a:tr>
            </a:tbl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608CA034-0CA4-4EED-A165-8986EF49AE86}"/>
              </a:ext>
            </a:extLst>
          </p:cNvPr>
          <p:cNvSpPr/>
          <p:nvPr/>
        </p:nvSpPr>
        <p:spPr>
          <a:xfrm rot="2419612">
            <a:off x="5644412" y="979070"/>
            <a:ext cx="364388" cy="5253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4C9830-8F92-43C2-9B68-41D63F96F2EC}"/>
              </a:ext>
            </a:extLst>
          </p:cNvPr>
          <p:cNvSpPr txBox="1"/>
          <p:nvPr/>
        </p:nvSpPr>
        <p:spPr>
          <a:xfrm>
            <a:off x="5805242" y="392819"/>
            <a:ext cx="353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Original array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B713A46-F8B3-4B04-AE0E-9C80C313FE81}"/>
              </a:ext>
            </a:extLst>
          </p:cNvPr>
          <p:cNvSpPr/>
          <p:nvPr/>
        </p:nvSpPr>
        <p:spPr>
          <a:xfrm>
            <a:off x="1846470" y="1591762"/>
            <a:ext cx="1253782" cy="3124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A498D6E-655A-4DDD-9465-E5FA440F520A}"/>
              </a:ext>
            </a:extLst>
          </p:cNvPr>
          <p:cNvCxnSpPr>
            <a:cxnSpLocks/>
          </p:cNvCxnSpPr>
          <p:nvPr/>
        </p:nvCxnSpPr>
        <p:spPr>
          <a:xfrm>
            <a:off x="2654882" y="2002555"/>
            <a:ext cx="1236852" cy="235036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C9BEF67-6641-4ED5-B3B3-59FD3C0A6198}"/>
              </a:ext>
            </a:extLst>
          </p:cNvPr>
          <p:cNvCxnSpPr>
            <a:cxnSpLocks/>
          </p:cNvCxnSpPr>
          <p:nvPr/>
        </p:nvCxnSpPr>
        <p:spPr>
          <a:xfrm>
            <a:off x="4147314" y="2002555"/>
            <a:ext cx="377746" cy="23576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EEE9D24-6E0F-4482-8652-EF77EA71A5E8}"/>
              </a:ext>
            </a:extLst>
          </p:cNvPr>
          <p:cNvCxnSpPr>
            <a:cxnSpLocks/>
          </p:cNvCxnSpPr>
          <p:nvPr/>
        </p:nvCxnSpPr>
        <p:spPr>
          <a:xfrm flipH="1">
            <a:off x="4917468" y="2028989"/>
            <a:ext cx="247682" cy="23047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20DE16C-3F03-436B-B265-1BF8AAB504A1}"/>
              </a:ext>
            </a:extLst>
          </p:cNvPr>
          <p:cNvCxnSpPr>
            <a:cxnSpLocks/>
          </p:cNvCxnSpPr>
          <p:nvPr/>
        </p:nvCxnSpPr>
        <p:spPr>
          <a:xfrm flipH="1">
            <a:off x="5923895" y="2055422"/>
            <a:ext cx="1620262" cy="23047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AFA2761-CDC9-4017-B77A-7B97920378AB}"/>
              </a:ext>
            </a:extLst>
          </p:cNvPr>
          <p:cNvCxnSpPr>
            <a:cxnSpLocks/>
          </p:cNvCxnSpPr>
          <p:nvPr/>
        </p:nvCxnSpPr>
        <p:spPr>
          <a:xfrm flipH="1">
            <a:off x="6435101" y="2002555"/>
            <a:ext cx="2282597" cy="23576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2AB264A-5E13-457A-B9EB-C74B3452DE9F}"/>
              </a:ext>
            </a:extLst>
          </p:cNvPr>
          <p:cNvSpPr txBox="1"/>
          <p:nvPr/>
        </p:nvSpPr>
        <p:spPr>
          <a:xfrm>
            <a:off x="3282530" y="4978164"/>
            <a:ext cx="6865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Sum of the each block </a:t>
            </a:r>
            <a:r>
              <a:rPr lang="en-US" sz="3600" dirty="0" smtClean="0"/>
              <a:t>is going to store in to a </a:t>
            </a:r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partial sum array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17698" y="2497967"/>
            <a:ext cx="353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Partitioned to a block same as thread block size</a:t>
            </a:r>
            <a:endParaRPr lang="en-US" sz="3200" dirty="0"/>
          </a:p>
        </p:txBody>
      </p:sp>
      <p:sp>
        <p:nvSpPr>
          <p:cNvPr id="17" name="Arrow: Down 25">
            <a:extLst>
              <a:ext uri="{FF2B5EF4-FFF2-40B4-BE49-F238E27FC236}">
                <a16:creationId xmlns:a16="http://schemas.microsoft.com/office/drawing/2014/main" xmlns="" id="{608CA034-0CA4-4EED-A165-8986EF49AE86}"/>
              </a:ext>
            </a:extLst>
          </p:cNvPr>
          <p:cNvSpPr/>
          <p:nvPr/>
        </p:nvSpPr>
        <p:spPr>
          <a:xfrm rot="7687188">
            <a:off x="8854632" y="1985213"/>
            <a:ext cx="364388" cy="5253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B713A46-F8B3-4B04-AE0E-9C80C313FE81}"/>
              </a:ext>
            </a:extLst>
          </p:cNvPr>
          <p:cNvSpPr/>
          <p:nvPr/>
        </p:nvSpPr>
        <p:spPr>
          <a:xfrm>
            <a:off x="3187338" y="1591762"/>
            <a:ext cx="1253782" cy="3124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713A46-F8B3-4B04-AE0E-9C80C313FE81}"/>
              </a:ext>
            </a:extLst>
          </p:cNvPr>
          <p:cNvSpPr/>
          <p:nvPr/>
        </p:nvSpPr>
        <p:spPr>
          <a:xfrm>
            <a:off x="4525060" y="1595686"/>
            <a:ext cx="1253782" cy="3124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B713A46-F8B3-4B04-AE0E-9C80C313FE81}"/>
              </a:ext>
            </a:extLst>
          </p:cNvPr>
          <p:cNvSpPr/>
          <p:nvPr/>
        </p:nvSpPr>
        <p:spPr>
          <a:xfrm>
            <a:off x="5862782" y="1595686"/>
            <a:ext cx="1253782" cy="3124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B713A46-F8B3-4B04-AE0E-9C80C313FE81}"/>
              </a:ext>
            </a:extLst>
          </p:cNvPr>
          <p:cNvSpPr/>
          <p:nvPr/>
        </p:nvSpPr>
        <p:spPr>
          <a:xfrm>
            <a:off x="7200504" y="1586586"/>
            <a:ext cx="1253782" cy="3124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B713A46-F8B3-4B04-AE0E-9C80C313FE81}"/>
              </a:ext>
            </a:extLst>
          </p:cNvPr>
          <p:cNvSpPr/>
          <p:nvPr/>
        </p:nvSpPr>
        <p:spPr>
          <a:xfrm>
            <a:off x="8538226" y="1586586"/>
            <a:ext cx="1253782" cy="3124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EEE9D24-6E0F-4482-8652-EF77EA71A5E8}"/>
              </a:ext>
            </a:extLst>
          </p:cNvPr>
          <p:cNvCxnSpPr>
            <a:cxnSpLocks/>
          </p:cNvCxnSpPr>
          <p:nvPr/>
        </p:nvCxnSpPr>
        <p:spPr>
          <a:xfrm flipH="1">
            <a:off x="5383583" y="1999112"/>
            <a:ext cx="955109" cy="22666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1" grpId="0" animBg="1"/>
      <p:bldP spid="46" grpId="0"/>
      <p:bldP spid="2" grpId="0"/>
      <p:bldP spid="17" grpId="0" animBg="1"/>
      <p:bldP spid="23" grpId="0" animBg="1"/>
      <p:bldP spid="24" grpId="0" animBg="1"/>
      <p:bldP spid="25" grpId="0" animBg="1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46F960E-8A3E-4723-9C7D-57D6AC7E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62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Neighbored pair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6617" y="1661050"/>
            <a:ext cx="96752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going to calculate sum of the block in iterative manner and in each iteration selected elements are paired with their neighbor from given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the first iteration we are going to set 1 as the offset and in each iteration, this offset will be multiplied by </a:t>
            </a:r>
            <a:r>
              <a:rPr lang="en-US" sz="2800" dirty="0" smtClean="0"/>
              <a:t>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number of threads which are going to do any effective work will be divide by this offset value.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72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F960E-8A3E-4723-9C7D-57D6AC7E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27" y="520283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Neighbored pair approach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D40554D-B78B-4929-9A8D-3F120049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56839"/>
              </p:ext>
            </p:extLst>
          </p:nvPr>
        </p:nvGraphicFramePr>
        <p:xfrm>
          <a:off x="2402684" y="2930266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19636DE-80A8-41AE-8BCB-CB45DC352B17}"/>
              </a:ext>
            </a:extLst>
          </p:cNvPr>
          <p:cNvSpPr txBox="1"/>
          <p:nvPr/>
        </p:nvSpPr>
        <p:spPr>
          <a:xfrm>
            <a:off x="8121334" y="713575"/>
            <a:ext cx="353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Data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6723C-E342-4F72-80A2-703E2DD57691}"/>
              </a:ext>
            </a:extLst>
          </p:cNvPr>
          <p:cNvSpPr txBox="1"/>
          <p:nvPr/>
        </p:nvSpPr>
        <p:spPr>
          <a:xfrm>
            <a:off x="2482583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803A599-5977-4463-8F6A-1215937D14DD}"/>
              </a:ext>
            </a:extLst>
          </p:cNvPr>
          <p:cNvSpPr txBox="1"/>
          <p:nvPr/>
        </p:nvSpPr>
        <p:spPr>
          <a:xfrm>
            <a:off x="3353580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5C05F6A-8160-46FD-BE58-3A6BF589CC36}"/>
              </a:ext>
            </a:extLst>
          </p:cNvPr>
          <p:cNvSpPr txBox="1"/>
          <p:nvPr/>
        </p:nvSpPr>
        <p:spPr>
          <a:xfrm>
            <a:off x="4303175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52CF8E-097C-478A-A1DA-BF196DC8DA00}"/>
              </a:ext>
            </a:extLst>
          </p:cNvPr>
          <p:cNvSpPr txBox="1"/>
          <p:nvPr/>
        </p:nvSpPr>
        <p:spPr>
          <a:xfrm>
            <a:off x="5182556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82BEBD-432E-4585-BE05-4270EBFEA013}"/>
              </a:ext>
            </a:extLst>
          </p:cNvPr>
          <p:cNvSpPr txBox="1"/>
          <p:nvPr/>
        </p:nvSpPr>
        <p:spPr>
          <a:xfrm>
            <a:off x="6071239" y="228529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C382640-3C20-4316-8BBC-5AF6D2AACACC}"/>
              </a:ext>
            </a:extLst>
          </p:cNvPr>
          <p:cNvSpPr txBox="1"/>
          <p:nvPr/>
        </p:nvSpPr>
        <p:spPr>
          <a:xfrm>
            <a:off x="7025977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01FF7BE-B528-45D5-AF2A-6E5BD8F1DF78}"/>
              </a:ext>
            </a:extLst>
          </p:cNvPr>
          <p:cNvSpPr txBox="1"/>
          <p:nvPr/>
        </p:nvSpPr>
        <p:spPr>
          <a:xfrm>
            <a:off x="7861464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837CA4E-44CE-4C54-8502-59682440018F}"/>
              </a:ext>
            </a:extLst>
          </p:cNvPr>
          <p:cNvSpPr txBox="1"/>
          <p:nvPr/>
        </p:nvSpPr>
        <p:spPr>
          <a:xfrm>
            <a:off x="8733400" y="229743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T7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xmlns="" id="{93F100FE-7F3A-4AD8-B5B4-717CDF963595}"/>
              </a:ext>
            </a:extLst>
          </p:cNvPr>
          <p:cNvSpPr/>
          <p:nvPr/>
        </p:nvSpPr>
        <p:spPr>
          <a:xfrm rot="2229086">
            <a:off x="8615203" y="1500365"/>
            <a:ext cx="591346" cy="5720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00EC3CB6-6852-46CA-BC12-B369D2F1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2750"/>
              </p:ext>
            </p:extLst>
          </p:nvPr>
        </p:nvGraphicFramePr>
        <p:xfrm>
          <a:off x="2399724" y="5000243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F9BD8A-6A2A-4FCB-9941-52C5DB416E01}"/>
              </a:ext>
            </a:extLst>
          </p:cNvPr>
          <p:cNvCxnSpPr/>
          <p:nvPr/>
        </p:nvCxnSpPr>
        <p:spPr>
          <a:xfrm>
            <a:off x="2820921" y="3622724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8DC799F6-D89A-4371-901F-AC3FD1948D70}"/>
              </a:ext>
            </a:extLst>
          </p:cNvPr>
          <p:cNvCxnSpPr>
            <a:cxnSpLocks/>
          </p:cNvCxnSpPr>
          <p:nvPr/>
        </p:nvCxnSpPr>
        <p:spPr>
          <a:xfrm flipH="1">
            <a:off x="2962964" y="3622724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B7AB5F2-C635-4299-929F-2B0881D1720A}"/>
              </a:ext>
            </a:extLst>
          </p:cNvPr>
          <p:cNvCxnSpPr/>
          <p:nvPr/>
        </p:nvCxnSpPr>
        <p:spPr>
          <a:xfrm>
            <a:off x="4689105" y="3613846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C0C9A7-FF28-4650-86B2-B8CAB8C97595}"/>
              </a:ext>
            </a:extLst>
          </p:cNvPr>
          <p:cNvCxnSpPr>
            <a:cxnSpLocks/>
          </p:cNvCxnSpPr>
          <p:nvPr/>
        </p:nvCxnSpPr>
        <p:spPr>
          <a:xfrm flipH="1">
            <a:off x="4831148" y="3613846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3864DC8-93C4-470A-A2AF-97B102834866}"/>
              </a:ext>
            </a:extLst>
          </p:cNvPr>
          <p:cNvCxnSpPr/>
          <p:nvPr/>
        </p:nvCxnSpPr>
        <p:spPr>
          <a:xfrm>
            <a:off x="6390092" y="3642699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B220239-601E-4CE4-A5FB-791722D2B77C}"/>
              </a:ext>
            </a:extLst>
          </p:cNvPr>
          <p:cNvCxnSpPr>
            <a:cxnSpLocks/>
          </p:cNvCxnSpPr>
          <p:nvPr/>
        </p:nvCxnSpPr>
        <p:spPr>
          <a:xfrm flipH="1">
            <a:off x="6532135" y="3642699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E7249C6C-F2CD-41FC-8C85-BAB998B5E929}"/>
              </a:ext>
            </a:extLst>
          </p:cNvPr>
          <p:cNvCxnSpPr/>
          <p:nvPr/>
        </p:nvCxnSpPr>
        <p:spPr>
          <a:xfrm>
            <a:off x="8116233" y="3642699"/>
            <a:ext cx="0" cy="13775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9B47F70-6323-47C1-9ABB-45655FD81BE3}"/>
              </a:ext>
            </a:extLst>
          </p:cNvPr>
          <p:cNvCxnSpPr>
            <a:cxnSpLocks/>
          </p:cNvCxnSpPr>
          <p:nvPr/>
        </p:nvCxnSpPr>
        <p:spPr>
          <a:xfrm flipH="1">
            <a:off x="8258276" y="3642699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26B4E-CD82-4673-B5FC-3B27B1578423}"/>
              </a:ext>
            </a:extLst>
          </p:cNvPr>
          <p:cNvSpPr txBox="1"/>
          <p:nvPr/>
        </p:nvSpPr>
        <p:spPr>
          <a:xfrm>
            <a:off x="2448461" y="2162179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8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D08089-E870-4BDE-B434-E04C400AFAA8}"/>
              </a:ext>
            </a:extLst>
          </p:cNvPr>
          <p:cNvSpPr txBox="1"/>
          <p:nvPr/>
        </p:nvSpPr>
        <p:spPr>
          <a:xfrm>
            <a:off x="4210714" y="2171057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4D64126-8FD1-418F-9509-19B2162859E0}"/>
              </a:ext>
            </a:extLst>
          </p:cNvPr>
          <p:cNvSpPr txBox="1"/>
          <p:nvPr/>
        </p:nvSpPr>
        <p:spPr>
          <a:xfrm>
            <a:off x="7701159" y="2126668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0C79905-9A40-4986-A0E0-0A7E84FC4F18}"/>
              </a:ext>
            </a:extLst>
          </p:cNvPr>
          <p:cNvSpPr txBox="1"/>
          <p:nvPr/>
        </p:nvSpPr>
        <p:spPr>
          <a:xfrm>
            <a:off x="5969184" y="2116074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53C7095-F737-45C2-82AE-AF35782E1CED}"/>
              </a:ext>
            </a:extLst>
          </p:cNvPr>
          <p:cNvSpPr/>
          <p:nvPr/>
        </p:nvSpPr>
        <p:spPr>
          <a:xfrm>
            <a:off x="2401051" y="4998087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8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19176DF-BFB8-425A-93BA-F8B79AEBEE60}"/>
              </a:ext>
            </a:extLst>
          </p:cNvPr>
          <p:cNvSpPr/>
          <p:nvPr/>
        </p:nvSpPr>
        <p:spPr>
          <a:xfrm>
            <a:off x="4177453" y="4998087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3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F93EF21-8D52-48A0-8F8D-46CAD9F8BED3}"/>
              </a:ext>
            </a:extLst>
          </p:cNvPr>
          <p:cNvSpPr/>
          <p:nvPr/>
        </p:nvSpPr>
        <p:spPr>
          <a:xfrm>
            <a:off x="5955929" y="4991365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11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EE116C5-6CD7-476B-AFFD-D5A74846570E}"/>
              </a:ext>
            </a:extLst>
          </p:cNvPr>
          <p:cNvSpPr/>
          <p:nvPr/>
        </p:nvSpPr>
        <p:spPr>
          <a:xfrm>
            <a:off x="7725464" y="498026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5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" grpId="0" animBg="1"/>
      <p:bldP spid="62" grpId="0" animBg="1"/>
      <p:bldP spid="63" grpId="0" animBg="1"/>
      <p:bldP spid="65" grpId="0" animBg="1"/>
      <p:bldP spid="68" grpId="0" animBg="1"/>
      <p:bldP spid="23" grpId="0" animBg="1"/>
      <p:bldP spid="70" grpId="0" animBg="1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339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Times New Roman</vt:lpstr>
      <vt:lpstr>Office Theme</vt:lpstr>
      <vt:lpstr>Synchronization</vt:lpstr>
      <vt:lpstr>PowerPoint Presentation</vt:lpstr>
      <vt:lpstr>PowerPoint Presentation</vt:lpstr>
      <vt:lpstr>Parallel reduction</vt:lpstr>
      <vt:lpstr>Sequential reduction</vt:lpstr>
      <vt:lpstr>Our approach</vt:lpstr>
      <vt:lpstr>PowerPoint Presentation</vt:lpstr>
      <vt:lpstr>Neighbored pair approach</vt:lpstr>
      <vt:lpstr>Neighbored pair approach</vt:lpstr>
      <vt:lpstr>PowerPoint Presentation</vt:lpstr>
      <vt:lpstr>PowerPoint Presentation</vt:lpstr>
      <vt:lpstr>Code-segment</vt:lpstr>
      <vt:lpstr>Careful……….. Careful………..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intellect</dc:creator>
  <cp:lastModifiedBy>kasun liyanage</cp:lastModifiedBy>
  <cp:revision>59</cp:revision>
  <dcterms:created xsi:type="dcterms:W3CDTF">2018-05-28T04:02:08Z</dcterms:created>
  <dcterms:modified xsi:type="dcterms:W3CDTF">2018-08-17T13:54:02Z</dcterms:modified>
</cp:coreProperties>
</file>