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8" r:id="rId8"/>
    <p:sldId id="269" r:id="rId9"/>
    <p:sldId id="271" r:id="rId10"/>
    <p:sldId id="267" r:id="rId11"/>
    <p:sldId id="276" r:id="rId12"/>
    <p:sldId id="270" r:id="rId13"/>
    <p:sldId id="272" r:id="rId14"/>
    <p:sldId id="273" r:id="rId15"/>
    <p:sldId id="27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B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AD3BB-2CC2-429D-8B85-C930B8657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855EA9-AD69-401D-AF0D-F7C662A04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CE351-8BD6-4112-941D-2BE8F33C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78E74-BC7C-4A0D-82EB-3E49C71E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EE6BA-41DC-42D6-8230-A77DAD93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2AB7E-CBF8-4205-89E0-EDA15D5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7DD930-7527-428E-95BA-E2EBC70BC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54E75-F2A8-4BF6-9899-0BEBAEEF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AB9E95-0278-4246-A4C2-C709657D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F4B475-B2AC-486F-8BC7-0F6766DB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B3AE1D-5F18-4C11-9DA7-2BE454EC2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0804A2-2C61-4400-B43F-035AD857E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F0C1E-9EA1-44D4-A466-ABA4D401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604B7-53CD-4C96-BCC5-5B695D0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C6ECCC-4CC1-41B4-8C49-DF3E3BE6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6278E-A1C1-4EAE-831C-803E6962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FF3A3-17F7-4911-8B88-8C83E749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CF010-79BE-4F52-9CAC-535C1E6C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734802-3A0A-48E1-9BA6-2B18A68D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F6494-84AB-4BF8-9B5E-E7A0BFE2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F5460-0F47-491F-AD4F-10BC636A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7AC46-5B51-4BD8-942A-B9E2D01A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04B09-5BBF-455D-978E-622359F7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EE5BC-989F-4F5C-9ED9-B5092F04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E120F2-0ADA-4171-83AF-4F7EE3D9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679D5-DD98-4F5E-A3B7-31A744D3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10D8FA-2851-418B-A1DE-FC1D00A34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FC3C7E-7133-4434-89CB-C039942C3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E02FC1-D2ED-438B-AB66-66A843E2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89343B-762E-4687-94E3-3EDC424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9D1BFD-920C-4D8C-B59F-F17D8BFD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51D30-51D6-44FB-B57D-60795039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D9A788-AC3A-472C-A434-C04FA74B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676E46-C28B-4031-A7DB-56A56762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B113EF-CDA9-47A1-A6B4-4D38323F5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3D621E-988E-4370-87F3-AEB2DADF0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CA96E8-572F-4ACA-B7AD-E819B79F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675118-7347-45E4-8267-48F766F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7C2966-976D-459E-9FA9-676159D9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7136F-4B10-4BAF-BBB9-422D51B1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617DFE-A7BD-4F22-A7E9-7DA431BC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62ED2F-CDF7-429D-95A2-C35B6D1F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60D2F0-5C1B-42FF-8653-BD6AF41B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984D0D-23D1-4F79-9968-0B6B068E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4F2AC3-F601-4325-9200-11D864AE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8F3D95-E4C3-4CED-B6A6-FA8971AE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C7E51-4130-492F-BE54-9EDCCE82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6D790B-C297-4A1B-9858-2E305193B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AFBC48-D615-4E82-93B8-96191E29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AC6479-254F-4296-9A01-270F5FCF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E1684C-7B2D-4963-9DC4-824CD308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37E5DB-54F3-438C-829F-4AACDA68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EEFF7-B692-42F8-BE66-58070DD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ACC6E2-CEFD-4728-8E47-F3B7B3A7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070BF1-891F-4C9E-8A0D-AA3632C9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B4363D-F616-4072-B17E-D08B990A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E805C0-BC8D-459A-878A-5339832E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7840B7-B0A0-4AAD-9A36-484FB846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8B8B9B-1956-42A7-90A9-8DA9924F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FB58B8-9C82-4251-BFA1-E47C0861D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908277-5499-42A8-99AF-6433338A7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640A4-17FF-4679-87B5-E619091C7D6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993209-8A3F-47E3-9B8F-42E241471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752E4C-A729-461A-A804-5B3CB05F5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BEA8-8D83-4EFD-B842-83CB98C9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9A98C-7CF1-4D13-9519-43384545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059" y="1815889"/>
            <a:ext cx="6834158" cy="2387600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Divergence in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reduction</a:t>
            </a:r>
            <a:r>
              <a:rPr lang="en-US" b="1" dirty="0">
                <a:latin typeface="Ink Free" panose="03080402000500000000" pitchFamily="66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2289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8B064B-EAA0-4491-AFDF-5676E3DADFF9}"/>
              </a:ext>
            </a:extLst>
          </p:cNvPr>
          <p:cNvSpPr/>
          <p:nvPr/>
        </p:nvSpPr>
        <p:spPr>
          <a:xfrm>
            <a:off x="776056" y="2207659"/>
            <a:ext cx="8128247" cy="478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AE1743-9321-4B1D-B798-FD569384D0D2}"/>
              </a:ext>
            </a:extLst>
          </p:cNvPr>
          <p:cNvSpPr/>
          <p:nvPr/>
        </p:nvSpPr>
        <p:spPr>
          <a:xfrm>
            <a:off x="1660127" y="3870665"/>
            <a:ext cx="5282213" cy="5375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11443-BC8B-49AC-B061-344BF42F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2271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0FDA46-B787-46F0-ACCB-45C768DFEBC5}"/>
              </a:ext>
            </a:extLst>
          </p:cNvPr>
          <p:cNvSpPr/>
          <p:nvPr/>
        </p:nvSpPr>
        <p:spPr>
          <a:xfrm>
            <a:off x="767178" y="1343252"/>
            <a:ext cx="912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 * </a:t>
            </a:r>
            <a:r>
              <a:rPr lang="en-US" sz="2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i_data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2800" dirty="0"/>
              <a:t>= </a:t>
            </a:r>
            <a:r>
              <a:rPr lang="en-US" sz="2800" dirty="0" err="1"/>
              <a:t>int_array</a:t>
            </a:r>
            <a:r>
              <a:rPr lang="en-US" sz="2800" dirty="0"/>
              <a:t> +  </a:t>
            </a:r>
            <a:r>
              <a:rPr lang="en-US" sz="2800" dirty="0" err="1"/>
              <a:t>blockDim.x</a:t>
            </a:r>
            <a:r>
              <a:rPr lang="en-US" sz="2800" dirty="0"/>
              <a:t> * </a:t>
            </a:r>
            <a:r>
              <a:rPr lang="en-US" sz="2800" dirty="0" err="1"/>
              <a:t>blockIdx.x</a:t>
            </a:r>
            <a:r>
              <a:rPr lang="en-US" sz="28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E6D9E4-B95E-46D3-A2DA-3B1660A769A9}"/>
              </a:ext>
            </a:extLst>
          </p:cNvPr>
          <p:cNvSpPr txBox="1"/>
          <p:nvPr/>
        </p:nvSpPr>
        <p:spPr>
          <a:xfrm>
            <a:off x="776056" y="2207659"/>
            <a:ext cx="94635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(int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 = 1;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 &lt; </a:t>
            </a:r>
            <a:r>
              <a:rPr lang="en-US" sz="2800" dirty="0" err="1"/>
              <a:t>blockDim.x</a:t>
            </a:r>
            <a:r>
              <a:rPr lang="en-US" sz="2800" dirty="0"/>
              <a:t>;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 *= 2)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int index = 2 *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 * </a:t>
            </a:r>
            <a:r>
              <a:rPr lang="en-US" sz="2800" dirty="0" err="1"/>
              <a:t>tid</a:t>
            </a:r>
            <a:r>
              <a:rPr lang="en-US" sz="2800" dirty="0"/>
              <a:t>;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if (index &lt; </a:t>
            </a:r>
            <a:r>
              <a:rPr lang="en-US" sz="2800" dirty="0" err="1"/>
              <a:t>blockDim.x</a:t>
            </a:r>
            <a:r>
              <a:rPr lang="en-US" sz="2800" dirty="0"/>
              <a:t>)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</a:t>
            </a:r>
            <a:r>
              <a:rPr lang="en-US" sz="2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i_data</a:t>
            </a:r>
            <a:r>
              <a:rPr lang="en-US" sz="2800" dirty="0"/>
              <a:t>[index] += </a:t>
            </a:r>
            <a:r>
              <a:rPr lang="en-US" sz="2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i_data</a:t>
            </a:r>
            <a:r>
              <a:rPr lang="en-US" sz="2800" dirty="0"/>
              <a:t>[index +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];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__</a:t>
            </a:r>
            <a:r>
              <a:rPr lang="en-US" sz="2800" dirty="0" err="1"/>
              <a:t>syncthreads</a:t>
            </a:r>
            <a:r>
              <a:rPr lang="en-US" sz="2800" dirty="0"/>
              <a:t>();</a:t>
            </a:r>
          </a:p>
          <a:p>
            <a:r>
              <a:rPr lang="en-US" sz="2800" dirty="0"/>
              <a:t>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40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F2D4173-C985-4CAE-98C3-45697B1FFE1B}"/>
              </a:ext>
            </a:extLst>
          </p:cNvPr>
          <p:cNvSpPr txBox="1">
            <a:spLocks/>
          </p:cNvSpPr>
          <p:nvPr/>
        </p:nvSpPr>
        <p:spPr>
          <a:xfrm>
            <a:off x="1528828" y="1895032"/>
            <a:ext cx="687723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Ink Free" panose="03080402000500000000" pitchFamily="66" charset="0"/>
              </a:rPr>
              <a:t>Interleaved pairs approach</a:t>
            </a:r>
          </a:p>
        </p:txBody>
      </p:sp>
    </p:spTree>
    <p:extLst>
      <p:ext uri="{BB962C8B-B14F-4D97-AF65-F5344CB8AC3E}">
        <p14:creationId xmlns:p14="http://schemas.microsoft.com/office/powerpoint/2010/main" val="9395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746F4F6-B4B5-4222-8411-0F758122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09" y="147510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Interleaved pairs approach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3F9655E-0F2D-456C-A86B-F0FE4090C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87090"/>
              </p:ext>
            </p:extLst>
          </p:nvPr>
        </p:nvGraphicFramePr>
        <p:xfrm>
          <a:off x="2399752" y="1667292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51FEFC04-6C81-42F8-A522-96E602BCC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45304"/>
              </p:ext>
            </p:extLst>
          </p:nvPr>
        </p:nvGraphicFramePr>
        <p:xfrm>
          <a:off x="2399752" y="5492838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E95FF21-26F6-42CB-9307-3BD6E5699DF4}"/>
              </a:ext>
            </a:extLst>
          </p:cNvPr>
          <p:cNvCxnSpPr>
            <a:cxnSpLocks/>
          </p:cNvCxnSpPr>
          <p:nvPr/>
        </p:nvCxnSpPr>
        <p:spPr>
          <a:xfrm>
            <a:off x="2838906" y="2305287"/>
            <a:ext cx="0" cy="31675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06C8249-2059-4204-B6E8-D8CDEB7A004D}"/>
              </a:ext>
            </a:extLst>
          </p:cNvPr>
          <p:cNvCxnSpPr>
            <a:cxnSpLocks/>
          </p:cNvCxnSpPr>
          <p:nvPr/>
        </p:nvCxnSpPr>
        <p:spPr>
          <a:xfrm>
            <a:off x="3789529" y="2348904"/>
            <a:ext cx="0" cy="312395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4E4BB06-105B-4719-9C37-4145FFA36B0A}"/>
              </a:ext>
            </a:extLst>
          </p:cNvPr>
          <p:cNvCxnSpPr>
            <a:cxnSpLocks/>
          </p:cNvCxnSpPr>
          <p:nvPr/>
        </p:nvCxnSpPr>
        <p:spPr>
          <a:xfrm>
            <a:off x="4709280" y="2348904"/>
            <a:ext cx="0" cy="312395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CCF73FC-8DC8-4EB8-B950-7C99B0C9B273}"/>
              </a:ext>
            </a:extLst>
          </p:cNvPr>
          <p:cNvCxnSpPr>
            <a:cxnSpLocks/>
          </p:cNvCxnSpPr>
          <p:nvPr/>
        </p:nvCxnSpPr>
        <p:spPr>
          <a:xfrm>
            <a:off x="5600921" y="2359750"/>
            <a:ext cx="0" cy="304499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FC43EB0-C245-4AAE-B65C-55531513B55F}"/>
              </a:ext>
            </a:extLst>
          </p:cNvPr>
          <p:cNvCxnSpPr>
            <a:cxnSpLocks/>
          </p:cNvCxnSpPr>
          <p:nvPr/>
        </p:nvCxnSpPr>
        <p:spPr>
          <a:xfrm flipH="1">
            <a:off x="2869779" y="2338058"/>
            <a:ext cx="3552565" cy="71410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EAA886-0CED-4A31-8BC6-30284B704CE6}"/>
              </a:ext>
            </a:extLst>
          </p:cNvPr>
          <p:cNvSpPr txBox="1"/>
          <p:nvPr/>
        </p:nvSpPr>
        <p:spPr>
          <a:xfrm>
            <a:off x="2400247" y="3527666"/>
            <a:ext cx="789926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  <a:endParaRPr lang="en-US" sz="20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A06E0E-3A15-4728-B1D0-2BDEB6D775D3}"/>
              </a:ext>
            </a:extLst>
          </p:cNvPr>
          <p:cNvSpPr/>
          <p:nvPr/>
        </p:nvSpPr>
        <p:spPr>
          <a:xfrm>
            <a:off x="2396797" y="5491728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7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466E53C-DAFA-4EE6-8CF7-C1251D198BDA}"/>
              </a:ext>
            </a:extLst>
          </p:cNvPr>
          <p:cNvSpPr/>
          <p:nvPr/>
        </p:nvSpPr>
        <p:spPr>
          <a:xfrm>
            <a:off x="3281016" y="5472863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12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631EC5-0A91-44E4-A55D-9D1F6A9405FE}"/>
              </a:ext>
            </a:extLst>
          </p:cNvPr>
          <p:cNvSpPr/>
          <p:nvPr/>
        </p:nvSpPr>
        <p:spPr>
          <a:xfrm>
            <a:off x="4162280" y="5491728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4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97F3580-5661-413E-ADE1-957D7264B78F}"/>
              </a:ext>
            </a:extLst>
          </p:cNvPr>
          <p:cNvSpPr/>
          <p:nvPr/>
        </p:nvSpPr>
        <p:spPr>
          <a:xfrm>
            <a:off x="5046499" y="5491728"/>
            <a:ext cx="904813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4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4E17C75-48E4-41A1-8323-FE617A8442A3}"/>
              </a:ext>
            </a:extLst>
          </p:cNvPr>
          <p:cNvSpPr txBox="1"/>
          <p:nvPr/>
        </p:nvSpPr>
        <p:spPr>
          <a:xfrm>
            <a:off x="3367238" y="3527666"/>
            <a:ext cx="789926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T1</a:t>
            </a:r>
            <a:endParaRPr lang="en-US" sz="20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3D98F64-51CA-4551-A398-6B80500AED97}"/>
              </a:ext>
            </a:extLst>
          </p:cNvPr>
          <p:cNvSpPr txBox="1"/>
          <p:nvPr/>
        </p:nvSpPr>
        <p:spPr>
          <a:xfrm>
            <a:off x="4340981" y="3537507"/>
            <a:ext cx="789926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T2</a:t>
            </a:r>
            <a:endParaRPr lang="en-US" sz="20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107C8C3-74AF-4B3B-AFE4-737F833018E0}"/>
              </a:ext>
            </a:extLst>
          </p:cNvPr>
          <p:cNvSpPr txBox="1"/>
          <p:nvPr/>
        </p:nvSpPr>
        <p:spPr>
          <a:xfrm>
            <a:off x="5337266" y="3537507"/>
            <a:ext cx="789926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T3</a:t>
            </a:r>
            <a:endParaRPr lang="en-US" sz="20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C614543-237E-45CA-93E0-5D54F4040A01}"/>
              </a:ext>
            </a:extLst>
          </p:cNvPr>
          <p:cNvCxnSpPr>
            <a:cxnSpLocks/>
          </p:cNvCxnSpPr>
          <p:nvPr/>
        </p:nvCxnSpPr>
        <p:spPr>
          <a:xfrm flipH="1">
            <a:off x="3813910" y="2319193"/>
            <a:ext cx="3552565" cy="71410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BE2D297-2113-4610-AF8D-4C5E76C337A7}"/>
              </a:ext>
            </a:extLst>
          </p:cNvPr>
          <p:cNvCxnSpPr>
            <a:cxnSpLocks/>
          </p:cNvCxnSpPr>
          <p:nvPr/>
        </p:nvCxnSpPr>
        <p:spPr>
          <a:xfrm flipH="1">
            <a:off x="4793276" y="2338058"/>
            <a:ext cx="3552565" cy="714101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99310CC-DD52-411C-9635-1FCA96566A73}"/>
              </a:ext>
            </a:extLst>
          </p:cNvPr>
          <p:cNvCxnSpPr>
            <a:cxnSpLocks/>
          </p:cNvCxnSpPr>
          <p:nvPr/>
        </p:nvCxnSpPr>
        <p:spPr>
          <a:xfrm flipH="1">
            <a:off x="5621064" y="2328625"/>
            <a:ext cx="3552565" cy="71410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746F4F6-B4B5-4222-8411-0F758122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09" y="147510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Interleaved pairs approach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3F9655E-0F2D-456C-A86B-F0FE4090C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68412"/>
              </p:ext>
            </p:extLst>
          </p:nvPr>
        </p:nvGraphicFramePr>
        <p:xfrm>
          <a:off x="2460138" y="1624161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51FEFC04-6C81-42F8-A522-96E602BCC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3396"/>
              </p:ext>
            </p:extLst>
          </p:nvPr>
        </p:nvGraphicFramePr>
        <p:xfrm>
          <a:off x="2460138" y="5449707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E95FF21-26F6-42CB-9307-3BD6E5699DF4}"/>
              </a:ext>
            </a:extLst>
          </p:cNvPr>
          <p:cNvCxnSpPr>
            <a:cxnSpLocks/>
          </p:cNvCxnSpPr>
          <p:nvPr/>
        </p:nvCxnSpPr>
        <p:spPr>
          <a:xfrm>
            <a:off x="2899292" y="2262156"/>
            <a:ext cx="0" cy="31675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06C8249-2059-4204-B6E8-D8CDEB7A004D}"/>
              </a:ext>
            </a:extLst>
          </p:cNvPr>
          <p:cNvCxnSpPr>
            <a:cxnSpLocks/>
          </p:cNvCxnSpPr>
          <p:nvPr/>
        </p:nvCxnSpPr>
        <p:spPr>
          <a:xfrm>
            <a:off x="3849915" y="2305773"/>
            <a:ext cx="0" cy="312395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FC43EB0-C245-4AAE-B65C-55531513B55F}"/>
              </a:ext>
            </a:extLst>
          </p:cNvPr>
          <p:cNvCxnSpPr>
            <a:cxnSpLocks/>
          </p:cNvCxnSpPr>
          <p:nvPr/>
        </p:nvCxnSpPr>
        <p:spPr>
          <a:xfrm flipH="1">
            <a:off x="2930166" y="2316619"/>
            <a:ext cx="1803642" cy="69240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EAA886-0CED-4A31-8BC6-30284B704CE6}"/>
              </a:ext>
            </a:extLst>
          </p:cNvPr>
          <p:cNvSpPr txBox="1"/>
          <p:nvPr/>
        </p:nvSpPr>
        <p:spPr>
          <a:xfrm>
            <a:off x="2460633" y="3484535"/>
            <a:ext cx="789926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  <a:endParaRPr lang="en-US" sz="20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A06E0E-3A15-4728-B1D0-2BDEB6D775D3}"/>
              </a:ext>
            </a:extLst>
          </p:cNvPr>
          <p:cNvSpPr/>
          <p:nvPr/>
        </p:nvSpPr>
        <p:spPr>
          <a:xfrm>
            <a:off x="2460138" y="5448548"/>
            <a:ext cx="884219" cy="69356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Ink Free" panose="03080402000500000000" pitchFamily="66" charset="0"/>
              </a:rPr>
              <a:t>11</a:t>
            </a:r>
            <a:endParaRPr lang="en-US" b="1" dirty="0">
              <a:solidFill>
                <a:srgbClr val="7030A0"/>
              </a:solidFill>
              <a:latin typeface="Ink Free" panose="03080402000500000000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466E53C-DAFA-4EE6-8CF7-C1251D198BDA}"/>
              </a:ext>
            </a:extLst>
          </p:cNvPr>
          <p:cNvSpPr/>
          <p:nvPr/>
        </p:nvSpPr>
        <p:spPr>
          <a:xfrm>
            <a:off x="3359964" y="5442020"/>
            <a:ext cx="884219" cy="69356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Ink Free" panose="03080402000500000000" pitchFamily="66" charset="0"/>
              </a:rPr>
              <a:t>16</a:t>
            </a:r>
            <a:endParaRPr lang="en-US" b="1" dirty="0">
              <a:solidFill>
                <a:srgbClr val="7030A0"/>
              </a:solidFill>
              <a:latin typeface="Ink Free" panose="03080402000500000000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4E17C75-48E4-41A1-8323-FE617A8442A3}"/>
              </a:ext>
            </a:extLst>
          </p:cNvPr>
          <p:cNvSpPr txBox="1"/>
          <p:nvPr/>
        </p:nvSpPr>
        <p:spPr>
          <a:xfrm>
            <a:off x="3427624" y="3484535"/>
            <a:ext cx="789926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T1</a:t>
            </a:r>
            <a:endParaRPr lang="en-US" sz="20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C614543-237E-45CA-93E0-5D54F4040A01}"/>
              </a:ext>
            </a:extLst>
          </p:cNvPr>
          <p:cNvCxnSpPr>
            <a:cxnSpLocks/>
          </p:cNvCxnSpPr>
          <p:nvPr/>
        </p:nvCxnSpPr>
        <p:spPr>
          <a:xfrm flipH="1">
            <a:off x="3849915" y="2316619"/>
            <a:ext cx="1718394" cy="681612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746F4F6-B4B5-4222-8411-0F758122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09" y="147510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Interleaved pairs approach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3F9655E-0F2D-456C-A86B-F0FE4090C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00186"/>
              </p:ext>
            </p:extLst>
          </p:nvPr>
        </p:nvGraphicFramePr>
        <p:xfrm>
          <a:off x="2373874" y="1606908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51FEFC04-6C81-42F8-A522-96E602BCC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31614"/>
              </p:ext>
            </p:extLst>
          </p:nvPr>
        </p:nvGraphicFramePr>
        <p:xfrm>
          <a:off x="2373874" y="5432454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E95FF21-26F6-42CB-9307-3BD6E5699DF4}"/>
              </a:ext>
            </a:extLst>
          </p:cNvPr>
          <p:cNvCxnSpPr>
            <a:cxnSpLocks/>
          </p:cNvCxnSpPr>
          <p:nvPr/>
        </p:nvCxnSpPr>
        <p:spPr>
          <a:xfrm>
            <a:off x="2813028" y="2244903"/>
            <a:ext cx="0" cy="31675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FC43EB0-C245-4AAE-B65C-55531513B55F}"/>
              </a:ext>
            </a:extLst>
          </p:cNvPr>
          <p:cNvCxnSpPr>
            <a:cxnSpLocks/>
          </p:cNvCxnSpPr>
          <p:nvPr/>
        </p:nvCxnSpPr>
        <p:spPr>
          <a:xfrm flipH="1">
            <a:off x="2843902" y="2299366"/>
            <a:ext cx="827099" cy="69240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EAA886-0CED-4A31-8BC6-30284B704CE6}"/>
              </a:ext>
            </a:extLst>
          </p:cNvPr>
          <p:cNvSpPr txBox="1"/>
          <p:nvPr/>
        </p:nvSpPr>
        <p:spPr>
          <a:xfrm>
            <a:off x="2374369" y="3467282"/>
            <a:ext cx="789926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T0</a:t>
            </a:r>
            <a:endParaRPr kumimoji="0" lang="en-US" sz="2000" b="1" i="0" u="none" strike="noStrike" kern="1200" cap="none" spc="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A06E0E-3A15-4728-B1D0-2BDEB6D775D3}"/>
              </a:ext>
            </a:extLst>
          </p:cNvPr>
          <p:cNvSpPr/>
          <p:nvPr/>
        </p:nvSpPr>
        <p:spPr>
          <a:xfrm>
            <a:off x="2269768" y="5412479"/>
            <a:ext cx="1014132" cy="69356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Ink Free" panose="03080402000500000000" pitchFamily="66" charset="0"/>
              </a:rPr>
              <a:t>27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8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AE1743-9321-4B1D-B798-FD569384D0D2}"/>
              </a:ext>
            </a:extLst>
          </p:cNvPr>
          <p:cNvSpPr/>
          <p:nvPr/>
        </p:nvSpPr>
        <p:spPr>
          <a:xfrm>
            <a:off x="1740026" y="3027743"/>
            <a:ext cx="5282213" cy="5375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8B064B-EAA0-4491-AFDF-5676E3DADFF9}"/>
              </a:ext>
            </a:extLst>
          </p:cNvPr>
          <p:cNvSpPr/>
          <p:nvPr/>
        </p:nvSpPr>
        <p:spPr>
          <a:xfrm>
            <a:off x="776056" y="2207659"/>
            <a:ext cx="8501109" cy="478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11443-BC8B-49AC-B061-344BF42F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2271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0FDA46-B787-46F0-ACCB-45C768DFEBC5}"/>
              </a:ext>
            </a:extLst>
          </p:cNvPr>
          <p:cNvSpPr/>
          <p:nvPr/>
        </p:nvSpPr>
        <p:spPr>
          <a:xfrm>
            <a:off x="767178" y="1343252"/>
            <a:ext cx="9122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 * </a:t>
            </a:r>
            <a:r>
              <a:rPr lang="en-US" sz="2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i_data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2800" dirty="0"/>
              <a:t>= </a:t>
            </a:r>
            <a:r>
              <a:rPr lang="en-US" sz="2800" dirty="0" err="1"/>
              <a:t>int_array</a:t>
            </a:r>
            <a:r>
              <a:rPr lang="en-US" sz="2800" dirty="0"/>
              <a:t> +  </a:t>
            </a:r>
            <a:r>
              <a:rPr lang="en-US" sz="2800" dirty="0" err="1"/>
              <a:t>blockDim.x</a:t>
            </a:r>
            <a:r>
              <a:rPr lang="en-US" sz="2800" dirty="0"/>
              <a:t> * </a:t>
            </a:r>
            <a:r>
              <a:rPr lang="en-US" sz="2800" dirty="0" err="1"/>
              <a:t>blockIdx.x</a:t>
            </a:r>
            <a:r>
              <a:rPr lang="en-US" sz="28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E6D9E4-B95E-46D3-A2DA-3B1660A769A9}"/>
              </a:ext>
            </a:extLst>
          </p:cNvPr>
          <p:cNvSpPr txBox="1"/>
          <p:nvPr/>
        </p:nvSpPr>
        <p:spPr>
          <a:xfrm>
            <a:off x="776056" y="2207659"/>
            <a:ext cx="94635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(int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 = </a:t>
            </a:r>
            <a:r>
              <a:rPr lang="en-US" sz="2800" dirty="0" err="1"/>
              <a:t>blockDim.x</a:t>
            </a:r>
            <a:r>
              <a:rPr lang="en-US" sz="2800" dirty="0"/>
              <a:t> / 2 ;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 &gt; 0 ;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 /= 2)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if (</a:t>
            </a:r>
            <a:r>
              <a:rPr lang="en-US" sz="2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tid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 &lt; offset</a:t>
            </a:r>
            <a:r>
              <a:rPr lang="en-US" sz="2800" dirty="0"/>
              <a:t>)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</a:t>
            </a:r>
            <a:r>
              <a:rPr lang="en-US" sz="2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i_data</a:t>
            </a:r>
            <a:r>
              <a:rPr lang="en-US" sz="2800" dirty="0"/>
              <a:t>[index] += </a:t>
            </a:r>
            <a:r>
              <a:rPr lang="en-US" sz="2800" b="1" dirty="0" err="1">
                <a:solidFill>
                  <a:srgbClr val="FF0000"/>
                </a:solidFill>
                <a:latin typeface="Ink Free" panose="03080402000500000000" pitchFamily="66" charset="0"/>
              </a:rPr>
              <a:t>i_data</a:t>
            </a:r>
            <a:r>
              <a:rPr lang="en-US" sz="2800" dirty="0"/>
              <a:t>[index + </a:t>
            </a:r>
            <a:r>
              <a:rPr lang="en-US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offset</a:t>
            </a:r>
            <a:r>
              <a:rPr lang="en-US" sz="2800" dirty="0"/>
              <a:t>];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__</a:t>
            </a:r>
            <a:r>
              <a:rPr lang="en-US" sz="2800" dirty="0" err="1"/>
              <a:t>syncthreads</a:t>
            </a:r>
            <a:r>
              <a:rPr lang="en-US" sz="2800" dirty="0"/>
              <a:t>();</a:t>
            </a:r>
          </a:p>
          <a:p>
            <a:r>
              <a:rPr lang="en-US" sz="2800" dirty="0"/>
              <a:t>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42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019E8D3-17FD-4244-994D-B36CF20EA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4732"/>
              </p:ext>
            </p:extLst>
          </p:nvPr>
        </p:nvGraphicFramePr>
        <p:xfrm>
          <a:off x="1365176" y="3976394"/>
          <a:ext cx="972083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209">
                  <a:extLst>
                    <a:ext uri="{9D8B030D-6E8A-4147-A177-3AD203B41FA5}">
                      <a16:colId xmlns:a16="http://schemas.microsoft.com/office/drawing/2014/main" xmlns="" val="1308377076"/>
                    </a:ext>
                  </a:extLst>
                </a:gridCol>
                <a:gridCol w="2430209">
                  <a:extLst>
                    <a:ext uri="{9D8B030D-6E8A-4147-A177-3AD203B41FA5}">
                      <a16:colId xmlns:a16="http://schemas.microsoft.com/office/drawing/2014/main" xmlns="" val="3965883778"/>
                    </a:ext>
                  </a:extLst>
                </a:gridCol>
                <a:gridCol w="2430209">
                  <a:extLst>
                    <a:ext uri="{9D8B030D-6E8A-4147-A177-3AD203B41FA5}">
                      <a16:colId xmlns:a16="http://schemas.microsoft.com/office/drawing/2014/main" xmlns="" val="1323566056"/>
                    </a:ext>
                  </a:extLst>
                </a:gridCol>
                <a:gridCol w="2430209">
                  <a:extLst>
                    <a:ext uri="{9D8B030D-6E8A-4147-A177-3AD203B41FA5}">
                      <a16:colId xmlns:a16="http://schemas.microsoft.com/office/drawing/2014/main" xmlns="" val="4120067093"/>
                    </a:ext>
                  </a:extLst>
                </a:gridCol>
              </a:tblGrid>
              <a:tr h="5176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Warp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2060"/>
                          </a:solidFill>
                        </a:rPr>
                        <a:t>Warp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Warp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Warp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36032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06408"/>
              </p:ext>
            </p:extLst>
          </p:nvPr>
        </p:nvGraphicFramePr>
        <p:xfrm>
          <a:off x="1365176" y="1956284"/>
          <a:ext cx="9720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05"/>
                <a:gridCol w="1215105"/>
                <a:gridCol w="1215105"/>
                <a:gridCol w="1215105"/>
                <a:gridCol w="1215105"/>
                <a:gridCol w="1215105"/>
                <a:gridCol w="1215105"/>
                <a:gridCol w="1215105"/>
              </a:tblGrid>
              <a:tr h="61274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31636" y="2023957"/>
            <a:ext cx="1071419" cy="50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6945" y="2023957"/>
            <a:ext cx="1071419" cy="50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23745" y="2023957"/>
            <a:ext cx="1071419" cy="50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126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019E8D3-17FD-4244-994D-B36CF20EA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74650"/>
              </p:ext>
            </p:extLst>
          </p:nvPr>
        </p:nvGraphicFramePr>
        <p:xfrm>
          <a:off x="1365176" y="3985630"/>
          <a:ext cx="972083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209">
                  <a:extLst>
                    <a:ext uri="{9D8B030D-6E8A-4147-A177-3AD203B41FA5}">
                      <a16:colId xmlns:a16="http://schemas.microsoft.com/office/drawing/2014/main" xmlns="" val="1308377076"/>
                    </a:ext>
                  </a:extLst>
                </a:gridCol>
                <a:gridCol w="2430209">
                  <a:extLst>
                    <a:ext uri="{9D8B030D-6E8A-4147-A177-3AD203B41FA5}">
                      <a16:colId xmlns:a16="http://schemas.microsoft.com/office/drawing/2014/main" xmlns="" val="3965883778"/>
                    </a:ext>
                  </a:extLst>
                </a:gridCol>
                <a:gridCol w="2430209">
                  <a:extLst>
                    <a:ext uri="{9D8B030D-6E8A-4147-A177-3AD203B41FA5}">
                      <a16:colId xmlns:a16="http://schemas.microsoft.com/office/drawing/2014/main" xmlns="" val="1323566056"/>
                    </a:ext>
                  </a:extLst>
                </a:gridCol>
                <a:gridCol w="2430209">
                  <a:extLst>
                    <a:ext uri="{9D8B030D-6E8A-4147-A177-3AD203B41FA5}">
                      <a16:colId xmlns:a16="http://schemas.microsoft.com/office/drawing/2014/main" xmlns="" val="4120067093"/>
                    </a:ext>
                  </a:extLst>
                </a:gridCol>
              </a:tblGrid>
              <a:tr h="5176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Warp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2060"/>
                          </a:solidFill>
                        </a:rPr>
                        <a:t>Warp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Warp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</a:rPr>
                        <a:t>Warp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36032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66922"/>
              </p:ext>
            </p:extLst>
          </p:nvPr>
        </p:nvGraphicFramePr>
        <p:xfrm>
          <a:off x="1365176" y="1956284"/>
          <a:ext cx="9720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05"/>
                <a:gridCol w="1215105"/>
                <a:gridCol w="1215105"/>
                <a:gridCol w="1215105"/>
                <a:gridCol w="1215105"/>
                <a:gridCol w="1215105"/>
                <a:gridCol w="1215105"/>
                <a:gridCol w="1215105"/>
              </a:tblGrid>
              <a:tr h="61274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31636" y="2023957"/>
            <a:ext cx="1071419" cy="50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58826" y="2023957"/>
            <a:ext cx="1071419" cy="50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C25387-7FD9-4526-901D-857569D6A0C5}"/>
              </a:ext>
            </a:extLst>
          </p:cNvPr>
          <p:cNvSpPr txBox="1"/>
          <p:nvPr/>
        </p:nvSpPr>
        <p:spPr>
          <a:xfrm>
            <a:off x="1491332" y="1398705"/>
            <a:ext cx="92571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Force neighboring threads to perform summation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r>
              <a:rPr lang="en-US" sz="4000" dirty="0"/>
              <a:t> Interleaved pairs</a:t>
            </a:r>
          </a:p>
        </p:txBody>
      </p:sp>
    </p:spTree>
    <p:extLst>
      <p:ext uri="{BB962C8B-B14F-4D97-AF65-F5344CB8AC3E}">
        <p14:creationId xmlns:p14="http://schemas.microsoft.com/office/powerpoint/2010/main" val="8080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B17393-1DB6-4BD4-977F-338D6133791E}"/>
              </a:ext>
            </a:extLst>
          </p:cNvPr>
          <p:cNvSpPr txBox="1"/>
          <p:nvPr/>
        </p:nvSpPr>
        <p:spPr>
          <a:xfrm>
            <a:off x="7748060" y="4087371"/>
            <a:ext cx="103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B3C29-EFCE-4306-81B1-BB680816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60" y="146534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Rearranging thread index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D21153B-4047-4B9B-A689-6EE4917E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63688"/>
              </p:ext>
            </p:extLst>
          </p:nvPr>
        </p:nvGraphicFramePr>
        <p:xfrm>
          <a:off x="2387658" y="2522473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93B25A-7C56-40C6-8E31-164D27D8ABD8}"/>
              </a:ext>
            </a:extLst>
          </p:cNvPr>
          <p:cNvSpPr txBox="1"/>
          <p:nvPr/>
        </p:nvSpPr>
        <p:spPr>
          <a:xfrm>
            <a:off x="2467557" y="1889640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A9C9F5-8165-461F-9472-64B3CC8D0C53}"/>
              </a:ext>
            </a:extLst>
          </p:cNvPr>
          <p:cNvSpPr txBox="1"/>
          <p:nvPr/>
        </p:nvSpPr>
        <p:spPr>
          <a:xfrm>
            <a:off x="3338554" y="1889640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4B8089-20D6-44F8-91DC-644F5532C14C}"/>
              </a:ext>
            </a:extLst>
          </p:cNvPr>
          <p:cNvSpPr txBox="1"/>
          <p:nvPr/>
        </p:nvSpPr>
        <p:spPr>
          <a:xfrm>
            <a:off x="4288149" y="1889640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3C1816-071A-4BC0-BA4E-45E4E7E1D998}"/>
              </a:ext>
            </a:extLst>
          </p:cNvPr>
          <p:cNvSpPr txBox="1"/>
          <p:nvPr/>
        </p:nvSpPr>
        <p:spPr>
          <a:xfrm>
            <a:off x="5167530" y="1889640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50F30D-A2E4-475D-BB0A-0292117622A3}"/>
              </a:ext>
            </a:extLst>
          </p:cNvPr>
          <p:cNvSpPr txBox="1"/>
          <p:nvPr/>
        </p:nvSpPr>
        <p:spPr>
          <a:xfrm>
            <a:off x="6056213" y="1877497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129CFE-68B3-4427-B715-69FADEA27CE2}"/>
              </a:ext>
            </a:extLst>
          </p:cNvPr>
          <p:cNvSpPr txBox="1"/>
          <p:nvPr/>
        </p:nvSpPr>
        <p:spPr>
          <a:xfrm>
            <a:off x="7010951" y="1889640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9C3F35-7C8F-4AA3-AD53-276DBFFF5B1C}"/>
              </a:ext>
            </a:extLst>
          </p:cNvPr>
          <p:cNvSpPr txBox="1"/>
          <p:nvPr/>
        </p:nvSpPr>
        <p:spPr>
          <a:xfrm>
            <a:off x="7846438" y="1889640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7F3179-E0F1-4864-850C-65F54998F013}"/>
              </a:ext>
            </a:extLst>
          </p:cNvPr>
          <p:cNvSpPr txBox="1"/>
          <p:nvPr/>
        </p:nvSpPr>
        <p:spPr>
          <a:xfrm>
            <a:off x="8718374" y="1889640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5218E0-0A45-4B19-8340-7458C0D32B11}"/>
              </a:ext>
            </a:extLst>
          </p:cNvPr>
          <p:cNvSpPr txBox="1"/>
          <p:nvPr/>
        </p:nvSpPr>
        <p:spPr>
          <a:xfrm>
            <a:off x="2433435" y="1754386"/>
            <a:ext cx="835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T0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BDE9FD-A880-419A-B362-82491B6BF117}"/>
              </a:ext>
            </a:extLst>
          </p:cNvPr>
          <p:cNvSpPr txBox="1"/>
          <p:nvPr/>
        </p:nvSpPr>
        <p:spPr>
          <a:xfrm>
            <a:off x="4195688" y="1763264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FECA34-427A-4A5F-B607-D4668C924AB0}"/>
              </a:ext>
            </a:extLst>
          </p:cNvPr>
          <p:cNvSpPr txBox="1"/>
          <p:nvPr/>
        </p:nvSpPr>
        <p:spPr>
          <a:xfrm>
            <a:off x="7686133" y="1718875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C2DBA3C-0654-44D6-B09C-C2EFE5F187ED}"/>
              </a:ext>
            </a:extLst>
          </p:cNvPr>
          <p:cNvSpPr txBox="1"/>
          <p:nvPr/>
        </p:nvSpPr>
        <p:spPr>
          <a:xfrm>
            <a:off x="5954158" y="1708281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T4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FBD3E4E-D4C4-4A5C-911A-CAB348B7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81475"/>
              </p:ext>
            </p:extLst>
          </p:nvPr>
        </p:nvGraphicFramePr>
        <p:xfrm>
          <a:off x="2387658" y="4891394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2A73426-B95F-4002-9791-6E8A8B6BDB45}"/>
              </a:ext>
            </a:extLst>
          </p:cNvPr>
          <p:cNvSpPr txBox="1"/>
          <p:nvPr/>
        </p:nvSpPr>
        <p:spPr>
          <a:xfrm>
            <a:off x="2387658" y="4087371"/>
            <a:ext cx="83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T0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19D62E9-4148-4771-AB58-1E40A5F7A5D5}"/>
              </a:ext>
            </a:extLst>
          </p:cNvPr>
          <p:cNvSpPr txBox="1"/>
          <p:nvPr/>
        </p:nvSpPr>
        <p:spPr>
          <a:xfrm>
            <a:off x="4220526" y="4087371"/>
            <a:ext cx="103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4F29A48-AF04-4944-938A-2FC1393282F5}"/>
              </a:ext>
            </a:extLst>
          </p:cNvPr>
          <p:cNvSpPr txBox="1"/>
          <p:nvPr/>
        </p:nvSpPr>
        <p:spPr>
          <a:xfrm>
            <a:off x="5939218" y="4089752"/>
            <a:ext cx="103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278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6F960E-8A3E-4723-9C7D-57D6AC7E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77" y="175268"/>
            <a:ext cx="10515600" cy="1325563"/>
          </a:xfrm>
        </p:spPr>
        <p:txBody>
          <a:bodyPr/>
          <a:lstStyle/>
          <a:p>
            <a:r>
              <a:rPr lang="en-US" b="1" dirty="0">
                <a:latin typeface="Ink Free" panose="03080402000500000000" pitchFamily="66" charset="0"/>
              </a:rPr>
              <a:t>New approach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D40554D-B78B-4929-9A8D-3F120049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63581"/>
              </p:ext>
            </p:extLst>
          </p:nvPr>
        </p:nvGraphicFramePr>
        <p:xfrm>
          <a:off x="2377977" y="2444420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6723C-E342-4F72-80A2-703E2DD57691}"/>
              </a:ext>
            </a:extLst>
          </p:cNvPr>
          <p:cNvSpPr txBox="1"/>
          <p:nvPr/>
        </p:nvSpPr>
        <p:spPr>
          <a:xfrm>
            <a:off x="2457876" y="1811587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5C05F6A-8160-46FD-BE58-3A6BF589CC36}"/>
              </a:ext>
            </a:extLst>
          </p:cNvPr>
          <p:cNvSpPr txBox="1"/>
          <p:nvPr/>
        </p:nvSpPr>
        <p:spPr>
          <a:xfrm>
            <a:off x="4278468" y="1811587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882BEBD-432E-4585-BE05-4270EBFEA013}"/>
              </a:ext>
            </a:extLst>
          </p:cNvPr>
          <p:cNvSpPr txBox="1"/>
          <p:nvPr/>
        </p:nvSpPr>
        <p:spPr>
          <a:xfrm>
            <a:off x="6046532" y="1799444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01FF7BE-B528-45D5-AF2A-6E5BD8F1DF78}"/>
              </a:ext>
            </a:extLst>
          </p:cNvPr>
          <p:cNvSpPr txBox="1"/>
          <p:nvPr/>
        </p:nvSpPr>
        <p:spPr>
          <a:xfrm>
            <a:off x="7836757" y="1811587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T6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xmlns="" id="{00EC3CB6-6852-46CA-BC12-B369D2F1C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013"/>
              </p:ext>
            </p:extLst>
          </p:nvPr>
        </p:nvGraphicFramePr>
        <p:xfrm>
          <a:off x="2375017" y="4514397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F9BD8A-6A2A-4FCB-9941-52C5DB416E01}"/>
              </a:ext>
            </a:extLst>
          </p:cNvPr>
          <p:cNvCxnSpPr/>
          <p:nvPr/>
        </p:nvCxnSpPr>
        <p:spPr>
          <a:xfrm>
            <a:off x="2796214" y="3136878"/>
            <a:ext cx="0" cy="13775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8DC799F6-D89A-4371-901F-AC3FD1948D70}"/>
              </a:ext>
            </a:extLst>
          </p:cNvPr>
          <p:cNvCxnSpPr>
            <a:cxnSpLocks/>
          </p:cNvCxnSpPr>
          <p:nvPr/>
        </p:nvCxnSpPr>
        <p:spPr>
          <a:xfrm flipH="1">
            <a:off x="2938257" y="3136878"/>
            <a:ext cx="702815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B7AB5F2-C635-4299-929F-2B0881D1720A}"/>
              </a:ext>
            </a:extLst>
          </p:cNvPr>
          <p:cNvCxnSpPr/>
          <p:nvPr/>
        </p:nvCxnSpPr>
        <p:spPr>
          <a:xfrm>
            <a:off x="4664398" y="3128000"/>
            <a:ext cx="0" cy="13775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8C0C9A7-FF28-4650-86B2-B8CAB8C97595}"/>
              </a:ext>
            </a:extLst>
          </p:cNvPr>
          <p:cNvCxnSpPr>
            <a:cxnSpLocks/>
          </p:cNvCxnSpPr>
          <p:nvPr/>
        </p:nvCxnSpPr>
        <p:spPr>
          <a:xfrm flipH="1">
            <a:off x="4806441" y="3128000"/>
            <a:ext cx="702815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3864DC8-93C4-470A-A2AF-97B102834866}"/>
              </a:ext>
            </a:extLst>
          </p:cNvPr>
          <p:cNvCxnSpPr/>
          <p:nvPr/>
        </p:nvCxnSpPr>
        <p:spPr>
          <a:xfrm>
            <a:off x="6365385" y="3156853"/>
            <a:ext cx="0" cy="13775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B220239-601E-4CE4-A5FB-791722D2B77C}"/>
              </a:ext>
            </a:extLst>
          </p:cNvPr>
          <p:cNvCxnSpPr>
            <a:cxnSpLocks/>
          </p:cNvCxnSpPr>
          <p:nvPr/>
        </p:nvCxnSpPr>
        <p:spPr>
          <a:xfrm flipH="1">
            <a:off x="6507428" y="3156853"/>
            <a:ext cx="702815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E7249C6C-F2CD-41FC-8C85-BAB998B5E929}"/>
              </a:ext>
            </a:extLst>
          </p:cNvPr>
          <p:cNvCxnSpPr/>
          <p:nvPr/>
        </p:nvCxnSpPr>
        <p:spPr>
          <a:xfrm>
            <a:off x="8091526" y="3156853"/>
            <a:ext cx="0" cy="13775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9B47F70-6323-47C1-9ABB-45655FD81BE3}"/>
              </a:ext>
            </a:extLst>
          </p:cNvPr>
          <p:cNvCxnSpPr>
            <a:cxnSpLocks/>
          </p:cNvCxnSpPr>
          <p:nvPr/>
        </p:nvCxnSpPr>
        <p:spPr>
          <a:xfrm flipH="1">
            <a:off x="8233569" y="3156853"/>
            <a:ext cx="702815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926B4E-CD82-4673-B5FC-3B27B1578423}"/>
              </a:ext>
            </a:extLst>
          </p:cNvPr>
          <p:cNvSpPr txBox="1"/>
          <p:nvPr/>
        </p:nvSpPr>
        <p:spPr>
          <a:xfrm>
            <a:off x="2423754" y="1676333"/>
            <a:ext cx="835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  <a:endParaRPr lang="en-US" sz="28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6D08089-E870-4BDE-B434-E04C400AFAA8}"/>
              </a:ext>
            </a:extLst>
          </p:cNvPr>
          <p:cNvSpPr txBox="1"/>
          <p:nvPr/>
        </p:nvSpPr>
        <p:spPr>
          <a:xfrm>
            <a:off x="4186007" y="1685211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4D64126-8FD1-418F-9509-19B2162859E0}"/>
              </a:ext>
            </a:extLst>
          </p:cNvPr>
          <p:cNvSpPr txBox="1"/>
          <p:nvPr/>
        </p:nvSpPr>
        <p:spPr>
          <a:xfrm>
            <a:off x="7676452" y="1640822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0C79905-9A40-4986-A0E0-0A7E84FC4F18}"/>
              </a:ext>
            </a:extLst>
          </p:cNvPr>
          <p:cNvSpPr txBox="1"/>
          <p:nvPr/>
        </p:nvSpPr>
        <p:spPr>
          <a:xfrm>
            <a:off x="5944477" y="1630228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53C7095-F737-45C2-82AE-AF35782E1CED}"/>
              </a:ext>
            </a:extLst>
          </p:cNvPr>
          <p:cNvSpPr/>
          <p:nvPr/>
        </p:nvSpPr>
        <p:spPr>
          <a:xfrm>
            <a:off x="2376344" y="4512241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8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19176DF-BFB8-425A-93BA-F8B79AEBEE60}"/>
              </a:ext>
            </a:extLst>
          </p:cNvPr>
          <p:cNvSpPr/>
          <p:nvPr/>
        </p:nvSpPr>
        <p:spPr>
          <a:xfrm>
            <a:off x="4152746" y="4512241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3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F93EF21-8D52-48A0-8F8D-46CAD9F8BED3}"/>
              </a:ext>
            </a:extLst>
          </p:cNvPr>
          <p:cNvSpPr/>
          <p:nvPr/>
        </p:nvSpPr>
        <p:spPr>
          <a:xfrm>
            <a:off x="5931222" y="4505519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11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EE116C5-6CD7-476B-AFFD-D5A74846570E}"/>
              </a:ext>
            </a:extLst>
          </p:cNvPr>
          <p:cNvSpPr/>
          <p:nvPr/>
        </p:nvSpPr>
        <p:spPr>
          <a:xfrm>
            <a:off x="7700757" y="4494422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5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5" grpId="0" animBg="1"/>
      <p:bldP spid="68" grpId="0" animBg="1"/>
      <p:bldP spid="23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124D1379-E2B9-42EC-A8DC-4B7519423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84387"/>
              </p:ext>
            </p:extLst>
          </p:nvPr>
        </p:nvGraphicFramePr>
        <p:xfrm>
          <a:off x="2329166" y="4119871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D40554D-B78B-4929-9A8D-3F120049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187"/>
              </p:ext>
            </p:extLst>
          </p:nvPr>
        </p:nvGraphicFramePr>
        <p:xfrm>
          <a:off x="2329166" y="2059326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6723C-E342-4F72-80A2-703E2DD57691}"/>
              </a:ext>
            </a:extLst>
          </p:cNvPr>
          <p:cNvSpPr txBox="1"/>
          <p:nvPr/>
        </p:nvSpPr>
        <p:spPr>
          <a:xfrm>
            <a:off x="2409065" y="14264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882BEBD-432E-4585-BE05-4270EBFEA013}"/>
              </a:ext>
            </a:extLst>
          </p:cNvPr>
          <p:cNvSpPr txBox="1"/>
          <p:nvPr/>
        </p:nvSpPr>
        <p:spPr>
          <a:xfrm>
            <a:off x="6014157" y="1426493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T4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F9BD8A-6A2A-4FCB-9941-52C5DB416E01}"/>
              </a:ext>
            </a:extLst>
          </p:cNvPr>
          <p:cNvCxnSpPr/>
          <p:nvPr/>
        </p:nvCxnSpPr>
        <p:spPr>
          <a:xfrm>
            <a:off x="2747403" y="2751784"/>
            <a:ext cx="0" cy="13775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8C0C9A7-FF28-4650-86B2-B8CAB8C97595}"/>
              </a:ext>
            </a:extLst>
          </p:cNvPr>
          <p:cNvCxnSpPr>
            <a:cxnSpLocks/>
          </p:cNvCxnSpPr>
          <p:nvPr/>
        </p:nvCxnSpPr>
        <p:spPr>
          <a:xfrm flipH="1">
            <a:off x="2889447" y="2771759"/>
            <a:ext cx="1757954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3864DC8-93C4-470A-A2AF-97B102834866}"/>
              </a:ext>
            </a:extLst>
          </p:cNvPr>
          <p:cNvCxnSpPr/>
          <p:nvPr/>
        </p:nvCxnSpPr>
        <p:spPr>
          <a:xfrm>
            <a:off x="6316574" y="2771759"/>
            <a:ext cx="0" cy="13775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B220239-601E-4CE4-A5FB-791722D2B77C}"/>
              </a:ext>
            </a:extLst>
          </p:cNvPr>
          <p:cNvCxnSpPr>
            <a:cxnSpLocks/>
          </p:cNvCxnSpPr>
          <p:nvPr/>
        </p:nvCxnSpPr>
        <p:spPr>
          <a:xfrm flipH="1">
            <a:off x="6458618" y="2771759"/>
            <a:ext cx="1668653" cy="11896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926B4E-CD82-4673-B5FC-3B27B1578423}"/>
              </a:ext>
            </a:extLst>
          </p:cNvPr>
          <p:cNvSpPr txBox="1"/>
          <p:nvPr/>
        </p:nvSpPr>
        <p:spPr>
          <a:xfrm>
            <a:off x="2374943" y="1291239"/>
            <a:ext cx="835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  <a:endParaRPr lang="en-US" sz="28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97E051E-3E23-4D64-B49C-C7F2AFF8E8B1}"/>
              </a:ext>
            </a:extLst>
          </p:cNvPr>
          <p:cNvSpPr txBox="1"/>
          <p:nvPr/>
        </p:nvSpPr>
        <p:spPr>
          <a:xfrm>
            <a:off x="5967609" y="1271264"/>
            <a:ext cx="10322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Ink Free" panose="03080402000500000000" pitchFamily="66" charset="0"/>
              </a:rPr>
              <a:t>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4186AC6-3857-4CFC-9683-0E493EA034C8}"/>
              </a:ext>
            </a:extLst>
          </p:cNvPr>
          <p:cNvSpPr/>
          <p:nvPr/>
        </p:nvSpPr>
        <p:spPr>
          <a:xfrm>
            <a:off x="2326211" y="4109328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11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66CF3B1-B2E1-4C0A-AEA3-611F8645A731}"/>
              </a:ext>
            </a:extLst>
          </p:cNvPr>
          <p:cNvSpPr/>
          <p:nvPr/>
        </p:nvSpPr>
        <p:spPr>
          <a:xfrm>
            <a:off x="5874464" y="4109328"/>
            <a:ext cx="884219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16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81ED2E67-50BA-4DC9-9E2E-2E6B2E7E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85675"/>
              </p:ext>
            </p:extLst>
          </p:nvPr>
        </p:nvGraphicFramePr>
        <p:xfrm>
          <a:off x="2587831" y="4108875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D40554D-B78B-4929-9A8D-3F120049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42315"/>
              </p:ext>
            </p:extLst>
          </p:nvPr>
        </p:nvGraphicFramePr>
        <p:xfrm>
          <a:off x="2590791" y="2038898"/>
          <a:ext cx="7103120" cy="69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90">
                  <a:extLst>
                    <a:ext uri="{9D8B030D-6E8A-4147-A177-3AD203B41FA5}">
                      <a16:colId xmlns:a16="http://schemas.microsoft.com/office/drawing/2014/main" xmlns="" val="9671545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3552318492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90983075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4308736"/>
                    </a:ext>
                  </a:extLst>
                </a:gridCol>
                <a:gridCol w="1376534">
                  <a:extLst>
                    <a:ext uri="{9D8B030D-6E8A-4147-A177-3AD203B41FA5}">
                      <a16:colId xmlns:a16="http://schemas.microsoft.com/office/drawing/2014/main" xmlns="" val="40266146"/>
                    </a:ext>
                  </a:extLst>
                </a:gridCol>
                <a:gridCol w="399246">
                  <a:extLst>
                    <a:ext uri="{9D8B030D-6E8A-4147-A177-3AD203B41FA5}">
                      <a16:colId xmlns:a16="http://schemas.microsoft.com/office/drawing/2014/main" xmlns="" val="1052771150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1707631908"/>
                    </a:ext>
                  </a:extLst>
                </a:gridCol>
                <a:gridCol w="887890">
                  <a:extLst>
                    <a:ext uri="{9D8B030D-6E8A-4147-A177-3AD203B41FA5}">
                      <a16:colId xmlns:a16="http://schemas.microsoft.com/office/drawing/2014/main" xmlns="" val="226688028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14011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6723C-E342-4F72-80A2-703E2DD57691}"/>
              </a:ext>
            </a:extLst>
          </p:cNvPr>
          <p:cNvSpPr txBox="1"/>
          <p:nvPr/>
        </p:nvSpPr>
        <p:spPr>
          <a:xfrm>
            <a:off x="2670690" y="1406065"/>
            <a:ext cx="83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T0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3F9BD8A-6A2A-4FCB-9941-52C5DB416E01}"/>
              </a:ext>
            </a:extLst>
          </p:cNvPr>
          <p:cNvCxnSpPr/>
          <p:nvPr/>
        </p:nvCxnSpPr>
        <p:spPr>
          <a:xfrm>
            <a:off x="3009028" y="2731356"/>
            <a:ext cx="0" cy="13775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8C0C9A7-FF28-4650-86B2-B8CAB8C97595}"/>
              </a:ext>
            </a:extLst>
          </p:cNvPr>
          <p:cNvCxnSpPr>
            <a:cxnSpLocks/>
          </p:cNvCxnSpPr>
          <p:nvPr/>
        </p:nvCxnSpPr>
        <p:spPr>
          <a:xfrm flipH="1">
            <a:off x="3151072" y="2837086"/>
            <a:ext cx="3346880" cy="110385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926B4E-CD82-4673-B5FC-3B27B1578423}"/>
              </a:ext>
            </a:extLst>
          </p:cNvPr>
          <p:cNvSpPr txBox="1"/>
          <p:nvPr/>
        </p:nvSpPr>
        <p:spPr>
          <a:xfrm>
            <a:off x="2636568" y="1270811"/>
            <a:ext cx="835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  <a:endParaRPr lang="en-US" sz="2800" b="1" dirty="0">
              <a:ln w="0"/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4186AC6-3857-4CFC-9683-0E493EA034C8}"/>
              </a:ext>
            </a:extLst>
          </p:cNvPr>
          <p:cNvSpPr/>
          <p:nvPr/>
        </p:nvSpPr>
        <p:spPr>
          <a:xfrm>
            <a:off x="2587831" y="4108320"/>
            <a:ext cx="934617" cy="69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Ink Free" panose="03080402000500000000" pitchFamily="66" charset="0"/>
              </a:rPr>
              <a:t>27</a:t>
            </a:r>
            <a:endParaRPr lang="en-US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5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044B0F7-FF40-4654-8887-C514C5209140}"/>
              </a:ext>
            </a:extLst>
          </p:cNvPr>
          <p:cNvSpPr/>
          <p:nvPr/>
        </p:nvSpPr>
        <p:spPr>
          <a:xfrm>
            <a:off x="8864465" y="4329802"/>
            <a:ext cx="1142260" cy="8794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E928B2B-029F-4902-A247-DC66D1A38EB2}"/>
              </a:ext>
            </a:extLst>
          </p:cNvPr>
          <p:cNvSpPr/>
          <p:nvPr/>
        </p:nvSpPr>
        <p:spPr>
          <a:xfrm>
            <a:off x="8864465" y="2377288"/>
            <a:ext cx="1142260" cy="8794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9F48AFE-1B3C-4C21-855B-9603272A6082}"/>
              </a:ext>
            </a:extLst>
          </p:cNvPr>
          <p:cNvSpPr/>
          <p:nvPr/>
        </p:nvSpPr>
        <p:spPr>
          <a:xfrm>
            <a:off x="8864465" y="473932"/>
            <a:ext cx="1142260" cy="8794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605730-4132-4D8A-AD4A-47CB6568F9E7}"/>
              </a:ext>
            </a:extLst>
          </p:cNvPr>
          <p:cNvSpPr/>
          <p:nvPr/>
        </p:nvSpPr>
        <p:spPr>
          <a:xfrm>
            <a:off x="2105600" y="1453426"/>
            <a:ext cx="8016535" cy="577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128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AAFB64-FC78-4270-9CBC-74840F6CFF3B}"/>
              </a:ext>
            </a:extLst>
          </p:cNvPr>
          <p:cNvSpPr txBox="1"/>
          <p:nvPr/>
        </p:nvSpPr>
        <p:spPr>
          <a:xfrm>
            <a:off x="2105600" y="718343"/>
            <a:ext cx="93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276FD9-2C00-4088-A688-CA82646FFD7D}"/>
              </a:ext>
            </a:extLst>
          </p:cNvPr>
          <p:cNvSpPr txBox="1"/>
          <p:nvPr/>
        </p:nvSpPr>
        <p:spPr>
          <a:xfrm>
            <a:off x="3110256" y="718342"/>
            <a:ext cx="93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A613E5D-B840-4A17-8A31-AB377088985A}"/>
              </a:ext>
            </a:extLst>
          </p:cNvPr>
          <p:cNvCxnSpPr>
            <a:cxnSpLocks/>
          </p:cNvCxnSpPr>
          <p:nvPr/>
        </p:nvCxnSpPr>
        <p:spPr>
          <a:xfrm>
            <a:off x="3881133" y="1010729"/>
            <a:ext cx="46785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FD64C74-B4A2-4A2A-BD16-3699D9A28715}"/>
              </a:ext>
            </a:extLst>
          </p:cNvPr>
          <p:cNvSpPr txBox="1"/>
          <p:nvPr/>
        </p:nvSpPr>
        <p:spPr>
          <a:xfrm>
            <a:off x="8864465" y="647303"/>
            <a:ext cx="12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T63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4AB8E4-CF63-43C3-8ADD-B257EDC395E8}"/>
              </a:ext>
            </a:extLst>
          </p:cNvPr>
          <p:cNvSpPr/>
          <p:nvPr/>
        </p:nvSpPr>
        <p:spPr>
          <a:xfrm>
            <a:off x="2105600" y="3372482"/>
            <a:ext cx="8016535" cy="577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128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F4160C-A7D0-4EA4-8893-8E396FB93DEF}"/>
              </a:ext>
            </a:extLst>
          </p:cNvPr>
          <p:cNvSpPr txBox="1"/>
          <p:nvPr/>
        </p:nvSpPr>
        <p:spPr>
          <a:xfrm>
            <a:off x="2105600" y="2637399"/>
            <a:ext cx="93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C2CF28-6B58-4087-A23F-AADA24C4ED69}"/>
              </a:ext>
            </a:extLst>
          </p:cNvPr>
          <p:cNvSpPr txBox="1"/>
          <p:nvPr/>
        </p:nvSpPr>
        <p:spPr>
          <a:xfrm>
            <a:off x="3110256" y="2637398"/>
            <a:ext cx="93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D9BB878-F7F0-4C89-AA52-B004A8BD44F8}"/>
              </a:ext>
            </a:extLst>
          </p:cNvPr>
          <p:cNvCxnSpPr>
            <a:cxnSpLocks/>
          </p:cNvCxnSpPr>
          <p:nvPr/>
        </p:nvCxnSpPr>
        <p:spPr>
          <a:xfrm>
            <a:off x="3881133" y="2929785"/>
            <a:ext cx="46785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C0AAE9-4680-4422-81DA-0FFFDD0A1593}"/>
              </a:ext>
            </a:extLst>
          </p:cNvPr>
          <p:cNvSpPr txBox="1"/>
          <p:nvPr/>
        </p:nvSpPr>
        <p:spPr>
          <a:xfrm>
            <a:off x="8864465" y="2566359"/>
            <a:ext cx="12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T31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DF9D0A1-B81D-436B-A6BE-FFD407569ED1}"/>
              </a:ext>
            </a:extLst>
          </p:cNvPr>
          <p:cNvSpPr/>
          <p:nvPr/>
        </p:nvSpPr>
        <p:spPr>
          <a:xfrm>
            <a:off x="2105600" y="5359600"/>
            <a:ext cx="8016535" cy="577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128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B59FD0-4AF2-475B-BFEC-ACD8AC31B4CB}"/>
              </a:ext>
            </a:extLst>
          </p:cNvPr>
          <p:cNvSpPr txBox="1"/>
          <p:nvPr/>
        </p:nvSpPr>
        <p:spPr>
          <a:xfrm>
            <a:off x="2105600" y="4624517"/>
            <a:ext cx="93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43C6B4E-76A0-421A-AF71-B767D35716F3}"/>
              </a:ext>
            </a:extLst>
          </p:cNvPr>
          <p:cNvSpPr txBox="1"/>
          <p:nvPr/>
        </p:nvSpPr>
        <p:spPr>
          <a:xfrm>
            <a:off x="3110256" y="4624516"/>
            <a:ext cx="93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343136E-9C06-4604-A3FB-B1BD381FF736}"/>
              </a:ext>
            </a:extLst>
          </p:cNvPr>
          <p:cNvCxnSpPr>
            <a:cxnSpLocks/>
          </p:cNvCxnSpPr>
          <p:nvPr/>
        </p:nvCxnSpPr>
        <p:spPr>
          <a:xfrm>
            <a:off x="3881133" y="4916903"/>
            <a:ext cx="46785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D287E9-108D-40B1-8F9C-95AE62838C83}"/>
              </a:ext>
            </a:extLst>
          </p:cNvPr>
          <p:cNvSpPr txBox="1"/>
          <p:nvPr/>
        </p:nvSpPr>
        <p:spPr>
          <a:xfrm>
            <a:off x="8864465" y="4553477"/>
            <a:ext cx="12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2208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 animBg="1"/>
      <p:bldP spid="2" grpId="0" animBg="1"/>
      <p:bldP spid="3" grpId="0"/>
      <p:bldP spid="4" grpId="0"/>
      <p:bldP spid="9" grpId="0"/>
      <p:bldP spid="10" grpId="0" animBg="1"/>
      <p:bldP spid="11" grpId="0"/>
      <p:bldP spid="12" grpId="0"/>
      <p:bldP spid="14" grpId="0"/>
      <p:bldP spid="15" grpId="0" animBg="1"/>
      <p:bldP spid="16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282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Ink Free</vt:lpstr>
      <vt:lpstr>Office Theme</vt:lpstr>
      <vt:lpstr>Divergence in reduction algorithm</vt:lpstr>
      <vt:lpstr>PowerPoint Presentation</vt:lpstr>
      <vt:lpstr>PowerPoint Presentation</vt:lpstr>
      <vt:lpstr>PowerPoint Presentation</vt:lpstr>
      <vt:lpstr>Rearranging thread index</vt:lpstr>
      <vt:lpstr>New approach</vt:lpstr>
      <vt:lpstr>PowerPoint Presentation</vt:lpstr>
      <vt:lpstr>PowerPoint Presentation</vt:lpstr>
      <vt:lpstr>PowerPoint Presentation</vt:lpstr>
      <vt:lpstr>code</vt:lpstr>
      <vt:lpstr>PowerPoint Presentation</vt:lpstr>
      <vt:lpstr>Interleaved pairs approach</vt:lpstr>
      <vt:lpstr>Interleaved pairs approach</vt:lpstr>
      <vt:lpstr>Interleaved pairs approach</vt:lpstr>
      <vt:lpstr>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Divergence in reduction algorithm</dc:title>
  <dc:creator>intellect</dc:creator>
  <cp:lastModifiedBy>kasun liyanage</cp:lastModifiedBy>
  <cp:revision>44</cp:revision>
  <dcterms:created xsi:type="dcterms:W3CDTF">2018-05-30T03:24:58Z</dcterms:created>
  <dcterms:modified xsi:type="dcterms:W3CDTF">2018-08-21T12:32:23Z</dcterms:modified>
</cp:coreProperties>
</file>