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4" r:id="rId5"/>
    <p:sldId id="265" r:id="rId6"/>
    <p:sldId id="259" r:id="rId7"/>
    <p:sldId id="261" r:id="rId8"/>
    <p:sldId id="260" r:id="rId9"/>
    <p:sldId id="266" r:id="rId10"/>
    <p:sldId id="262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B98AD-9605-4209-98DE-D0B96211B61C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A8194-F28F-4C98-A4BB-F7D92C3F3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97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0DC3D-69D4-4178-B12A-D5F8FAEFA952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3722-0FCF-4E44-849F-BA53A7A26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74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0DC3D-69D4-4178-B12A-D5F8FAEFA952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3722-0FCF-4E44-849F-BA53A7A26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67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0DC3D-69D4-4178-B12A-D5F8FAEFA952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3722-0FCF-4E44-849F-BA53A7A26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16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0DC3D-69D4-4178-B12A-D5F8FAEFA952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3722-0FCF-4E44-849F-BA53A7A26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59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0DC3D-69D4-4178-B12A-D5F8FAEFA952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3722-0FCF-4E44-849F-BA53A7A26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705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0DC3D-69D4-4178-B12A-D5F8FAEFA952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3722-0FCF-4E44-849F-BA53A7A26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79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0DC3D-69D4-4178-B12A-D5F8FAEFA952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3722-0FCF-4E44-849F-BA53A7A26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71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0DC3D-69D4-4178-B12A-D5F8FAEFA952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3722-0FCF-4E44-849F-BA53A7A26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51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0DC3D-69D4-4178-B12A-D5F8FAEFA952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3722-0FCF-4E44-849F-BA53A7A26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40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0DC3D-69D4-4178-B12A-D5F8FAEFA952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3722-0FCF-4E44-849F-BA53A7A26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24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0DC3D-69D4-4178-B12A-D5F8FAEFA952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3722-0FCF-4E44-849F-BA53A7A26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04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0DC3D-69D4-4178-B12A-D5F8FAEFA952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53722-0FCF-4E44-849F-BA53A7A26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093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206" y="1845175"/>
            <a:ext cx="5947954" cy="2387600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latin typeface="Ink Free" panose="03080402000500000000" pitchFamily="66" charset="0"/>
              </a:rPr>
              <a:t>Matrix transpose</a:t>
            </a:r>
            <a:endParaRPr lang="en-US" sz="6600" b="1" dirty="0"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96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076957"/>
              </p:ext>
            </p:extLst>
          </p:nvPr>
        </p:nvGraphicFramePr>
        <p:xfrm>
          <a:off x="3097875" y="1949423"/>
          <a:ext cx="812799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0</a:t>
                      </a:r>
                      <a:endParaRPr lang="en-US" sz="28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</a:t>
                      </a:r>
                      <a:endParaRPr lang="en-US" sz="28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</a:t>
                      </a:r>
                      <a:endParaRPr lang="en-US" sz="28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3</a:t>
                      </a:r>
                      <a:endParaRPr lang="en-US" sz="28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4</a:t>
                      </a:r>
                      <a:endParaRPr lang="en-US" sz="28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5</a:t>
                      </a:r>
                      <a:endParaRPr lang="en-US" sz="28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6</a:t>
                      </a:r>
                      <a:endParaRPr lang="en-US" sz="28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7</a:t>
                      </a:r>
                      <a:endParaRPr lang="en-US" sz="28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8</a:t>
                      </a:r>
                      <a:endParaRPr lang="en-US" sz="28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9</a:t>
                      </a:r>
                      <a:endParaRPr lang="en-US" sz="28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10</a:t>
                      </a:r>
                      <a:endParaRPr lang="en-US" sz="28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11</a:t>
                      </a:r>
                      <a:endParaRPr lang="en-US" sz="28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663741"/>
              </p:ext>
            </p:extLst>
          </p:nvPr>
        </p:nvGraphicFramePr>
        <p:xfrm>
          <a:off x="3097875" y="3829023"/>
          <a:ext cx="812799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C00000"/>
                          </a:solidFill>
                          <a:latin typeface="Ink Free" panose="03080402000500000000" pitchFamily="66" charset="0"/>
                        </a:rPr>
                        <a:t>0</a:t>
                      </a:r>
                      <a:endParaRPr lang="en-US" sz="2800" dirty="0">
                        <a:solidFill>
                          <a:srgbClr val="C00000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C00000"/>
                          </a:solidFill>
                          <a:latin typeface="Ink Free" panose="03080402000500000000" pitchFamily="66" charset="0"/>
                        </a:rPr>
                        <a:t>4</a:t>
                      </a:r>
                      <a:endParaRPr lang="en-US" sz="2800" dirty="0">
                        <a:solidFill>
                          <a:srgbClr val="C00000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C00000"/>
                          </a:solidFill>
                          <a:latin typeface="Ink Free" panose="03080402000500000000" pitchFamily="66" charset="0"/>
                        </a:rPr>
                        <a:t>8</a:t>
                      </a:r>
                      <a:endParaRPr lang="en-US" sz="2800" dirty="0">
                        <a:solidFill>
                          <a:srgbClr val="C00000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C00000"/>
                          </a:solidFill>
                          <a:latin typeface="Ink Free" panose="03080402000500000000" pitchFamily="66" charset="0"/>
                        </a:rPr>
                        <a:t>1</a:t>
                      </a:r>
                      <a:endParaRPr lang="en-US" sz="2800" dirty="0">
                        <a:solidFill>
                          <a:srgbClr val="C00000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C00000"/>
                          </a:solidFill>
                          <a:latin typeface="Ink Free" panose="03080402000500000000" pitchFamily="66" charset="0"/>
                        </a:rPr>
                        <a:t>5</a:t>
                      </a:r>
                      <a:endParaRPr lang="en-US" sz="2800" dirty="0">
                        <a:solidFill>
                          <a:srgbClr val="C00000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C00000"/>
                          </a:solidFill>
                          <a:latin typeface="Ink Free" panose="03080402000500000000" pitchFamily="66" charset="0"/>
                        </a:rPr>
                        <a:t>9</a:t>
                      </a:r>
                      <a:endParaRPr lang="en-US" sz="2800" dirty="0">
                        <a:solidFill>
                          <a:srgbClr val="C00000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C00000"/>
                          </a:solidFill>
                          <a:latin typeface="Ink Free" panose="03080402000500000000" pitchFamily="66" charset="0"/>
                        </a:rPr>
                        <a:t>2</a:t>
                      </a:r>
                      <a:endParaRPr lang="en-US" sz="2800" dirty="0">
                        <a:solidFill>
                          <a:srgbClr val="C00000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C00000"/>
                          </a:solidFill>
                          <a:latin typeface="Ink Free" panose="03080402000500000000" pitchFamily="66" charset="0"/>
                        </a:rPr>
                        <a:t>6</a:t>
                      </a:r>
                      <a:endParaRPr lang="en-US" sz="2800" dirty="0">
                        <a:solidFill>
                          <a:srgbClr val="C00000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C00000"/>
                          </a:solidFill>
                          <a:latin typeface="Ink Free" panose="03080402000500000000" pitchFamily="66" charset="0"/>
                        </a:rPr>
                        <a:t>10</a:t>
                      </a:r>
                      <a:endParaRPr lang="en-US" sz="2800" dirty="0">
                        <a:solidFill>
                          <a:srgbClr val="C00000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C00000"/>
                          </a:solidFill>
                          <a:latin typeface="Ink Free" panose="03080402000500000000" pitchFamily="66" charset="0"/>
                        </a:rPr>
                        <a:t>3</a:t>
                      </a:r>
                      <a:endParaRPr lang="en-US" sz="2800" dirty="0">
                        <a:solidFill>
                          <a:srgbClr val="C00000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C00000"/>
                          </a:solidFill>
                          <a:latin typeface="Ink Free" panose="03080402000500000000" pitchFamily="66" charset="0"/>
                        </a:rPr>
                        <a:t>7</a:t>
                      </a:r>
                      <a:endParaRPr lang="en-US" sz="2800" dirty="0">
                        <a:solidFill>
                          <a:srgbClr val="C00000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C00000"/>
                          </a:solidFill>
                          <a:latin typeface="Ink Free" panose="03080402000500000000" pitchFamily="66" charset="0"/>
                        </a:rPr>
                        <a:t>11</a:t>
                      </a:r>
                      <a:endParaRPr lang="en-US" sz="2800" dirty="0">
                        <a:solidFill>
                          <a:srgbClr val="C00000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 flipH="1">
            <a:off x="3396343" y="2438401"/>
            <a:ext cx="17417" cy="1271451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132218" y="2438400"/>
            <a:ext cx="1380308" cy="1390623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850676" y="2438399"/>
            <a:ext cx="2717073" cy="1390624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512526" y="2438399"/>
            <a:ext cx="4058194" cy="1390624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77739" y="2699657"/>
            <a:ext cx="792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T0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57375" y="2892275"/>
            <a:ext cx="792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T1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53944" y="2985056"/>
            <a:ext cx="792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T2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999084" y="2672539"/>
            <a:ext cx="792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T3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05905" y="2284588"/>
            <a:ext cx="2307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Read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1037144" y="3577856"/>
            <a:ext cx="2307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write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6088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472582"/>
              </p:ext>
            </p:extLst>
          </p:nvPr>
        </p:nvGraphicFramePr>
        <p:xfrm>
          <a:off x="3097875" y="1949423"/>
          <a:ext cx="812799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0</a:t>
                      </a:r>
                      <a:endParaRPr lang="en-US" sz="28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</a:t>
                      </a:r>
                      <a:endParaRPr lang="en-US" sz="28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</a:t>
                      </a:r>
                      <a:endParaRPr lang="en-US" sz="28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3</a:t>
                      </a:r>
                      <a:endParaRPr lang="en-US" sz="28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4</a:t>
                      </a:r>
                      <a:endParaRPr lang="en-US" sz="28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5</a:t>
                      </a:r>
                      <a:endParaRPr lang="en-US" sz="28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6</a:t>
                      </a:r>
                      <a:endParaRPr lang="en-US" sz="28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7</a:t>
                      </a:r>
                      <a:endParaRPr lang="en-US" sz="28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8</a:t>
                      </a:r>
                      <a:endParaRPr lang="en-US" sz="28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9</a:t>
                      </a:r>
                      <a:endParaRPr lang="en-US" sz="28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10</a:t>
                      </a:r>
                      <a:endParaRPr lang="en-US" sz="28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11</a:t>
                      </a:r>
                      <a:endParaRPr lang="en-US" sz="28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097875" y="3829023"/>
          <a:ext cx="812799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C00000"/>
                          </a:solidFill>
                          <a:latin typeface="Ink Free" panose="03080402000500000000" pitchFamily="66" charset="0"/>
                        </a:rPr>
                        <a:t>0</a:t>
                      </a:r>
                      <a:endParaRPr lang="en-US" sz="2800" dirty="0">
                        <a:solidFill>
                          <a:srgbClr val="C00000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C00000"/>
                          </a:solidFill>
                          <a:latin typeface="Ink Free" panose="03080402000500000000" pitchFamily="66" charset="0"/>
                        </a:rPr>
                        <a:t>4</a:t>
                      </a:r>
                      <a:endParaRPr lang="en-US" sz="2800" dirty="0">
                        <a:solidFill>
                          <a:srgbClr val="C00000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C00000"/>
                          </a:solidFill>
                          <a:latin typeface="Ink Free" panose="03080402000500000000" pitchFamily="66" charset="0"/>
                        </a:rPr>
                        <a:t>8</a:t>
                      </a:r>
                      <a:endParaRPr lang="en-US" sz="2800" dirty="0">
                        <a:solidFill>
                          <a:srgbClr val="C00000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C00000"/>
                          </a:solidFill>
                          <a:latin typeface="Ink Free" panose="03080402000500000000" pitchFamily="66" charset="0"/>
                        </a:rPr>
                        <a:t>1</a:t>
                      </a:r>
                      <a:endParaRPr lang="en-US" sz="2800" dirty="0">
                        <a:solidFill>
                          <a:srgbClr val="C00000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C00000"/>
                          </a:solidFill>
                          <a:latin typeface="Ink Free" panose="03080402000500000000" pitchFamily="66" charset="0"/>
                        </a:rPr>
                        <a:t>5</a:t>
                      </a:r>
                      <a:endParaRPr lang="en-US" sz="2800" dirty="0">
                        <a:solidFill>
                          <a:srgbClr val="C00000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C00000"/>
                          </a:solidFill>
                          <a:latin typeface="Ink Free" panose="03080402000500000000" pitchFamily="66" charset="0"/>
                        </a:rPr>
                        <a:t>9</a:t>
                      </a:r>
                      <a:endParaRPr lang="en-US" sz="2800" dirty="0">
                        <a:solidFill>
                          <a:srgbClr val="C00000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C00000"/>
                          </a:solidFill>
                          <a:latin typeface="Ink Free" panose="03080402000500000000" pitchFamily="66" charset="0"/>
                        </a:rPr>
                        <a:t>2</a:t>
                      </a:r>
                      <a:endParaRPr lang="en-US" sz="2800" dirty="0">
                        <a:solidFill>
                          <a:srgbClr val="C00000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C00000"/>
                          </a:solidFill>
                          <a:latin typeface="Ink Free" panose="03080402000500000000" pitchFamily="66" charset="0"/>
                        </a:rPr>
                        <a:t>6</a:t>
                      </a:r>
                      <a:endParaRPr lang="en-US" sz="2800" dirty="0">
                        <a:solidFill>
                          <a:srgbClr val="C00000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C00000"/>
                          </a:solidFill>
                          <a:latin typeface="Ink Free" panose="03080402000500000000" pitchFamily="66" charset="0"/>
                        </a:rPr>
                        <a:t>10</a:t>
                      </a:r>
                      <a:endParaRPr lang="en-US" sz="2800" dirty="0">
                        <a:solidFill>
                          <a:srgbClr val="C00000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C00000"/>
                          </a:solidFill>
                          <a:latin typeface="Ink Free" panose="03080402000500000000" pitchFamily="66" charset="0"/>
                        </a:rPr>
                        <a:t>3</a:t>
                      </a:r>
                      <a:endParaRPr lang="en-US" sz="2800" dirty="0">
                        <a:solidFill>
                          <a:srgbClr val="C00000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C00000"/>
                          </a:solidFill>
                          <a:latin typeface="Ink Free" panose="03080402000500000000" pitchFamily="66" charset="0"/>
                        </a:rPr>
                        <a:t>7</a:t>
                      </a:r>
                      <a:endParaRPr lang="en-US" sz="2800" dirty="0">
                        <a:solidFill>
                          <a:srgbClr val="C00000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C00000"/>
                          </a:solidFill>
                          <a:latin typeface="Ink Free" panose="03080402000500000000" pitchFamily="66" charset="0"/>
                        </a:rPr>
                        <a:t>11</a:t>
                      </a:r>
                      <a:endParaRPr lang="en-US" sz="2800" dirty="0">
                        <a:solidFill>
                          <a:srgbClr val="C00000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 flipH="1">
            <a:off x="3396343" y="2438401"/>
            <a:ext cx="17417" cy="1271451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119418" y="2438399"/>
            <a:ext cx="1930400" cy="1271453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842053" y="2467583"/>
            <a:ext cx="3949511" cy="1242269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77739" y="2699657"/>
            <a:ext cx="792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T0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64858" y="2607105"/>
            <a:ext cx="792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T1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24451" y="3012174"/>
            <a:ext cx="792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T2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05905" y="2284588"/>
            <a:ext cx="2307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Read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1037144" y="3577856"/>
            <a:ext cx="2307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write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9472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0700" y="1520826"/>
            <a:ext cx="928986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 smtClean="0"/>
              <a:t>the</a:t>
            </a:r>
            <a:r>
              <a:rPr lang="en-GB" sz="3600" dirty="0"/>
              <a:t> </a:t>
            </a:r>
            <a:r>
              <a:rPr lang="en-GB" sz="3600" b="1" dirty="0"/>
              <a:t>transpose</a:t>
            </a:r>
            <a:r>
              <a:rPr lang="en-GB" sz="3600" dirty="0"/>
              <a:t> of a matrix is an operator which flips a matrix over its diagonal, that is it switches the row and column indices of the matrix by producing another matrix </a:t>
            </a:r>
            <a:r>
              <a:rPr lang="en-GB" sz="3600" dirty="0" smtClean="0"/>
              <a:t>denoted as </a:t>
            </a:r>
            <a:r>
              <a:rPr lang="en-GB" sz="4400" dirty="0" smtClean="0">
                <a:solidFill>
                  <a:srgbClr val="C00000"/>
                </a:solidFill>
              </a:rPr>
              <a:t>A</a:t>
            </a:r>
            <a:r>
              <a:rPr lang="en-GB" sz="4400" baseline="30000" dirty="0" smtClean="0">
                <a:solidFill>
                  <a:srgbClr val="C00000"/>
                </a:solidFill>
              </a:rPr>
              <a:t>T</a:t>
            </a:r>
            <a:r>
              <a:rPr lang="en-US" sz="3600" dirty="0" smtClean="0"/>
              <a:t>.</a:t>
            </a:r>
            <a:endParaRPr lang="en-GB" sz="3600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269815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189861"/>
              </p:ext>
            </p:extLst>
          </p:nvPr>
        </p:nvGraphicFramePr>
        <p:xfrm>
          <a:off x="2466110" y="1864970"/>
          <a:ext cx="3352800" cy="226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838200"/>
                <a:gridCol w="838200"/>
                <a:gridCol w="838200"/>
              </a:tblGrid>
              <a:tr h="75456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0</a:t>
                      </a:r>
                      <a:endParaRPr lang="en-US" sz="3600" b="1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</a:t>
                      </a:r>
                      <a:endParaRPr lang="en-US" sz="3600" b="1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</a:t>
                      </a:r>
                      <a:endParaRPr lang="en-US" sz="3600" b="1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3</a:t>
                      </a:r>
                      <a:endParaRPr lang="en-US" sz="3600" b="1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75456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4</a:t>
                      </a:r>
                      <a:endParaRPr lang="en-US" sz="3600" b="1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5</a:t>
                      </a:r>
                      <a:endParaRPr lang="en-US" sz="3600" b="1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6</a:t>
                      </a:r>
                      <a:endParaRPr lang="en-US" sz="3600" b="1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7</a:t>
                      </a:r>
                      <a:endParaRPr lang="en-US" sz="3600" b="1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75456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8</a:t>
                      </a:r>
                      <a:endParaRPr lang="en-US" sz="3600" b="1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9</a:t>
                      </a:r>
                      <a:endParaRPr lang="en-US" sz="3600" b="1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10</a:t>
                      </a:r>
                      <a:endParaRPr lang="en-US" sz="3600" b="1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11</a:t>
                      </a:r>
                      <a:endParaRPr lang="en-US" sz="3600" b="1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536265"/>
              </p:ext>
            </p:extLst>
          </p:nvPr>
        </p:nvGraphicFramePr>
        <p:xfrm>
          <a:off x="7970984" y="1864970"/>
          <a:ext cx="2512290" cy="3039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430"/>
                <a:gridCol w="837430"/>
                <a:gridCol w="837430"/>
              </a:tblGrid>
              <a:tr h="759885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rgbClr val="C00000"/>
                          </a:solidFill>
                          <a:latin typeface="Ink Free" panose="03080402000500000000" pitchFamily="66" charset="0"/>
                        </a:rPr>
                        <a:t>0</a:t>
                      </a:r>
                      <a:endParaRPr lang="en-US" sz="3600" b="1" dirty="0">
                        <a:solidFill>
                          <a:srgbClr val="C00000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rgbClr val="C00000"/>
                          </a:solidFill>
                          <a:latin typeface="Ink Free" panose="03080402000500000000" pitchFamily="66" charset="0"/>
                        </a:rPr>
                        <a:t>4</a:t>
                      </a:r>
                      <a:endParaRPr lang="en-US" sz="3600" b="1" dirty="0">
                        <a:solidFill>
                          <a:srgbClr val="C00000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rgbClr val="C00000"/>
                          </a:solidFill>
                          <a:latin typeface="Ink Free" panose="03080402000500000000" pitchFamily="66" charset="0"/>
                        </a:rPr>
                        <a:t>8</a:t>
                      </a:r>
                      <a:endParaRPr lang="en-US" sz="3600" b="1" dirty="0">
                        <a:solidFill>
                          <a:srgbClr val="C00000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759885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rgbClr val="C00000"/>
                          </a:solidFill>
                          <a:latin typeface="Ink Free" panose="03080402000500000000" pitchFamily="66" charset="0"/>
                        </a:rPr>
                        <a:t>1</a:t>
                      </a:r>
                      <a:endParaRPr lang="en-US" sz="3600" b="1" dirty="0">
                        <a:solidFill>
                          <a:srgbClr val="C00000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rgbClr val="C00000"/>
                          </a:solidFill>
                          <a:latin typeface="Ink Free" panose="03080402000500000000" pitchFamily="66" charset="0"/>
                        </a:rPr>
                        <a:t>5</a:t>
                      </a:r>
                      <a:endParaRPr lang="en-US" sz="3600" b="1" dirty="0">
                        <a:solidFill>
                          <a:srgbClr val="C00000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rgbClr val="C00000"/>
                          </a:solidFill>
                          <a:latin typeface="Ink Free" panose="03080402000500000000" pitchFamily="66" charset="0"/>
                        </a:rPr>
                        <a:t>9</a:t>
                      </a:r>
                      <a:endParaRPr lang="en-US" sz="3600" b="1" dirty="0">
                        <a:solidFill>
                          <a:srgbClr val="C00000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759885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rgbClr val="C00000"/>
                          </a:solidFill>
                          <a:latin typeface="Ink Free" panose="03080402000500000000" pitchFamily="66" charset="0"/>
                        </a:rPr>
                        <a:t>2</a:t>
                      </a:r>
                      <a:endParaRPr lang="en-US" sz="3600" b="1" dirty="0">
                        <a:solidFill>
                          <a:srgbClr val="C00000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rgbClr val="C00000"/>
                          </a:solidFill>
                          <a:latin typeface="Ink Free" panose="03080402000500000000" pitchFamily="66" charset="0"/>
                        </a:rPr>
                        <a:t>6</a:t>
                      </a:r>
                      <a:endParaRPr lang="en-US" sz="3600" b="1" dirty="0">
                        <a:solidFill>
                          <a:srgbClr val="C00000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rgbClr val="C00000"/>
                          </a:solidFill>
                          <a:latin typeface="Ink Free" panose="03080402000500000000" pitchFamily="66" charset="0"/>
                        </a:rPr>
                        <a:t>10</a:t>
                      </a:r>
                      <a:endParaRPr lang="en-US" sz="3600" b="1" dirty="0">
                        <a:solidFill>
                          <a:srgbClr val="C00000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759885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rgbClr val="C00000"/>
                          </a:solidFill>
                          <a:latin typeface="Ink Free" panose="03080402000500000000" pitchFamily="66" charset="0"/>
                        </a:rPr>
                        <a:t>3</a:t>
                      </a:r>
                      <a:endParaRPr lang="en-US" sz="3600" b="1" dirty="0">
                        <a:solidFill>
                          <a:srgbClr val="C00000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rgbClr val="C00000"/>
                          </a:solidFill>
                          <a:latin typeface="Ink Free" panose="03080402000500000000" pitchFamily="66" charset="0"/>
                        </a:rPr>
                        <a:t>7</a:t>
                      </a:r>
                      <a:endParaRPr lang="en-US" sz="3600" b="1" dirty="0">
                        <a:solidFill>
                          <a:srgbClr val="C00000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rgbClr val="C00000"/>
                          </a:solidFill>
                          <a:latin typeface="Ink Free" panose="03080402000500000000" pitchFamily="66" charset="0"/>
                        </a:rPr>
                        <a:t>11</a:t>
                      </a:r>
                      <a:endParaRPr lang="en-US" sz="3600" b="1" dirty="0">
                        <a:solidFill>
                          <a:srgbClr val="C00000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856181" y="390267"/>
            <a:ext cx="743530" cy="66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solidFill>
                  <a:srgbClr val="FF0000"/>
                </a:solidFill>
              </a:rPr>
              <a:t>nx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26126" y="2640009"/>
            <a:ext cx="743530" cy="66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solidFill>
                  <a:srgbClr val="FF0000"/>
                </a:solidFill>
              </a:rPr>
              <a:t>ny</a:t>
            </a:r>
            <a:endParaRPr lang="en-US" sz="3600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258289" y="1209576"/>
            <a:ext cx="3532912" cy="3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969653" y="1388782"/>
            <a:ext cx="3" cy="290612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57944" y="4638029"/>
            <a:ext cx="2133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(ix, </a:t>
            </a:r>
            <a:r>
              <a:rPr lang="en-US" sz="4800" dirty="0" err="1" smtClean="0">
                <a:solidFill>
                  <a:srgbClr val="FF0000"/>
                </a:solidFill>
              </a:rPr>
              <a:t>iy</a:t>
            </a:r>
            <a:r>
              <a:rPr lang="en-US" sz="4800" dirty="0" smtClean="0">
                <a:solidFill>
                  <a:srgbClr val="FF0000"/>
                </a:solidFill>
              </a:rPr>
              <a:t>)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" name="Down Arrow 2"/>
          <p:cNvSpPr/>
          <p:nvPr/>
        </p:nvSpPr>
        <p:spPr>
          <a:xfrm rot="5400000">
            <a:off x="6082410" y="2057399"/>
            <a:ext cx="465908" cy="39188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 rot="5400000">
            <a:off x="6082410" y="2800867"/>
            <a:ext cx="465908" cy="391886"/>
          </a:xfrm>
          <a:prstGeom prst="down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 rot="5400000">
            <a:off x="6082410" y="3544335"/>
            <a:ext cx="465908" cy="391886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8181143" y="1192839"/>
            <a:ext cx="465908" cy="39188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8994175" y="1190606"/>
            <a:ext cx="465908" cy="391886"/>
          </a:xfrm>
          <a:prstGeom prst="down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9822219" y="1190607"/>
            <a:ext cx="465908" cy="391886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892629" y="5562906"/>
            <a:ext cx="2133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(2, 1)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756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16" grpId="0" animBg="1"/>
      <p:bldP spid="19" grpId="0" animBg="1"/>
      <p:bldP spid="21" grpId="0" animBg="1"/>
      <p:bldP spid="22" grpId="0" animBg="1"/>
      <p:bldP spid="24" grpId="0" animBg="1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622016"/>
              </p:ext>
            </p:extLst>
          </p:nvPr>
        </p:nvGraphicFramePr>
        <p:xfrm>
          <a:off x="3624350" y="1011530"/>
          <a:ext cx="3352800" cy="226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838200"/>
                <a:gridCol w="838200"/>
                <a:gridCol w="838200"/>
              </a:tblGrid>
              <a:tr h="75456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0</a:t>
                      </a:r>
                      <a:endParaRPr lang="en-US" sz="3600" b="1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</a:t>
                      </a:r>
                      <a:endParaRPr lang="en-US" sz="3600" b="1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</a:t>
                      </a:r>
                      <a:endParaRPr lang="en-US" sz="3600" b="1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3</a:t>
                      </a:r>
                      <a:endParaRPr lang="en-US" sz="3600" b="1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75456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4</a:t>
                      </a:r>
                      <a:endParaRPr lang="en-US" sz="3600" b="1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5</a:t>
                      </a:r>
                      <a:endParaRPr lang="en-US" sz="3600" b="1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6</a:t>
                      </a:r>
                      <a:endParaRPr lang="en-US" sz="3600" b="1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7</a:t>
                      </a:r>
                      <a:endParaRPr lang="en-US" sz="3600" b="1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75456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8</a:t>
                      </a:r>
                      <a:endParaRPr lang="en-US" sz="3600" b="1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9</a:t>
                      </a:r>
                      <a:endParaRPr lang="en-US" sz="3600" b="1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10</a:t>
                      </a:r>
                      <a:endParaRPr lang="en-US" sz="3600" b="1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11</a:t>
                      </a:r>
                      <a:endParaRPr lang="en-US" sz="3600" b="1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244887"/>
              </p:ext>
            </p:extLst>
          </p:nvPr>
        </p:nvGraphicFramePr>
        <p:xfrm>
          <a:off x="1573875" y="4344280"/>
          <a:ext cx="812799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0</a:t>
                      </a:r>
                      <a:endParaRPr lang="en-US" sz="28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</a:t>
                      </a:r>
                      <a:endParaRPr lang="en-US" sz="28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</a:t>
                      </a:r>
                      <a:endParaRPr lang="en-US" sz="28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3</a:t>
                      </a:r>
                      <a:endParaRPr lang="en-US" sz="28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4</a:t>
                      </a:r>
                      <a:endParaRPr lang="en-US" sz="28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5</a:t>
                      </a:r>
                      <a:endParaRPr lang="en-US" sz="28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6</a:t>
                      </a:r>
                      <a:endParaRPr lang="en-US" sz="28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7</a:t>
                      </a:r>
                      <a:endParaRPr lang="en-US" sz="28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8</a:t>
                      </a:r>
                      <a:endParaRPr lang="en-US" sz="28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9</a:t>
                      </a:r>
                      <a:endParaRPr lang="en-US" sz="28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10</a:t>
                      </a:r>
                      <a:endParaRPr lang="en-US" sz="28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11</a:t>
                      </a:r>
                      <a:endParaRPr lang="en-US" sz="28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784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188623"/>
              </p:ext>
            </p:extLst>
          </p:nvPr>
        </p:nvGraphicFramePr>
        <p:xfrm>
          <a:off x="4365636" y="854776"/>
          <a:ext cx="2512290" cy="3039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430"/>
                <a:gridCol w="837430"/>
                <a:gridCol w="837430"/>
              </a:tblGrid>
              <a:tr h="759885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rgbClr val="C00000"/>
                          </a:solidFill>
                          <a:latin typeface="Ink Free" panose="03080402000500000000" pitchFamily="66" charset="0"/>
                        </a:rPr>
                        <a:t>0</a:t>
                      </a:r>
                      <a:endParaRPr lang="en-US" sz="3600" b="1" dirty="0">
                        <a:solidFill>
                          <a:srgbClr val="C00000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rgbClr val="C00000"/>
                          </a:solidFill>
                          <a:latin typeface="Ink Free" panose="03080402000500000000" pitchFamily="66" charset="0"/>
                        </a:rPr>
                        <a:t>4</a:t>
                      </a:r>
                      <a:endParaRPr lang="en-US" sz="3600" b="1" dirty="0">
                        <a:solidFill>
                          <a:srgbClr val="C00000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rgbClr val="C00000"/>
                          </a:solidFill>
                          <a:latin typeface="Ink Free" panose="03080402000500000000" pitchFamily="66" charset="0"/>
                        </a:rPr>
                        <a:t>8</a:t>
                      </a:r>
                      <a:endParaRPr lang="en-US" sz="3600" b="1" dirty="0">
                        <a:solidFill>
                          <a:srgbClr val="C00000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759885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rgbClr val="C00000"/>
                          </a:solidFill>
                          <a:latin typeface="Ink Free" panose="03080402000500000000" pitchFamily="66" charset="0"/>
                        </a:rPr>
                        <a:t>1</a:t>
                      </a:r>
                      <a:endParaRPr lang="en-US" sz="3600" b="1" dirty="0">
                        <a:solidFill>
                          <a:srgbClr val="C00000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rgbClr val="C00000"/>
                          </a:solidFill>
                          <a:latin typeface="Ink Free" panose="03080402000500000000" pitchFamily="66" charset="0"/>
                        </a:rPr>
                        <a:t>5</a:t>
                      </a:r>
                      <a:endParaRPr lang="en-US" sz="3600" b="1" dirty="0">
                        <a:solidFill>
                          <a:srgbClr val="C00000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rgbClr val="C00000"/>
                          </a:solidFill>
                          <a:latin typeface="Ink Free" panose="03080402000500000000" pitchFamily="66" charset="0"/>
                        </a:rPr>
                        <a:t>9</a:t>
                      </a:r>
                      <a:endParaRPr lang="en-US" sz="3600" b="1" dirty="0">
                        <a:solidFill>
                          <a:srgbClr val="C00000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759885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rgbClr val="C00000"/>
                          </a:solidFill>
                          <a:latin typeface="Ink Free" panose="03080402000500000000" pitchFamily="66" charset="0"/>
                        </a:rPr>
                        <a:t>2</a:t>
                      </a:r>
                      <a:endParaRPr lang="en-US" sz="3600" b="1" dirty="0">
                        <a:solidFill>
                          <a:srgbClr val="C00000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rgbClr val="C00000"/>
                          </a:solidFill>
                          <a:latin typeface="Ink Free" panose="03080402000500000000" pitchFamily="66" charset="0"/>
                        </a:rPr>
                        <a:t>6</a:t>
                      </a:r>
                      <a:endParaRPr lang="en-US" sz="3600" b="1" dirty="0">
                        <a:solidFill>
                          <a:srgbClr val="C00000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rgbClr val="C00000"/>
                          </a:solidFill>
                          <a:latin typeface="Ink Free" panose="03080402000500000000" pitchFamily="66" charset="0"/>
                        </a:rPr>
                        <a:t>10</a:t>
                      </a:r>
                      <a:endParaRPr lang="en-US" sz="3600" b="1" dirty="0">
                        <a:solidFill>
                          <a:srgbClr val="C00000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759885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rgbClr val="C00000"/>
                          </a:solidFill>
                          <a:latin typeface="Ink Free" panose="03080402000500000000" pitchFamily="66" charset="0"/>
                        </a:rPr>
                        <a:t>3</a:t>
                      </a:r>
                      <a:endParaRPr lang="en-US" sz="3600" b="1" dirty="0">
                        <a:solidFill>
                          <a:srgbClr val="C00000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rgbClr val="C00000"/>
                          </a:solidFill>
                          <a:latin typeface="Ink Free" panose="03080402000500000000" pitchFamily="66" charset="0"/>
                        </a:rPr>
                        <a:t>7</a:t>
                      </a:r>
                      <a:endParaRPr lang="en-US" sz="3600" b="1" dirty="0">
                        <a:solidFill>
                          <a:srgbClr val="C00000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rgbClr val="C00000"/>
                          </a:solidFill>
                          <a:latin typeface="Ink Free" panose="03080402000500000000" pitchFamily="66" charset="0"/>
                        </a:rPr>
                        <a:t>11</a:t>
                      </a:r>
                      <a:endParaRPr lang="en-US" sz="3600" b="1" dirty="0">
                        <a:solidFill>
                          <a:srgbClr val="C00000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689053"/>
              </p:ext>
            </p:extLst>
          </p:nvPr>
        </p:nvGraphicFramePr>
        <p:xfrm>
          <a:off x="1669669" y="4752131"/>
          <a:ext cx="812799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C00000"/>
                          </a:solidFill>
                          <a:latin typeface="Ink Free" panose="03080402000500000000" pitchFamily="66" charset="0"/>
                        </a:rPr>
                        <a:t>0</a:t>
                      </a:r>
                      <a:endParaRPr lang="en-US" sz="2800" dirty="0">
                        <a:solidFill>
                          <a:srgbClr val="C00000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C00000"/>
                          </a:solidFill>
                          <a:latin typeface="Ink Free" panose="03080402000500000000" pitchFamily="66" charset="0"/>
                        </a:rPr>
                        <a:t>4</a:t>
                      </a:r>
                      <a:endParaRPr lang="en-US" sz="2800" dirty="0">
                        <a:solidFill>
                          <a:srgbClr val="C00000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C00000"/>
                          </a:solidFill>
                          <a:latin typeface="Ink Free" panose="03080402000500000000" pitchFamily="66" charset="0"/>
                        </a:rPr>
                        <a:t>8</a:t>
                      </a:r>
                      <a:endParaRPr lang="en-US" sz="2800" dirty="0">
                        <a:solidFill>
                          <a:srgbClr val="C00000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C00000"/>
                          </a:solidFill>
                          <a:latin typeface="Ink Free" panose="03080402000500000000" pitchFamily="66" charset="0"/>
                        </a:rPr>
                        <a:t>1</a:t>
                      </a:r>
                      <a:endParaRPr lang="en-US" sz="2800" dirty="0">
                        <a:solidFill>
                          <a:srgbClr val="C00000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C00000"/>
                          </a:solidFill>
                          <a:latin typeface="Ink Free" panose="03080402000500000000" pitchFamily="66" charset="0"/>
                        </a:rPr>
                        <a:t>5</a:t>
                      </a:r>
                      <a:endParaRPr lang="en-US" sz="2800" dirty="0">
                        <a:solidFill>
                          <a:srgbClr val="C00000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C00000"/>
                          </a:solidFill>
                          <a:latin typeface="Ink Free" panose="03080402000500000000" pitchFamily="66" charset="0"/>
                        </a:rPr>
                        <a:t>9</a:t>
                      </a:r>
                      <a:endParaRPr lang="en-US" sz="2800" dirty="0">
                        <a:solidFill>
                          <a:srgbClr val="C00000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C00000"/>
                          </a:solidFill>
                          <a:latin typeface="Ink Free" panose="03080402000500000000" pitchFamily="66" charset="0"/>
                        </a:rPr>
                        <a:t>2</a:t>
                      </a:r>
                      <a:endParaRPr lang="en-US" sz="2800" dirty="0">
                        <a:solidFill>
                          <a:srgbClr val="C00000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C00000"/>
                          </a:solidFill>
                          <a:latin typeface="Ink Free" panose="03080402000500000000" pitchFamily="66" charset="0"/>
                        </a:rPr>
                        <a:t>6</a:t>
                      </a:r>
                      <a:endParaRPr lang="en-US" sz="2800" dirty="0">
                        <a:solidFill>
                          <a:srgbClr val="C00000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C00000"/>
                          </a:solidFill>
                          <a:latin typeface="Ink Free" panose="03080402000500000000" pitchFamily="66" charset="0"/>
                        </a:rPr>
                        <a:t>10</a:t>
                      </a:r>
                      <a:endParaRPr lang="en-US" sz="2800" dirty="0">
                        <a:solidFill>
                          <a:srgbClr val="C00000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C00000"/>
                          </a:solidFill>
                          <a:latin typeface="Ink Free" panose="03080402000500000000" pitchFamily="66" charset="0"/>
                        </a:rPr>
                        <a:t>3</a:t>
                      </a:r>
                      <a:endParaRPr lang="en-US" sz="2800" dirty="0">
                        <a:solidFill>
                          <a:srgbClr val="C00000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C00000"/>
                          </a:solidFill>
                          <a:latin typeface="Ink Free" panose="03080402000500000000" pitchFamily="66" charset="0"/>
                        </a:rPr>
                        <a:t>7</a:t>
                      </a:r>
                      <a:endParaRPr lang="en-US" sz="2800" dirty="0">
                        <a:solidFill>
                          <a:srgbClr val="C00000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C00000"/>
                          </a:solidFill>
                          <a:latin typeface="Ink Free" panose="03080402000500000000" pitchFamily="66" charset="0"/>
                        </a:rPr>
                        <a:t>11</a:t>
                      </a:r>
                      <a:endParaRPr lang="en-US" sz="2800" dirty="0">
                        <a:solidFill>
                          <a:srgbClr val="C00000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583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187941"/>
              </p:ext>
            </p:extLst>
          </p:nvPr>
        </p:nvGraphicFramePr>
        <p:xfrm>
          <a:off x="1939635" y="904394"/>
          <a:ext cx="812799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0</a:t>
                      </a:r>
                      <a:endParaRPr lang="en-US" sz="28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</a:t>
                      </a:r>
                      <a:endParaRPr lang="en-US" sz="28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</a:t>
                      </a:r>
                      <a:endParaRPr lang="en-US" sz="28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3</a:t>
                      </a:r>
                      <a:endParaRPr lang="en-US" sz="28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4</a:t>
                      </a:r>
                      <a:endParaRPr lang="en-US" sz="28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5</a:t>
                      </a:r>
                      <a:endParaRPr lang="en-US" sz="28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6</a:t>
                      </a:r>
                      <a:endParaRPr lang="en-US" sz="28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7</a:t>
                      </a:r>
                      <a:endParaRPr lang="en-US" sz="28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8</a:t>
                      </a:r>
                      <a:endParaRPr lang="en-US" sz="28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9</a:t>
                      </a:r>
                      <a:endParaRPr lang="en-US" sz="28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10</a:t>
                      </a:r>
                      <a:endParaRPr lang="en-US" sz="28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11</a:t>
                      </a:r>
                      <a:endParaRPr lang="en-US" sz="28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748911"/>
              </p:ext>
            </p:extLst>
          </p:nvPr>
        </p:nvGraphicFramePr>
        <p:xfrm>
          <a:off x="1939635" y="2522737"/>
          <a:ext cx="812799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C00000"/>
                          </a:solidFill>
                          <a:latin typeface="Ink Free" panose="03080402000500000000" pitchFamily="66" charset="0"/>
                        </a:rPr>
                        <a:t>0</a:t>
                      </a:r>
                      <a:endParaRPr lang="en-US" sz="2800" dirty="0">
                        <a:solidFill>
                          <a:srgbClr val="C00000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C00000"/>
                          </a:solidFill>
                          <a:latin typeface="Ink Free" panose="03080402000500000000" pitchFamily="66" charset="0"/>
                        </a:rPr>
                        <a:t>4</a:t>
                      </a:r>
                      <a:endParaRPr lang="en-US" sz="2800" dirty="0">
                        <a:solidFill>
                          <a:srgbClr val="C00000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C00000"/>
                          </a:solidFill>
                          <a:latin typeface="Ink Free" panose="03080402000500000000" pitchFamily="66" charset="0"/>
                        </a:rPr>
                        <a:t>8</a:t>
                      </a:r>
                      <a:endParaRPr lang="en-US" sz="2800" dirty="0">
                        <a:solidFill>
                          <a:srgbClr val="C00000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C00000"/>
                          </a:solidFill>
                          <a:latin typeface="Ink Free" panose="03080402000500000000" pitchFamily="66" charset="0"/>
                        </a:rPr>
                        <a:t>1</a:t>
                      </a:r>
                      <a:endParaRPr lang="en-US" sz="2800" dirty="0">
                        <a:solidFill>
                          <a:srgbClr val="C00000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C00000"/>
                          </a:solidFill>
                          <a:latin typeface="Ink Free" panose="03080402000500000000" pitchFamily="66" charset="0"/>
                        </a:rPr>
                        <a:t>5</a:t>
                      </a:r>
                      <a:endParaRPr lang="en-US" sz="2800" dirty="0">
                        <a:solidFill>
                          <a:srgbClr val="C00000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C00000"/>
                          </a:solidFill>
                          <a:latin typeface="Ink Free" panose="03080402000500000000" pitchFamily="66" charset="0"/>
                        </a:rPr>
                        <a:t>9</a:t>
                      </a:r>
                      <a:endParaRPr lang="en-US" sz="2800" dirty="0">
                        <a:solidFill>
                          <a:srgbClr val="C00000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C00000"/>
                          </a:solidFill>
                          <a:latin typeface="Ink Free" panose="03080402000500000000" pitchFamily="66" charset="0"/>
                        </a:rPr>
                        <a:t>2</a:t>
                      </a:r>
                      <a:endParaRPr lang="en-US" sz="2800" dirty="0">
                        <a:solidFill>
                          <a:srgbClr val="C00000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C00000"/>
                          </a:solidFill>
                          <a:latin typeface="Ink Free" panose="03080402000500000000" pitchFamily="66" charset="0"/>
                        </a:rPr>
                        <a:t>6</a:t>
                      </a:r>
                      <a:endParaRPr lang="en-US" sz="2800" dirty="0">
                        <a:solidFill>
                          <a:srgbClr val="C00000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C00000"/>
                          </a:solidFill>
                          <a:latin typeface="Ink Free" panose="03080402000500000000" pitchFamily="66" charset="0"/>
                        </a:rPr>
                        <a:t>10</a:t>
                      </a:r>
                      <a:endParaRPr lang="en-US" sz="2800" dirty="0">
                        <a:solidFill>
                          <a:srgbClr val="C00000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C00000"/>
                          </a:solidFill>
                          <a:latin typeface="Ink Free" panose="03080402000500000000" pitchFamily="66" charset="0"/>
                        </a:rPr>
                        <a:t>3</a:t>
                      </a:r>
                      <a:endParaRPr lang="en-US" sz="2800" dirty="0">
                        <a:solidFill>
                          <a:srgbClr val="C00000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C00000"/>
                          </a:solidFill>
                          <a:latin typeface="Ink Free" panose="03080402000500000000" pitchFamily="66" charset="0"/>
                        </a:rPr>
                        <a:t>7</a:t>
                      </a:r>
                      <a:endParaRPr lang="en-US" sz="2800" dirty="0">
                        <a:solidFill>
                          <a:srgbClr val="C00000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C00000"/>
                          </a:solidFill>
                          <a:latin typeface="Ink Free" panose="03080402000500000000" pitchFamily="66" charset="0"/>
                        </a:rPr>
                        <a:t>11</a:t>
                      </a:r>
                      <a:endParaRPr lang="en-US" sz="2800" dirty="0">
                        <a:solidFill>
                          <a:srgbClr val="C00000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765464" y="4422629"/>
            <a:ext cx="815672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0070C0"/>
                </a:solidFill>
              </a:rPr>
              <a:t>out</a:t>
            </a:r>
            <a:r>
              <a:rPr lang="en-US" sz="4400" dirty="0" smtClean="0">
                <a:solidFill>
                  <a:srgbClr val="FF0000"/>
                </a:solidFill>
              </a:rPr>
              <a:t>[</a:t>
            </a:r>
            <a:r>
              <a:rPr lang="en-US" sz="4400" dirty="0" smtClean="0"/>
              <a:t> ix * </a:t>
            </a:r>
            <a:r>
              <a:rPr lang="en-US" sz="4400" dirty="0" err="1" smtClean="0"/>
              <a:t>ny</a:t>
            </a:r>
            <a:r>
              <a:rPr lang="en-US" sz="4400" dirty="0" smtClean="0"/>
              <a:t> + </a:t>
            </a:r>
            <a:r>
              <a:rPr lang="en-US" sz="4400" dirty="0" err="1" smtClean="0"/>
              <a:t>iy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FF0000"/>
                </a:solidFill>
              </a:rPr>
              <a:t>]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0070C0"/>
                </a:solidFill>
              </a:rPr>
              <a:t>in</a:t>
            </a:r>
            <a:r>
              <a:rPr lang="en-US" sz="4400" dirty="0" smtClean="0">
                <a:solidFill>
                  <a:srgbClr val="FF0000"/>
                </a:solidFill>
              </a:rPr>
              <a:t>[</a:t>
            </a:r>
            <a:r>
              <a:rPr lang="en-US" sz="4400" dirty="0" smtClean="0"/>
              <a:t> </a:t>
            </a:r>
            <a:r>
              <a:rPr lang="en-US" sz="4400" dirty="0" err="1" smtClean="0"/>
              <a:t>iy</a:t>
            </a:r>
            <a:r>
              <a:rPr lang="en-US" sz="4400" dirty="0" smtClean="0"/>
              <a:t> * </a:t>
            </a:r>
            <a:r>
              <a:rPr lang="en-US" sz="4400" dirty="0" err="1" smtClean="0"/>
              <a:t>nx</a:t>
            </a:r>
            <a:r>
              <a:rPr lang="en-US" sz="4400" dirty="0" smtClean="0"/>
              <a:t> + ix </a:t>
            </a:r>
            <a:r>
              <a:rPr lang="en-US" sz="4400" dirty="0" smtClean="0">
                <a:solidFill>
                  <a:srgbClr val="FF0000"/>
                </a:solidFill>
              </a:rPr>
              <a:t>]</a:t>
            </a:r>
            <a:r>
              <a:rPr lang="en-US" sz="4400" dirty="0" smtClean="0"/>
              <a:t>;</a:t>
            </a:r>
            <a:endParaRPr lang="en-US" sz="4400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299855" y="1422554"/>
            <a:ext cx="0" cy="1100183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890983" y="1422554"/>
            <a:ext cx="1440872" cy="1034319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611419" y="1422554"/>
            <a:ext cx="2789381" cy="1100183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341091" y="1445580"/>
            <a:ext cx="4045527" cy="1077157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073401" y="1445580"/>
            <a:ext cx="1849582" cy="101129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991101" y="1356690"/>
            <a:ext cx="670791" cy="106025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234546" y="1422554"/>
            <a:ext cx="738909" cy="106025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023100" y="1488418"/>
            <a:ext cx="2093190" cy="103431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94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62987"/>
              </p:ext>
            </p:extLst>
          </p:nvPr>
        </p:nvGraphicFramePr>
        <p:xfrm>
          <a:off x="3860802" y="433333"/>
          <a:ext cx="3352800" cy="226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838200"/>
                <a:gridCol w="838200"/>
                <a:gridCol w="838200"/>
              </a:tblGrid>
              <a:tr h="75456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0</a:t>
                      </a:r>
                      <a:endParaRPr lang="en-US" sz="3600" b="1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</a:t>
                      </a:r>
                      <a:endParaRPr lang="en-US" sz="3600" b="1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</a:t>
                      </a:r>
                      <a:endParaRPr lang="en-US" sz="3600" b="1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3</a:t>
                      </a:r>
                      <a:endParaRPr lang="en-US" sz="3600" b="1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75456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4</a:t>
                      </a:r>
                      <a:endParaRPr lang="en-US" sz="3600" b="1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5</a:t>
                      </a:r>
                      <a:endParaRPr lang="en-US" sz="3600" b="1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6</a:t>
                      </a:r>
                      <a:endParaRPr lang="en-US" sz="3600" b="1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7</a:t>
                      </a:r>
                      <a:endParaRPr lang="en-US" sz="3600" b="1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75456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8</a:t>
                      </a:r>
                      <a:endParaRPr lang="en-US" sz="3600" b="1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9</a:t>
                      </a:r>
                      <a:endParaRPr lang="en-US" sz="3600" b="1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10</a:t>
                      </a:r>
                      <a:endParaRPr lang="en-US" sz="3600" b="1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11</a:t>
                      </a:r>
                      <a:endParaRPr lang="en-US" sz="3600" b="1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329683"/>
              </p:ext>
            </p:extLst>
          </p:nvPr>
        </p:nvGraphicFramePr>
        <p:xfrm>
          <a:off x="2272144" y="4645121"/>
          <a:ext cx="812799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0</a:t>
                      </a:r>
                      <a:endParaRPr lang="en-US" sz="28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</a:t>
                      </a:r>
                      <a:endParaRPr lang="en-US" sz="28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</a:t>
                      </a:r>
                      <a:endParaRPr lang="en-US" sz="28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3</a:t>
                      </a:r>
                      <a:endParaRPr lang="en-US" sz="28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4</a:t>
                      </a:r>
                      <a:endParaRPr lang="en-US" sz="28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5</a:t>
                      </a:r>
                      <a:endParaRPr lang="en-US" sz="28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6</a:t>
                      </a:r>
                      <a:endParaRPr lang="en-US" sz="28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7</a:t>
                      </a:r>
                      <a:endParaRPr lang="en-US" sz="28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8</a:t>
                      </a:r>
                      <a:endParaRPr lang="en-US" sz="28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9</a:t>
                      </a:r>
                      <a:endParaRPr lang="en-US" sz="28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10</a:t>
                      </a:r>
                      <a:endParaRPr lang="en-US" sz="28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11</a:t>
                      </a:r>
                      <a:endParaRPr lang="en-US" sz="28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23752"/>
              </p:ext>
            </p:extLst>
          </p:nvPr>
        </p:nvGraphicFramePr>
        <p:xfrm>
          <a:off x="2327563" y="5742673"/>
          <a:ext cx="812799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C00000"/>
                          </a:solidFill>
                          <a:latin typeface="Ink Free" panose="03080402000500000000" pitchFamily="66" charset="0"/>
                        </a:rPr>
                        <a:t>0</a:t>
                      </a:r>
                      <a:endParaRPr lang="en-US" sz="2800" dirty="0">
                        <a:solidFill>
                          <a:srgbClr val="C00000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C00000"/>
                          </a:solidFill>
                          <a:latin typeface="Ink Free" panose="03080402000500000000" pitchFamily="66" charset="0"/>
                        </a:rPr>
                        <a:t>4</a:t>
                      </a:r>
                      <a:endParaRPr lang="en-US" sz="2800" dirty="0">
                        <a:solidFill>
                          <a:srgbClr val="C00000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C00000"/>
                          </a:solidFill>
                          <a:latin typeface="Ink Free" panose="03080402000500000000" pitchFamily="66" charset="0"/>
                        </a:rPr>
                        <a:t>8</a:t>
                      </a:r>
                      <a:endParaRPr lang="en-US" sz="2800" dirty="0">
                        <a:solidFill>
                          <a:srgbClr val="C00000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C00000"/>
                          </a:solidFill>
                          <a:latin typeface="Ink Free" panose="03080402000500000000" pitchFamily="66" charset="0"/>
                        </a:rPr>
                        <a:t>1</a:t>
                      </a:r>
                      <a:endParaRPr lang="en-US" sz="2800" dirty="0">
                        <a:solidFill>
                          <a:srgbClr val="C00000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C00000"/>
                          </a:solidFill>
                          <a:latin typeface="Ink Free" panose="03080402000500000000" pitchFamily="66" charset="0"/>
                        </a:rPr>
                        <a:t>5</a:t>
                      </a:r>
                      <a:endParaRPr lang="en-US" sz="2800" dirty="0">
                        <a:solidFill>
                          <a:srgbClr val="C00000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C00000"/>
                          </a:solidFill>
                          <a:latin typeface="Ink Free" panose="03080402000500000000" pitchFamily="66" charset="0"/>
                        </a:rPr>
                        <a:t>9</a:t>
                      </a:r>
                      <a:endParaRPr lang="en-US" sz="2800" dirty="0">
                        <a:solidFill>
                          <a:srgbClr val="C00000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C00000"/>
                          </a:solidFill>
                          <a:latin typeface="Ink Free" panose="03080402000500000000" pitchFamily="66" charset="0"/>
                        </a:rPr>
                        <a:t>2</a:t>
                      </a:r>
                      <a:endParaRPr lang="en-US" sz="2800" dirty="0">
                        <a:solidFill>
                          <a:srgbClr val="C00000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C00000"/>
                          </a:solidFill>
                          <a:latin typeface="Ink Free" panose="03080402000500000000" pitchFamily="66" charset="0"/>
                        </a:rPr>
                        <a:t>6</a:t>
                      </a:r>
                      <a:endParaRPr lang="en-US" sz="2800" dirty="0">
                        <a:solidFill>
                          <a:srgbClr val="C00000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C00000"/>
                          </a:solidFill>
                          <a:latin typeface="Ink Free" panose="03080402000500000000" pitchFamily="66" charset="0"/>
                        </a:rPr>
                        <a:t>10</a:t>
                      </a:r>
                      <a:endParaRPr lang="en-US" sz="2800" dirty="0">
                        <a:solidFill>
                          <a:srgbClr val="C00000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C00000"/>
                          </a:solidFill>
                          <a:latin typeface="Ink Free" panose="03080402000500000000" pitchFamily="66" charset="0"/>
                        </a:rPr>
                        <a:t>3</a:t>
                      </a:r>
                      <a:endParaRPr lang="en-US" sz="2800" dirty="0">
                        <a:solidFill>
                          <a:srgbClr val="C00000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C00000"/>
                          </a:solidFill>
                          <a:latin typeface="Ink Free" panose="03080402000500000000" pitchFamily="66" charset="0"/>
                        </a:rPr>
                        <a:t>7</a:t>
                      </a:r>
                      <a:endParaRPr lang="en-US" sz="2800" dirty="0">
                        <a:solidFill>
                          <a:srgbClr val="C00000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C00000"/>
                          </a:solidFill>
                          <a:latin typeface="Ink Free" panose="03080402000500000000" pitchFamily="66" charset="0"/>
                        </a:rPr>
                        <a:t>11</a:t>
                      </a:r>
                      <a:endParaRPr lang="en-US" sz="2800" dirty="0">
                        <a:solidFill>
                          <a:srgbClr val="C00000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386619" y="534121"/>
            <a:ext cx="241992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n</a:t>
            </a:r>
            <a:r>
              <a:rPr lang="en-US" sz="3200" dirty="0" err="1" smtClean="0"/>
              <a:t>x</a:t>
            </a:r>
            <a:r>
              <a:rPr lang="en-US" sz="3200" dirty="0" smtClean="0"/>
              <a:t> =  4</a:t>
            </a:r>
          </a:p>
          <a:p>
            <a:r>
              <a:rPr lang="en-US" sz="3200" dirty="0" err="1"/>
              <a:t>n</a:t>
            </a:r>
            <a:r>
              <a:rPr lang="en-US" sz="3200" dirty="0" err="1" smtClean="0"/>
              <a:t>y</a:t>
            </a:r>
            <a:r>
              <a:rPr lang="en-US" sz="3200" dirty="0" smtClean="0"/>
              <a:t>= 3</a:t>
            </a:r>
          </a:p>
          <a:p>
            <a:r>
              <a:rPr lang="en-US" sz="3200" dirty="0"/>
              <a:t>i</a:t>
            </a:r>
            <a:r>
              <a:rPr lang="en-US" sz="3200" dirty="0" smtClean="0"/>
              <a:t>x  =2 </a:t>
            </a:r>
          </a:p>
          <a:p>
            <a:r>
              <a:rPr lang="en-US" sz="3200" dirty="0" err="1"/>
              <a:t>i</a:t>
            </a:r>
            <a:r>
              <a:rPr lang="en-US" sz="3200" dirty="0" err="1" smtClean="0"/>
              <a:t>y</a:t>
            </a:r>
            <a:r>
              <a:rPr lang="en-US" sz="3200" dirty="0" smtClean="0"/>
              <a:t> = 1</a:t>
            </a:r>
            <a:endParaRPr lang="en-US" sz="3200" dirty="0"/>
          </a:p>
        </p:txBody>
      </p:sp>
      <p:sp>
        <p:nvSpPr>
          <p:cNvPr id="16" name="Rectangle 15"/>
          <p:cNvSpPr/>
          <p:nvPr/>
        </p:nvSpPr>
        <p:spPr>
          <a:xfrm>
            <a:off x="2327563" y="3336741"/>
            <a:ext cx="815672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0070C0"/>
                </a:solidFill>
              </a:rPr>
              <a:t>out</a:t>
            </a:r>
            <a:r>
              <a:rPr lang="en-US" sz="4400" dirty="0" smtClean="0">
                <a:solidFill>
                  <a:srgbClr val="FF0000"/>
                </a:solidFill>
              </a:rPr>
              <a:t>[</a:t>
            </a:r>
            <a:r>
              <a:rPr lang="en-US" sz="4400" dirty="0" smtClean="0"/>
              <a:t> ix * </a:t>
            </a:r>
            <a:r>
              <a:rPr lang="en-US" sz="4400" dirty="0" err="1" smtClean="0"/>
              <a:t>ny</a:t>
            </a:r>
            <a:r>
              <a:rPr lang="en-US" sz="4400" dirty="0" smtClean="0"/>
              <a:t> + </a:t>
            </a:r>
            <a:r>
              <a:rPr lang="en-US" sz="4400" dirty="0" err="1" smtClean="0"/>
              <a:t>iy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FF0000"/>
                </a:solidFill>
              </a:rPr>
              <a:t>]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0070C0"/>
                </a:solidFill>
              </a:rPr>
              <a:t>in</a:t>
            </a:r>
            <a:r>
              <a:rPr lang="en-US" sz="4400" dirty="0" smtClean="0">
                <a:solidFill>
                  <a:srgbClr val="FF0000"/>
                </a:solidFill>
              </a:rPr>
              <a:t>[</a:t>
            </a:r>
            <a:r>
              <a:rPr lang="en-US" sz="4400" dirty="0" smtClean="0"/>
              <a:t> </a:t>
            </a:r>
            <a:r>
              <a:rPr lang="en-US" sz="4400" dirty="0" err="1" smtClean="0"/>
              <a:t>iy</a:t>
            </a:r>
            <a:r>
              <a:rPr lang="en-US" sz="4400" dirty="0" smtClean="0"/>
              <a:t> * </a:t>
            </a:r>
            <a:r>
              <a:rPr lang="en-US" sz="4400" dirty="0" err="1" smtClean="0"/>
              <a:t>nx</a:t>
            </a:r>
            <a:r>
              <a:rPr lang="en-US" sz="4400" dirty="0" smtClean="0"/>
              <a:t> + ix </a:t>
            </a:r>
            <a:r>
              <a:rPr lang="en-US" sz="4400" dirty="0" smtClean="0">
                <a:solidFill>
                  <a:srgbClr val="FF0000"/>
                </a:solidFill>
              </a:rPr>
              <a:t>]</a:t>
            </a:r>
            <a:r>
              <a:rPr lang="en-US" sz="4400" dirty="0" smtClean="0"/>
              <a:t>;</a:t>
            </a:r>
            <a:endParaRPr lang="en-US" sz="4400" dirty="0"/>
          </a:p>
        </p:txBody>
      </p:sp>
      <p:sp>
        <p:nvSpPr>
          <p:cNvPr id="3" name="Down Arrow 2"/>
          <p:cNvSpPr/>
          <p:nvPr/>
        </p:nvSpPr>
        <p:spPr>
          <a:xfrm rot="2522843">
            <a:off x="6630767" y="4080970"/>
            <a:ext cx="517238" cy="59705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 rot="18387268">
            <a:off x="5804365" y="3780687"/>
            <a:ext cx="517238" cy="269199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9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12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Ink Free" panose="03080402000500000000" pitchFamily="66" charset="0"/>
              </a:rPr>
              <a:t>CPU implementation</a:t>
            </a:r>
            <a:endParaRPr lang="en-US" sz="4800" b="1" dirty="0">
              <a:latin typeface="Ink Free" panose="03080402000500000000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4947" y="1579853"/>
            <a:ext cx="1149927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void </a:t>
            </a:r>
            <a:r>
              <a:rPr lang="en-US" sz="3200" dirty="0" err="1" smtClean="0"/>
              <a:t>transpose_mat</a:t>
            </a:r>
            <a:r>
              <a:rPr lang="en-US" sz="3200" dirty="0" smtClean="0"/>
              <a:t>( </a:t>
            </a:r>
            <a:r>
              <a:rPr lang="en-US" sz="3200" dirty="0" smtClean="0">
                <a:solidFill>
                  <a:srgbClr val="FF0000"/>
                </a:solidFill>
              </a:rPr>
              <a:t>float * </a:t>
            </a:r>
            <a:r>
              <a:rPr lang="en-US" sz="3200" dirty="0" smtClean="0">
                <a:solidFill>
                  <a:srgbClr val="0070C0"/>
                </a:solidFill>
              </a:rPr>
              <a:t>out</a:t>
            </a:r>
            <a:r>
              <a:rPr lang="en-US" sz="3200" dirty="0" smtClean="0"/>
              <a:t>, </a:t>
            </a:r>
            <a:r>
              <a:rPr lang="en-US" sz="3200" dirty="0" smtClean="0">
                <a:solidFill>
                  <a:srgbClr val="FF0000"/>
                </a:solidFill>
              </a:rPr>
              <a:t>float * </a:t>
            </a:r>
            <a:r>
              <a:rPr lang="en-US" sz="3200" dirty="0" smtClean="0">
                <a:solidFill>
                  <a:srgbClr val="0070C0"/>
                </a:solidFill>
              </a:rPr>
              <a:t>in</a:t>
            </a:r>
            <a:r>
              <a:rPr lang="en-US" sz="3200" dirty="0" smtClean="0"/>
              <a:t>, </a:t>
            </a:r>
            <a:r>
              <a:rPr lang="en-US" sz="3200" dirty="0" err="1" smtClean="0">
                <a:solidFill>
                  <a:srgbClr val="00B050"/>
                </a:solidFill>
              </a:rPr>
              <a:t>const</a:t>
            </a:r>
            <a:r>
              <a:rPr lang="en-US" sz="3200" dirty="0" smtClean="0">
                <a:solidFill>
                  <a:srgbClr val="00B05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int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/>
              <a:t>nx</a:t>
            </a:r>
            <a:r>
              <a:rPr lang="en-US" sz="3200" dirty="0" smtClean="0"/>
              <a:t>, </a:t>
            </a:r>
            <a:r>
              <a:rPr lang="en-US" sz="3200" dirty="0" err="1" smtClean="0">
                <a:solidFill>
                  <a:srgbClr val="00B050"/>
                </a:solidFill>
              </a:rPr>
              <a:t>const</a:t>
            </a:r>
            <a:r>
              <a:rPr lang="en-US" sz="3200" dirty="0" smtClean="0">
                <a:solidFill>
                  <a:srgbClr val="00B05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int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/>
              <a:t>ny</a:t>
            </a:r>
            <a:r>
              <a:rPr lang="en-US" sz="3200" dirty="0" smtClean="0"/>
              <a:t>) </a:t>
            </a:r>
          </a:p>
          <a:p>
            <a:r>
              <a:rPr lang="en-US" sz="3200" dirty="0" smtClean="0"/>
              <a:t>{ </a:t>
            </a:r>
          </a:p>
          <a:p>
            <a:r>
              <a:rPr lang="en-US" sz="3200" dirty="0" smtClean="0"/>
              <a:t>        for (</a:t>
            </a:r>
            <a:r>
              <a:rPr lang="en-US" sz="3200" dirty="0" err="1" smtClean="0">
                <a:solidFill>
                  <a:srgbClr val="FF0000"/>
                </a:solidFill>
              </a:rPr>
              <a:t>int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/>
              <a:t>iy</a:t>
            </a:r>
            <a:r>
              <a:rPr lang="en-US" sz="3200" dirty="0" smtClean="0"/>
              <a:t> = 0; </a:t>
            </a:r>
            <a:r>
              <a:rPr lang="en-US" sz="3200" dirty="0" err="1" smtClean="0"/>
              <a:t>iy</a:t>
            </a:r>
            <a:r>
              <a:rPr lang="en-US" sz="3200" dirty="0" smtClean="0"/>
              <a:t> &lt; </a:t>
            </a:r>
            <a:r>
              <a:rPr lang="en-US" sz="3200" dirty="0" err="1" smtClean="0"/>
              <a:t>ny</a:t>
            </a:r>
            <a:r>
              <a:rPr lang="en-US" sz="3200" dirty="0" smtClean="0"/>
              <a:t> ; ++</a:t>
            </a:r>
            <a:r>
              <a:rPr lang="en-US" sz="3200" dirty="0" err="1" smtClean="0"/>
              <a:t>iy</a:t>
            </a:r>
            <a:r>
              <a:rPr lang="en-US" sz="3200" dirty="0" smtClean="0"/>
              <a:t>) </a:t>
            </a:r>
          </a:p>
          <a:p>
            <a:r>
              <a:rPr lang="en-US" sz="3200" dirty="0" smtClean="0"/>
              <a:t>        {    </a:t>
            </a:r>
          </a:p>
          <a:p>
            <a:r>
              <a:rPr lang="en-US" sz="3200" dirty="0" smtClean="0"/>
              <a:t>  	    for (</a:t>
            </a:r>
            <a:r>
              <a:rPr lang="en-US" sz="3200" dirty="0" err="1" smtClean="0">
                <a:solidFill>
                  <a:srgbClr val="FF0000"/>
                </a:solidFill>
              </a:rPr>
              <a:t>int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smtClean="0"/>
              <a:t>ix = 0; ix &lt; </a:t>
            </a:r>
            <a:r>
              <a:rPr lang="en-US" sz="3200" dirty="0" err="1" smtClean="0"/>
              <a:t>nx</a:t>
            </a:r>
            <a:r>
              <a:rPr lang="en-US" sz="3200" dirty="0" smtClean="0"/>
              <a:t> ; ++ix) </a:t>
            </a:r>
          </a:p>
          <a:p>
            <a:r>
              <a:rPr lang="en-US" sz="3200" dirty="0" smtClean="0"/>
              <a:t>	    {     </a:t>
            </a:r>
          </a:p>
          <a:p>
            <a:r>
              <a:rPr lang="en-US" sz="3200" dirty="0" smtClean="0"/>
              <a:t>   	            </a:t>
            </a:r>
            <a:r>
              <a:rPr lang="en-US" sz="3200" dirty="0" smtClean="0">
                <a:solidFill>
                  <a:srgbClr val="0070C0"/>
                </a:solidFill>
              </a:rPr>
              <a:t>out</a:t>
            </a:r>
            <a:r>
              <a:rPr lang="en-US" sz="3200" dirty="0" smtClean="0">
                <a:solidFill>
                  <a:srgbClr val="FF0000"/>
                </a:solidFill>
              </a:rPr>
              <a:t>[</a:t>
            </a:r>
            <a:r>
              <a:rPr lang="en-US" sz="3200" dirty="0" smtClean="0"/>
              <a:t> ix * </a:t>
            </a:r>
            <a:r>
              <a:rPr lang="en-US" sz="3200" dirty="0" err="1" smtClean="0"/>
              <a:t>ny</a:t>
            </a:r>
            <a:r>
              <a:rPr lang="en-US" sz="3200" dirty="0" smtClean="0"/>
              <a:t> + </a:t>
            </a:r>
            <a:r>
              <a:rPr lang="en-US" sz="3200" dirty="0" err="1" smtClean="0"/>
              <a:t>iy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]</a:t>
            </a:r>
            <a:r>
              <a:rPr lang="en-US" sz="3200" dirty="0" smtClean="0"/>
              <a:t> = </a:t>
            </a:r>
            <a:r>
              <a:rPr lang="en-US" sz="3200" dirty="0" smtClean="0">
                <a:solidFill>
                  <a:srgbClr val="0070C0"/>
                </a:solidFill>
              </a:rPr>
              <a:t>in</a:t>
            </a:r>
            <a:r>
              <a:rPr lang="en-US" sz="3200" dirty="0" smtClean="0">
                <a:solidFill>
                  <a:srgbClr val="FF0000"/>
                </a:solidFill>
              </a:rPr>
              <a:t>[</a:t>
            </a:r>
            <a:r>
              <a:rPr lang="en-US" sz="3200" dirty="0" smtClean="0"/>
              <a:t> </a:t>
            </a:r>
            <a:r>
              <a:rPr lang="en-US" sz="3200" dirty="0" err="1" smtClean="0"/>
              <a:t>iy</a:t>
            </a:r>
            <a:r>
              <a:rPr lang="en-US" sz="3200" dirty="0" smtClean="0"/>
              <a:t> * </a:t>
            </a:r>
            <a:r>
              <a:rPr lang="en-US" sz="3200" dirty="0" err="1" smtClean="0"/>
              <a:t>nx</a:t>
            </a:r>
            <a:r>
              <a:rPr lang="en-US" sz="3200" dirty="0" smtClean="0"/>
              <a:t> + ix </a:t>
            </a:r>
            <a:r>
              <a:rPr lang="en-US" sz="3200" dirty="0" smtClean="0">
                <a:solidFill>
                  <a:srgbClr val="FF0000"/>
                </a:solidFill>
              </a:rPr>
              <a:t>]</a:t>
            </a:r>
            <a:r>
              <a:rPr lang="en-US" sz="3200" dirty="0" smtClean="0"/>
              <a:t>;</a:t>
            </a:r>
          </a:p>
          <a:p>
            <a:r>
              <a:rPr lang="en-US" sz="3200" dirty="0" smtClean="0"/>
              <a:t>	    } </a:t>
            </a:r>
          </a:p>
          <a:p>
            <a:r>
              <a:rPr lang="en-US" sz="3200" dirty="0" smtClean="0"/>
              <a:t>        }</a:t>
            </a:r>
          </a:p>
          <a:p>
            <a:r>
              <a:rPr lang="en-US" sz="3200" dirty="0" smtClean="0"/>
              <a:t>}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2528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23464"/>
              </p:ext>
            </p:extLst>
          </p:nvPr>
        </p:nvGraphicFramePr>
        <p:xfrm>
          <a:off x="7302929" y="1858906"/>
          <a:ext cx="2737000" cy="2666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400"/>
                <a:gridCol w="547400"/>
                <a:gridCol w="552307"/>
                <a:gridCol w="542493"/>
                <a:gridCol w="547400"/>
              </a:tblGrid>
              <a:tr h="5333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53338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53338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53338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53338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631080"/>
              </p:ext>
            </p:extLst>
          </p:nvPr>
        </p:nvGraphicFramePr>
        <p:xfrm>
          <a:off x="1593800" y="1858906"/>
          <a:ext cx="2737000" cy="2666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400"/>
                <a:gridCol w="547400"/>
                <a:gridCol w="547400"/>
                <a:gridCol w="547400"/>
                <a:gridCol w="547400"/>
              </a:tblGrid>
              <a:tr h="5333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3338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3338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3338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3338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307143" y="3089563"/>
            <a:ext cx="175491" cy="147781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593800" y="1431637"/>
            <a:ext cx="1891871" cy="92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204290" y="1543075"/>
            <a:ext cx="0" cy="15695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394890" y="1440873"/>
            <a:ext cx="0" cy="1560945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278180" y="3163453"/>
            <a:ext cx="1898137" cy="23091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46216" y="588061"/>
            <a:ext cx="8728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  <a:latin typeface="Ink Free" panose="03080402000500000000" pitchFamily="66" charset="0"/>
              </a:rPr>
              <a:t>ix</a:t>
            </a:r>
            <a:endParaRPr lang="en-US" sz="4000" b="1" dirty="0">
              <a:solidFill>
                <a:srgbClr val="0070C0"/>
              </a:solidFill>
              <a:latin typeface="Ink Free" panose="03080402000500000000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6210" y="2832601"/>
            <a:ext cx="8728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srgbClr val="0070C0"/>
                </a:solidFill>
                <a:latin typeface="Ink Free" panose="03080402000500000000" pitchFamily="66" charset="0"/>
              </a:rPr>
              <a:t>iy</a:t>
            </a:r>
            <a:endParaRPr lang="en-US" sz="4000" b="1" dirty="0">
              <a:solidFill>
                <a:srgbClr val="0070C0"/>
              </a:solidFill>
              <a:latin typeface="Ink Free" panose="03080402000500000000" pitchFamily="66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016272" y="3080327"/>
            <a:ext cx="175491" cy="147781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302929" y="1422401"/>
            <a:ext cx="1891871" cy="92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913419" y="1533839"/>
            <a:ext cx="0" cy="15695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9104019" y="1431637"/>
            <a:ext cx="0" cy="1560945"/>
          </a:xfrm>
          <a:prstGeom prst="line">
            <a:avLst/>
          </a:prstGeom>
          <a:ln w="381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987309" y="3154217"/>
            <a:ext cx="1898137" cy="23091"/>
          </a:xfrm>
          <a:prstGeom prst="line">
            <a:avLst/>
          </a:prstGeom>
          <a:ln w="381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82836" y="549857"/>
            <a:ext cx="7389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2060"/>
                </a:solidFill>
              </a:rPr>
              <a:t>Ix =</a:t>
            </a:r>
            <a:r>
              <a:rPr lang="en-US" sz="3200" dirty="0" err="1" smtClean="0">
                <a:solidFill>
                  <a:srgbClr val="002060"/>
                </a:solidFill>
              </a:rPr>
              <a:t>blockIdx.x</a:t>
            </a:r>
            <a:r>
              <a:rPr lang="en-US" sz="3200" dirty="0" smtClean="0">
                <a:solidFill>
                  <a:srgbClr val="002060"/>
                </a:solidFill>
              </a:rPr>
              <a:t> * </a:t>
            </a:r>
            <a:r>
              <a:rPr lang="en-US" sz="3200" dirty="0" err="1" smtClean="0">
                <a:solidFill>
                  <a:srgbClr val="002060"/>
                </a:solidFill>
              </a:rPr>
              <a:t>blockDim.x</a:t>
            </a:r>
            <a:r>
              <a:rPr lang="en-US" sz="3200" dirty="0" smtClean="0">
                <a:solidFill>
                  <a:srgbClr val="002060"/>
                </a:solidFill>
              </a:rPr>
              <a:t> + </a:t>
            </a:r>
            <a:r>
              <a:rPr lang="en-US" sz="3200" dirty="0" err="1" smtClean="0">
                <a:solidFill>
                  <a:srgbClr val="002060"/>
                </a:solidFill>
              </a:rPr>
              <a:t>threadIdx.x</a:t>
            </a: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31164" y="4719779"/>
            <a:ext cx="7343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002060"/>
                </a:solidFill>
              </a:rPr>
              <a:t>Iy</a:t>
            </a:r>
            <a:r>
              <a:rPr lang="en-US" sz="3200" dirty="0" smtClean="0">
                <a:solidFill>
                  <a:srgbClr val="002060"/>
                </a:solidFill>
              </a:rPr>
              <a:t> =</a:t>
            </a:r>
            <a:r>
              <a:rPr lang="en-US" sz="3200" dirty="0" err="1" smtClean="0">
                <a:solidFill>
                  <a:srgbClr val="002060"/>
                </a:solidFill>
              </a:rPr>
              <a:t>blockIdx.y</a:t>
            </a:r>
            <a:r>
              <a:rPr lang="en-US" sz="3200" dirty="0" smtClean="0">
                <a:solidFill>
                  <a:srgbClr val="002060"/>
                </a:solidFill>
              </a:rPr>
              <a:t> * </a:t>
            </a:r>
            <a:r>
              <a:rPr lang="en-US" sz="3200" dirty="0" err="1" smtClean="0">
                <a:solidFill>
                  <a:srgbClr val="002060"/>
                </a:solidFill>
              </a:rPr>
              <a:t>blockDim.y</a:t>
            </a:r>
            <a:r>
              <a:rPr lang="en-US" sz="3200" dirty="0" smtClean="0">
                <a:solidFill>
                  <a:srgbClr val="002060"/>
                </a:solidFill>
              </a:rPr>
              <a:t> + </a:t>
            </a:r>
            <a:r>
              <a:rPr lang="en-US" sz="3200" dirty="0" err="1" smtClean="0">
                <a:solidFill>
                  <a:srgbClr val="002060"/>
                </a:solidFill>
              </a:rPr>
              <a:t>threadIdx.y</a:t>
            </a:r>
            <a:endParaRPr lang="en-US" sz="3200" dirty="0">
              <a:solidFill>
                <a:srgbClr val="00206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5218545" y="2733964"/>
            <a:ext cx="1339273" cy="1985815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036884" y="3564777"/>
            <a:ext cx="2609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Matrix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175504" y="3604577"/>
            <a:ext cx="2609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Grid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17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2416</TotalTime>
  <Words>312</Words>
  <Application>Microsoft Office PowerPoint</Application>
  <PresentationFormat>Widescreen</PresentationFormat>
  <Paragraphs>220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Ink Free</vt:lpstr>
      <vt:lpstr>Office Theme</vt:lpstr>
      <vt:lpstr>Matrix transpose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CPU implementation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Matrix transpose</dc:title>
  <dc:creator>kasun liyanage</dc:creator>
  <cp:lastModifiedBy>kasun liyanage</cp:lastModifiedBy>
  <cp:revision>40</cp:revision>
  <dcterms:created xsi:type="dcterms:W3CDTF">2018-07-08T04:48:42Z</dcterms:created>
  <dcterms:modified xsi:type="dcterms:W3CDTF">2018-08-04T14:46:28Z</dcterms:modified>
</cp:coreProperties>
</file>