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7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97413-CCE0-4457-A7CC-D56CF352D02B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D574-D2ED-41F2-98C8-14C13D760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851" y="1575737"/>
            <a:ext cx="5259977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Ink Free" panose="03080402000500000000" pitchFamily="66" charset="0"/>
              </a:rPr>
              <a:t>Matrix transpose with unrolling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13896"/>
              </p:ext>
            </p:extLst>
          </p:nvPr>
        </p:nvGraphicFramePr>
        <p:xfrm>
          <a:off x="1630087" y="782188"/>
          <a:ext cx="398852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66"/>
                <a:gridCol w="498566"/>
                <a:gridCol w="498566"/>
                <a:gridCol w="498566"/>
                <a:gridCol w="498566"/>
                <a:gridCol w="498566"/>
                <a:gridCol w="498566"/>
                <a:gridCol w="498566"/>
              </a:tblGrid>
              <a:tr h="464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17764"/>
              </p:ext>
            </p:extLst>
          </p:nvPr>
        </p:nvGraphicFramePr>
        <p:xfrm>
          <a:off x="6936378" y="782188"/>
          <a:ext cx="398852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66"/>
                <a:gridCol w="498566"/>
                <a:gridCol w="498566"/>
                <a:gridCol w="498566"/>
                <a:gridCol w="498566"/>
                <a:gridCol w="498566"/>
                <a:gridCol w="498566"/>
                <a:gridCol w="498566"/>
              </a:tblGrid>
              <a:tr h="464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3042" y="2142835"/>
            <a:ext cx="196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Matrix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325660" y="2142835"/>
            <a:ext cx="196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Grid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3435927" y="5052291"/>
            <a:ext cx="671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Grid size is same as matrix size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91383"/>
              </p:ext>
            </p:extLst>
          </p:nvPr>
        </p:nvGraphicFramePr>
        <p:xfrm>
          <a:off x="2387469" y="1631934"/>
          <a:ext cx="398852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66"/>
                <a:gridCol w="498566"/>
                <a:gridCol w="498566"/>
                <a:gridCol w="498566"/>
                <a:gridCol w="498566"/>
                <a:gridCol w="498566"/>
                <a:gridCol w="498566"/>
                <a:gridCol w="498566"/>
              </a:tblGrid>
              <a:tr h="4648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77372"/>
              </p:ext>
            </p:extLst>
          </p:nvPr>
        </p:nvGraphicFramePr>
        <p:xfrm>
          <a:off x="8672944" y="1638268"/>
          <a:ext cx="1071420" cy="375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10"/>
                <a:gridCol w="535710"/>
              </a:tblGrid>
              <a:tr h="4816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73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Freeform 19"/>
          <p:cNvSpPr/>
          <p:nvPr/>
        </p:nvSpPr>
        <p:spPr>
          <a:xfrm>
            <a:off x="2613891" y="655782"/>
            <a:ext cx="6382327" cy="979054"/>
          </a:xfrm>
          <a:custGeom>
            <a:avLst/>
            <a:gdLst>
              <a:gd name="connsiteX0" fmla="*/ 6382327 w 6382327"/>
              <a:gd name="connsiteY0" fmla="*/ 979054 h 979054"/>
              <a:gd name="connsiteX1" fmla="*/ 1514764 w 6382327"/>
              <a:gd name="connsiteY1" fmla="*/ 0 h 979054"/>
              <a:gd name="connsiteX2" fmla="*/ 0 w 6382327"/>
              <a:gd name="connsiteY2" fmla="*/ 979054 h 97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2327" h="979054">
                <a:moveTo>
                  <a:pt x="6382327" y="979054"/>
                </a:moveTo>
                <a:cubicBezTo>
                  <a:pt x="4480406" y="489527"/>
                  <a:pt x="2578485" y="0"/>
                  <a:pt x="1514764" y="0"/>
                </a:cubicBezTo>
                <a:cubicBezTo>
                  <a:pt x="451043" y="0"/>
                  <a:pt x="238606" y="840509"/>
                  <a:pt x="0" y="97905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186545" y="886650"/>
            <a:ext cx="5865091" cy="726811"/>
          </a:xfrm>
          <a:custGeom>
            <a:avLst/>
            <a:gdLst>
              <a:gd name="connsiteX0" fmla="*/ 5440218 w 5440218"/>
              <a:gd name="connsiteY0" fmla="*/ 766659 h 794368"/>
              <a:gd name="connsiteX1" fmla="*/ 960582 w 5440218"/>
              <a:gd name="connsiteY1" fmla="*/ 41 h 794368"/>
              <a:gd name="connsiteX2" fmla="*/ 0 w 5440218"/>
              <a:gd name="connsiteY2" fmla="*/ 794368 h 79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0218" h="794368">
                <a:moveTo>
                  <a:pt x="5440218" y="766659"/>
                </a:moveTo>
                <a:cubicBezTo>
                  <a:pt x="3653751" y="381041"/>
                  <a:pt x="1867285" y="-4577"/>
                  <a:pt x="960582" y="41"/>
                </a:cubicBezTo>
                <a:cubicBezTo>
                  <a:pt x="53879" y="4659"/>
                  <a:pt x="146242" y="645047"/>
                  <a:pt x="0" y="794368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639127" y="1117595"/>
            <a:ext cx="5421746" cy="477394"/>
          </a:xfrm>
          <a:custGeom>
            <a:avLst/>
            <a:gdLst>
              <a:gd name="connsiteX0" fmla="*/ 4470400 w 4470400"/>
              <a:gd name="connsiteY0" fmla="*/ 526478 h 535715"/>
              <a:gd name="connsiteX1" fmla="*/ 766618 w 4470400"/>
              <a:gd name="connsiteY1" fmla="*/ 6 h 535715"/>
              <a:gd name="connsiteX2" fmla="*/ 0 w 4470400"/>
              <a:gd name="connsiteY2" fmla="*/ 535715 h 53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0400" h="535715">
                <a:moveTo>
                  <a:pt x="4470400" y="526478"/>
                </a:moveTo>
                <a:cubicBezTo>
                  <a:pt x="2991042" y="262472"/>
                  <a:pt x="1511685" y="-1533"/>
                  <a:pt x="766618" y="6"/>
                </a:cubicBezTo>
                <a:cubicBezTo>
                  <a:pt x="21551" y="1545"/>
                  <a:pt x="27709" y="460285"/>
                  <a:pt x="0" y="535715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4128654" y="1385442"/>
            <a:ext cx="4932219" cy="209547"/>
          </a:xfrm>
          <a:custGeom>
            <a:avLst/>
            <a:gdLst>
              <a:gd name="connsiteX0" fmla="*/ 3482109 w 3482109"/>
              <a:gd name="connsiteY0" fmla="*/ 277103 h 286340"/>
              <a:gd name="connsiteX1" fmla="*/ 600363 w 3482109"/>
              <a:gd name="connsiteY1" fmla="*/ 12 h 286340"/>
              <a:gd name="connsiteX2" fmla="*/ 0 w 3482109"/>
              <a:gd name="connsiteY2" fmla="*/ 286340 h 286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2109" h="286340">
                <a:moveTo>
                  <a:pt x="3482109" y="277103"/>
                </a:moveTo>
                <a:cubicBezTo>
                  <a:pt x="2331411" y="137788"/>
                  <a:pt x="1180714" y="-1527"/>
                  <a:pt x="600363" y="12"/>
                </a:cubicBezTo>
                <a:cubicBezTo>
                  <a:pt x="20012" y="1551"/>
                  <a:pt x="3079" y="241698"/>
                  <a:pt x="0" y="28634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04885" y="1641183"/>
            <a:ext cx="445720" cy="418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11137" y="1641183"/>
            <a:ext cx="445720" cy="418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7904" y="1641183"/>
            <a:ext cx="445720" cy="4185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04672" y="1647199"/>
            <a:ext cx="445720" cy="4125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3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98060" y="3032982"/>
            <a:ext cx="196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Matrix</a:t>
            </a:r>
            <a:endParaRPr lang="en-US" sz="4800" dirty="0"/>
          </a:p>
        </p:txBody>
      </p:sp>
      <p:sp>
        <p:nvSpPr>
          <p:cNvPr id="30" name="TextBox 29"/>
          <p:cNvSpPr txBox="1"/>
          <p:nvPr/>
        </p:nvSpPr>
        <p:spPr>
          <a:xfrm>
            <a:off x="8556569" y="3032981"/>
            <a:ext cx="196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Grid</a:t>
            </a:r>
            <a:endParaRPr lang="en-US" sz="4800" dirty="0"/>
          </a:p>
        </p:txBody>
      </p:sp>
      <p:sp>
        <p:nvSpPr>
          <p:cNvPr id="31" name="Rectangle 30"/>
          <p:cNvSpPr/>
          <p:nvPr/>
        </p:nvSpPr>
        <p:spPr>
          <a:xfrm>
            <a:off x="8672944" y="1656740"/>
            <a:ext cx="535710" cy="40298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1163" y="434169"/>
            <a:ext cx="9531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ix =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</a:rPr>
              <a:t>blockDim.x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</a:rPr>
              <a:t>blockIdx.x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 * </a:t>
            </a:r>
            <a:r>
              <a:rPr lang="en-GB" sz="4800" dirty="0" smtClean="0">
                <a:solidFill>
                  <a:srgbClr val="FF0000"/>
                </a:solidFill>
              </a:rPr>
              <a:t>4</a:t>
            </a:r>
            <a:r>
              <a:rPr lang="en-GB" sz="4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GB" sz="3600" dirty="0" err="1">
                <a:solidFill>
                  <a:schemeClr val="accent1">
                    <a:lumMod val="75000"/>
                  </a:schemeClr>
                </a:solidFill>
              </a:rPr>
              <a:t>threadIdx.x</a:t>
            </a: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3344" y="1758966"/>
            <a:ext cx="64654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threads in thread block 1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    offset  =      </a:t>
            </a:r>
            <a:r>
              <a:rPr lang="en-US" sz="3200" dirty="0" smtClean="0">
                <a:solidFill>
                  <a:srgbClr val="C00000"/>
                </a:solidFill>
              </a:rPr>
              <a:t>32 * 0 * 4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                =       </a:t>
            </a:r>
            <a:r>
              <a:rPr lang="en-US" sz="5400" dirty="0" smtClean="0">
                <a:solidFill>
                  <a:srgbClr val="C00000"/>
                </a:solidFill>
              </a:rPr>
              <a:t>0  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6471" y="4160981"/>
            <a:ext cx="6465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 threads in thread block 2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    offset  =      </a:t>
            </a:r>
            <a:r>
              <a:rPr lang="en-US" sz="3200" dirty="0" smtClean="0">
                <a:solidFill>
                  <a:srgbClr val="C00000"/>
                </a:solidFill>
              </a:rPr>
              <a:t>32 * 1 * 4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	                =       </a:t>
            </a:r>
            <a:r>
              <a:rPr lang="en-US" sz="4400" dirty="0" smtClean="0">
                <a:solidFill>
                  <a:srgbClr val="C00000"/>
                </a:solidFill>
              </a:rPr>
              <a:t>128</a:t>
            </a:r>
            <a:r>
              <a:rPr lang="en-US" sz="3200" dirty="0" smtClean="0"/>
              <a:t>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86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4885" y="2754806"/>
            <a:ext cx="10129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transpose[ix * </a:t>
            </a:r>
            <a:r>
              <a:rPr lang="en-US" sz="3200" dirty="0" err="1">
                <a:latin typeface="Consolas" panose="020B0609020204030204" pitchFamily="49" charset="0"/>
              </a:rPr>
              <a:t>ny</a:t>
            </a:r>
            <a:r>
              <a:rPr lang="en-US" sz="3200" dirty="0">
                <a:latin typeface="Consolas" panose="020B0609020204030204" pitchFamily="49" charset="0"/>
              </a:rPr>
              <a:t> + </a:t>
            </a:r>
            <a:r>
              <a:rPr lang="en-US" sz="3200" dirty="0" err="1">
                <a:latin typeface="Consolas" panose="020B0609020204030204" pitchFamily="49" charset="0"/>
              </a:rPr>
              <a:t>iy</a:t>
            </a:r>
            <a:r>
              <a:rPr lang="en-US" sz="3200" dirty="0">
                <a:latin typeface="Consolas" panose="020B0609020204030204" pitchFamily="49" charset="0"/>
              </a:rPr>
              <a:t>] = mat[</a:t>
            </a:r>
            <a:r>
              <a:rPr lang="en-US" sz="3200" dirty="0" err="1">
                <a:latin typeface="Consolas" panose="020B0609020204030204" pitchFamily="49" charset="0"/>
              </a:rPr>
              <a:t>iy</a:t>
            </a:r>
            <a:r>
              <a:rPr lang="en-US" sz="3200" dirty="0">
                <a:latin typeface="Consolas" panose="020B0609020204030204" pitchFamily="49" charset="0"/>
              </a:rPr>
              <a:t> * </a:t>
            </a:r>
            <a:r>
              <a:rPr lang="en-US" sz="3200" dirty="0" err="1">
                <a:latin typeface="Consolas" panose="020B0609020204030204" pitchFamily="49" charset="0"/>
              </a:rPr>
              <a:t>nx</a:t>
            </a:r>
            <a:r>
              <a:rPr lang="en-US" sz="3200" dirty="0">
                <a:latin typeface="Consolas" panose="020B0609020204030204" pitchFamily="49" charset="0"/>
              </a:rPr>
              <a:t> + ix];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6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1833418" y="2840300"/>
            <a:ext cx="1939636" cy="332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7250545" y="2840300"/>
            <a:ext cx="1939636" cy="332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06890" y="2840300"/>
            <a:ext cx="104570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</a:rPr>
              <a:t>trs</a:t>
            </a:r>
            <a:r>
              <a:rPr lang="en-US" sz="2000" dirty="0" smtClean="0">
                <a:latin typeface="Consolas" panose="020B0609020204030204" pitchFamily="49" charset="0"/>
              </a:rPr>
              <a:t>[(ix </a:t>
            </a:r>
            <a:r>
              <a:rPr lang="en-US" sz="2000" dirty="0">
                <a:latin typeface="Consolas" panose="020B0609020204030204" pitchFamily="49" charset="0"/>
              </a:rPr>
              <a:t>* </a:t>
            </a:r>
            <a:r>
              <a:rPr lang="en-US" sz="2000" dirty="0" err="1">
                <a:latin typeface="Consolas" panose="020B0609020204030204" pitchFamily="49" charset="0"/>
              </a:rPr>
              <a:t>ny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</a:rPr>
              <a:t>iy</a:t>
            </a:r>
            <a:r>
              <a:rPr lang="en-US" sz="2000" dirty="0" smtClean="0">
                <a:latin typeface="Consolas" panose="020B0609020204030204" pitchFamily="49" charset="0"/>
              </a:rPr>
              <a:t>) + </a:t>
            </a:r>
            <a:r>
              <a:rPr lang="en-US" sz="2000" dirty="0" err="1" smtClean="0"/>
              <a:t>ny</a:t>
            </a:r>
            <a:r>
              <a:rPr lang="en-US" sz="2000" dirty="0" smtClean="0"/>
              <a:t> * 0 * </a:t>
            </a:r>
            <a:r>
              <a:rPr lang="en-US" sz="2000" dirty="0" err="1" smtClean="0"/>
              <a:t>blockDim.x</a:t>
            </a:r>
            <a:r>
              <a:rPr lang="en-US" sz="2000" dirty="0" smtClean="0">
                <a:latin typeface="Consolas" panose="020B0609020204030204" pitchFamily="49" charset="0"/>
              </a:rPr>
              <a:t>] </a:t>
            </a:r>
            <a:r>
              <a:rPr lang="en-US" sz="2000" dirty="0">
                <a:latin typeface="Consolas" panose="020B0609020204030204" pitchFamily="49" charset="0"/>
              </a:rPr>
              <a:t>= mat</a:t>
            </a:r>
            <a:r>
              <a:rPr lang="en-US" sz="2000" dirty="0" smtClean="0">
                <a:latin typeface="Consolas" panose="020B0609020204030204" pitchFamily="49" charset="0"/>
              </a:rPr>
              <a:t>[(</a:t>
            </a:r>
            <a:r>
              <a:rPr lang="en-US" sz="2000" dirty="0" err="1" smtClean="0">
                <a:latin typeface="Consolas" panose="020B0609020204030204" pitchFamily="49" charset="0"/>
              </a:rPr>
              <a:t>iy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* </a:t>
            </a:r>
            <a:r>
              <a:rPr lang="en-US" sz="2000" dirty="0" err="1">
                <a:latin typeface="Consolas" panose="020B0609020204030204" pitchFamily="49" charset="0"/>
              </a:rPr>
              <a:t>nx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smtClean="0">
                <a:latin typeface="Consolas" panose="020B0609020204030204" pitchFamily="49" charset="0"/>
              </a:rPr>
              <a:t>ix) + 0 * </a:t>
            </a:r>
            <a:r>
              <a:rPr lang="en-US" sz="2000" dirty="0" err="1" smtClean="0"/>
              <a:t>blockDim.x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trs</a:t>
            </a:r>
            <a:r>
              <a:rPr lang="en-US" sz="2000" dirty="0" smtClean="0">
                <a:latin typeface="Consolas" panose="020B0609020204030204" pitchFamily="49" charset="0"/>
              </a:rPr>
              <a:t>[(</a:t>
            </a:r>
            <a:r>
              <a:rPr lang="en-US" sz="2000" dirty="0">
                <a:latin typeface="Consolas" panose="020B0609020204030204" pitchFamily="49" charset="0"/>
              </a:rPr>
              <a:t>ix * </a:t>
            </a:r>
            <a:r>
              <a:rPr lang="en-US" sz="2000" dirty="0" err="1">
                <a:latin typeface="Consolas" panose="020B0609020204030204" pitchFamily="49" charset="0"/>
              </a:rPr>
              <a:t>ny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iy</a:t>
            </a:r>
            <a:r>
              <a:rPr lang="en-US" sz="2000" dirty="0">
                <a:latin typeface="Consolas" panose="020B0609020204030204" pitchFamily="49" charset="0"/>
              </a:rPr>
              <a:t>) + </a:t>
            </a:r>
            <a:r>
              <a:rPr lang="en-US" sz="2000" dirty="0" err="1"/>
              <a:t>ny</a:t>
            </a:r>
            <a:r>
              <a:rPr lang="en-US" sz="2000" dirty="0"/>
              <a:t> </a:t>
            </a:r>
            <a:r>
              <a:rPr lang="en-US" sz="2000" dirty="0" smtClean="0"/>
              <a:t>* 1 * </a:t>
            </a:r>
            <a:r>
              <a:rPr lang="en-US" sz="2000" dirty="0" err="1" smtClean="0"/>
              <a:t>blockDim.x</a:t>
            </a:r>
            <a:r>
              <a:rPr lang="en-US" sz="2000" dirty="0">
                <a:latin typeface="Consolas" panose="020B0609020204030204" pitchFamily="49" charset="0"/>
              </a:rPr>
              <a:t>] = mat[(</a:t>
            </a:r>
            <a:r>
              <a:rPr lang="en-US" sz="2000" dirty="0" err="1">
                <a:latin typeface="Consolas" panose="020B0609020204030204" pitchFamily="49" charset="0"/>
              </a:rPr>
              <a:t>iy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nx</a:t>
            </a:r>
            <a:r>
              <a:rPr lang="en-US" sz="2000" dirty="0">
                <a:latin typeface="Consolas" panose="020B0609020204030204" pitchFamily="49" charset="0"/>
              </a:rPr>
              <a:t> + ix) + </a:t>
            </a:r>
            <a:r>
              <a:rPr lang="en-US" sz="2000" dirty="0" smtClean="0">
                <a:latin typeface="Consolas" panose="020B0609020204030204" pitchFamily="49" charset="0"/>
              </a:rPr>
              <a:t>1 * </a:t>
            </a:r>
            <a:r>
              <a:rPr lang="en-US" sz="2000" dirty="0" err="1" smtClean="0"/>
              <a:t>blockDim.x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trs</a:t>
            </a:r>
            <a:r>
              <a:rPr lang="en-US" sz="2000" dirty="0" smtClean="0">
                <a:latin typeface="Consolas" panose="020B0609020204030204" pitchFamily="49" charset="0"/>
              </a:rPr>
              <a:t>[(</a:t>
            </a:r>
            <a:r>
              <a:rPr lang="en-US" sz="2000" dirty="0">
                <a:latin typeface="Consolas" panose="020B0609020204030204" pitchFamily="49" charset="0"/>
              </a:rPr>
              <a:t>ix * </a:t>
            </a:r>
            <a:r>
              <a:rPr lang="en-US" sz="2000" dirty="0" err="1">
                <a:latin typeface="Consolas" panose="020B0609020204030204" pitchFamily="49" charset="0"/>
              </a:rPr>
              <a:t>ny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iy</a:t>
            </a:r>
            <a:r>
              <a:rPr lang="en-US" sz="2000" dirty="0">
                <a:latin typeface="Consolas" panose="020B0609020204030204" pitchFamily="49" charset="0"/>
              </a:rPr>
              <a:t>) + </a:t>
            </a:r>
            <a:r>
              <a:rPr lang="en-US" sz="2000" dirty="0" err="1"/>
              <a:t>ny</a:t>
            </a:r>
            <a:r>
              <a:rPr lang="en-US" sz="2000" dirty="0"/>
              <a:t> * </a:t>
            </a:r>
            <a:r>
              <a:rPr lang="en-US" sz="2000" dirty="0" smtClean="0"/>
              <a:t>2 * </a:t>
            </a:r>
            <a:r>
              <a:rPr lang="en-US" sz="2000" dirty="0" err="1" smtClean="0"/>
              <a:t>blockDim.x</a:t>
            </a:r>
            <a:r>
              <a:rPr lang="en-US" sz="2000" dirty="0">
                <a:latin typeface="Consolas" panose="020B0609020204030204" pitchFamily="49" charset="0"/>
              </a:rPr>
              <a:t>] = mat[(</a:t>
            </a:r>
            <a:r>
              <a:rPr lang="en-US" sz="2000" dirty="0" err="1">
                <a:latin typeface="Consolas" panose="020B0609020204030204" pitchFamily="49" charset="0"/>
              </a:rPr>
              <a:t>iy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nx</a:t>
            </a:r>
            <a:r>
              <a:rPr lang="en-US" sz="2000" dirty="0">
                <a:latin typeface="Consolas" panose="020B0609020204030204" pitchFamily="49" charset="0"/>
              </a:rPr>
              <a:t> + ix) + </a:t>
            </a:r>
            <a:r>
              <a:rPr lang="en-US" sz="2000" dirty="0" smtClean="0">
                <a:latin typeface="Consolas" panose="020B0609020204030204" pitchFamily="49" charset="0"/>
              </a:rPr>
              <a:t>2 * </a:t>
            </a:r>
            <a:r>
              <a:rPr lang="en-US" sz="2000" dirty="0" err="1" smtClean="0"/>
              <a:t>blockDim.x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trs</a:t>
            </a:r>
            <a:r>
              <a:rPr lang="en-US" sz="2000" dirty="0" smtClean="0">
                <a:latin typeface="Consolas" panose="020B0609020204030204" pitchFamily="49" charset="0"/>
              </a:rPr>
              <a:t>[(</a:t>
            </a:r>
            <a:r>
              <a:rPr lang="en-US" sz="2000" dirty="0">
                <a:latin typeface="Consolas" panose="020B0609020204030204" pitchFamily="49" charset="0"/>
              </a:rPr>
              <a:t>ix * </a:t>
            </a:r>
            <a:r>
              <a:rPr lang="en-US" sz="2000" dirty="0" err="1">
                <a:latin typeface="Consolas" panose="020B0609020204030204" pitchFamily="49" charset="0"/>
              </a:rPr>
              <a:t>ny</a:t>
            </a:r>
            <a:r>
              <a:rPr lang="en-US" sz="2000" dirty="0">
                <a:latin typeface="Consolas" panose="020B0609020204030204" pitchFamily="49" charset="0"/>
              </a:rPr>
              <a:t> + </a:t>
            </a:r>
            <a:r>
              <a:rPr lang="en-US" sz="2000" dirty="0" err="1">
                <a:latin typeface="Consolas" panose="020B0609020204030204" pitchFamily="49" charset="0"/>
              </a:rPr>
              <a:t>iy</a:t>
            </a:r>
            <a:r>
              <a:rPr lang="en-US" sz="2000" dirty="0">
                <a:latin typeface="Consolas" panose="020B0609020204030204" pitchFamily="49" charset="0"/>
              </a:rPr>
              <a:t>) + </a:t>
            </a:r>
            <a:r>
              <a:rPr lang="en-US" sz="2000" dirty="0" err="1"/>
              <a:t>ny</a:t>
            </a:r>
            <a:r>
              <a:rPr lang="en-US" sz="2000" dirty="0"/>
              <a:t> * </a:t>
            </a:r>
            <a:r>
              <a:rPr lang="en-US" sz="2000" dirty="0" smtClean="0"/>
              <a:t>3 * </a:t>
            </a:r>
            <a:r>
              <a:rPr lang="en-US" sz="2000" dirty="0" err="1" smtClean="0"/>
              <a:t>blockDim.x</a:t>
            </a:r>
            <a:r>
              <a:rPr lang="en-US" sz="2000" dirty="0">
                <a:latin typeface="Consolas" panose="020B0609020204030204" pitchFamily="49" charset="0"/>
              </a:rPr>
              <a:t>] = mat[(</a:t>
            </a:r>
            <a:r>
              <a:rPr lang="en-US" sz="2000" dirty="0" err="1">
                <a:latin typeface="Consolas" panose="020B0609020204030204" pitchFamily="49" charset="0"/>
              </a:rPr>
              <a:t>iy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</a:rPr>
              <a:t>nx</a:t>
            </a:r>
            <a:r>
              <a:rPr lang="en-US" sz="2000" dirty="0">
                <a:latin typeface="Consolas" panose="020B0609020204030204" pitchFamily="49" charset="0"/>
              </a:rPr>
              <a:t> + ix) + </a:t>
            </a:r>
            <a:r>
              <a:rPr lang="en-US" sz="2000" dirty="0" smtClean="0">
                <a:latin typeface="Consolas" panose="020B0609020204030204" pitchFamily="49" charset="0"/>
              </a:rPr>
              <a:t>3 * </a:t>
            </a:r>
            <a:r>
              <a:rPr lang="en-US" sz="2000" dirty="0" err="1" smtClean="0"/>
              <a:t>blockDim.x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911926" y="1156873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</a:rPr>
              <a:t>to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0981" y="1156872"/>
            <a:ext cx="243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C00000"/>
                </a:solidFill>
              </a:rPr>
              <a:t>ti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20720599">
            <a:off x="2484581" y="2105890"/>
            <a:ext cx="461818" cy="4987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197894">
            <a:off x="7850908" y="2092347"/>
            <a:ext cx="461818" cy="49876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/>
      <p:bldP spid="9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610628"/>
              </p:ext>
            </p:extLst>
          </p:nvPr>
        </p:nvGraphicFramePr>
        <p:xfrm>
          <a:off x="2567698" y="2221347"/>
          <a:ext cx="4119424" cy="256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928"/>
                <a:gridCol w="514928"/>
                <a:gridCol w="514928"/>
                <a:gridCol w="514928"/>
                <a:gridCol w="514928"/>
                <a:gridCol w="514928"/>
                <a:gridCol w="514928"/>
                <a:gridCol w="514928"/>
              </a:tblGrid>
              <a:tr h="64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4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4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419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22771"/>
              </p:ext>
            </p:extLst>
          </p:nvPr>
        </p:nvGraphicFramePr>
        <p:xfrm>
          <a:off x="8515927" y="2221347"/>
          <a:ext cx="1514764" cy="2567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64"/>
              </a:tblGrid>
              <a:tr h="1275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2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28970"/>
              </p:ext>
            </p:extLst>
          </p:nvPr>
        </p:nvGraphicFramePr>
        <p:xfrm>
          <a:off x="8737597" y="2367979"/>
          <a:ext cx="1025238" cy="90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9"/>
                <a:gridCol w="512619"/>
              </a:tblGrid>
              <a:tr h="452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25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04685"/>
              </p:ext>
            </p:extLst>
          </p:nvPr>
        </p:nvGraphicFramePr>
        <p:xfrm>
          <a:off x="8737597" y="3674925"/>
          <a:ext cx="1025238" cy="90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19"/>
                <a:gridCol w="512619"/>
              </a:tblGrid>
              <a:tr h="452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25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68944" y="1662545"/>
            <a:ext cx="4618178" cy="2770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31992" y="1662545"/>
            <a:ext cx="18473" cy="345901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5529" y="639892"/>
            <a:ext cx="232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8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1" y="2820560"/>
            <a:ext cx="232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4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4650" y="3120480"/>
            <a:ext cx="294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Matrix</a:t>
            </a:r>
            <a:endParaRPr lang="en-US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15927" y="5190839"/>
            <a:ext cx="294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Grid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384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309" y="1530061"/>
            <a:ext cx="10515600" cy="4351338"/>
          </a:xfrm>
        </p:spPr>
        <p:txBody>
          <a:bodyPr/>
          <a:lstStyle/>
          <a:p>
            <a:r>
              <a:rPr lang="en-US" dirty="0" smtClean="0"/>
              <a:t>4 by 8 matrix </a:t>
            </a:r>
          </a:p>
          <a:p>
            <a:r>
              <a:rPr lang="en-US" dirty="0" smtClean="0"/>
              <a:t>Elements initialized in 0 to 31 in row major format</a:t>
            </a:r>
          </a:p>
          <a:p>
            <a:r>
              <a:rPr lang="en-US" dirty="0" smtClean="0"/>
              <a:t>Perform the transpose using grid which has 1 thread block in x dimension and 2 thread blocks in y dimension each block  having 2 threads in x dimension and 2 threads in y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257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Ink Free</vt:lpstr>
      <vt:lpstr>Office Theme</vt:lpstr>
      <vt:lpstr>Matrix transpose with unrolling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transpose with unrolling</dc:title>
  <dc:creator>kasun liyanage</dc:creator>
  <cp:lastModifiedBy>kasun liyanage</cp:lastModifiedBy>
  <cp:revision>27</cp:revision>
  <dcterms:created xsi:type="dcterms:W3CDTF">2018-07-09T17:46:38Z</dcterms:created>
  <dcterms:modified xsi:type="dcterms:W3CDTF">2018-08-05T02:12:16Z</dcterms:modified>
</cp:coreProperties>
</file>