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F2DC-0FCF-470C-B731-6F63CACE4741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D7C0-3FA5-4398-9E43-D11CC183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223" y="1679711"/>
            <a:ext cx="4127863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Diagonal Transpose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82373"/>
              </p:ext>
            </p:extLst>
          </p:nvPr>
        </p:nvGraphicFramePr>
        <p:xfrm>
          <a:off x="2752627" y="1951347"/>
          <a:ext cx="3281404" cy="259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51"/>
                <a:gridCol w="821725"/>
                <a:gridCol w="818977"/>
                <a:gridCol w="820351"/>
              </a:tblGrid>
              <a:tr h="610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377127" y="1516861"/>
            <a:ext cx="3299381" cy="94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4285" y="490194"/>
            <a:ext cx="183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Ink Free" panose="03080402000500000000" pitchFamily="66" charset="0"/>
              </a:rPr>
              <a:t>blockIdx.X</a:t>
            </a:r>
            <a:endParaRPr lang="en-US" sz="28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634" y="2885301"/>
            <a:ext cx="171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FF0000"/>
                </a:solidFill>
                <a:latin typeface="Ink Free" panose="03080402000500000000" pitchFamily="66" charset="0"/>
              </a:defRPr>
            </a:lvl1pPr>
          </a:lstStyle>
          <a:p>
            <a:r>
              <a:rPr lang="en-US" dirty="0" err="1"/>
              <a:t>blockIdx.Y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81287" y="1526287"/>
            <a:ext cx="58132" cy="3253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3542" y="5440121"/>
            <a:ext cx="929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r>
              <a:rPr lang="en-US" sz="3600" dirty="0" smtClean="0"/>
              <a:t>id = </a:t>
            </a:r>
            <a:r>
              <a:rPr lang="en-US" sz="3600" dirty="0" err="1" smtClean="0"/>
              <a:t>blockIdx.Y</a:t>
            </a:r>
            <a:r>
              <a:rPr lang="en-US" sz="3600" dirty="0" smtClean="0"/>
              <a:t> * </a:t>
            </a:r>
            <a:r>
              <a:rPr lang="en-US" sz="3600" dirty="0" err="1" smtClean="0"/>
              <a:t>gridDim.x</a:t>
            </a:r>
            <a:r>
              <a:rPr lang="en-US" sz="3600" dirty="0" smtClean="0"/>
              <a:t> + </a:t>
            </a:r>
            <a:r>
              <a:rPr lang="en-US" sz="3600" dirty="0" err="1" smtClean="0"/>
              <a:t>blockIdx.X</a:t>
            </a:r>
            <a:endParaRPr lang="en-US" sz="3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69932"/>
              </p:ext>
            </p:extLst>
          </p:nvPr>
        </p:nvGraphicFramePr>
        <p:xfrm>
          <a:off x="7806966" y="1951346"/>
          <a:ext cx="3281404" cy="259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51"/>
                <a:gridCol w="821725"/>
                <a:gridCol w="818977"/>
                <a:gridCol w="820351"/>
              </a:tblGrid>
              <a:tr h="6105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78588"/>
              </p:ext>
            </p:extLst>
          </p:nvPr>
        </p:nvGraphicFramePr>
        <p:xfrm>
          <a:off x="2752627" y="1946056"/>
          <a:ext cx="3281404" cy="259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51"/>
                <a:gridCol w="821725"/>
                <a:gridCol w="818977"/>
                <a:gridCol w="820351"/>
              </a:tblGrid>
              <a:tr h="6105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(0,0)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(3,0)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(0,3)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97155"/>
              </p:ext>
            </p:extLst>
          </p:nvPr>
        </p:nvGraphicFramePr>
        <p:xfrm>
          <a:off x="2145211" y="365551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5373"/>
                <a:gridCol w="1016627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P5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53755" y="914398"/>
            <a:ext cx="5310911" cy="13392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Up-Down Arrow 7"/>
          <p:cNvSpPr/>
          <p:nvPr/>
        </p:nvSpPr>
        <p:spPr>
          <a:xfrm>
            <a:off x="6022108" y="2325474"/>
            <a:ext cx="637309" cy="13300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76978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76863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68073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67959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67844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1943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6153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80363" y="4064001"/>
            <a:ext cx="459444" cy="3140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340762" y="4221019"/>
            <a:ext cx="3569856" cy="0"/>
          </a:xfrm>
          <a:prstGeom prst="line">
            <a:avLst/>
          </a:prstGeom>
          <a:ln w="571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40229" y="4582610"/>
            <a:ext cx="7570389" cy="10611"/>
          </a:xfrm>
          <a:prstGeom prst="line">
            <a:avLst/>
          </a:prstGeom>
          <a:ln w="571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81315" y="3343563"/>
            <a:ext cx="991096" cy="92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0069" y="2665998"/>
            <a:ext cx="17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256 bytes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014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18100"/>
              </p:ext>
            </p:extLst>
          </p:nvPr>
        </p:nvGraphicFramePr>
        <p:xfrm>
          <a:off x="1513527" y="2017335"/>
          <a:ext cx="3746632" cy="284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58"/>
                <a:gridCol w="936658"/>
                <a:gridCol w="936658"/>
                <a:gridCol w="936658"/>
              </a:tblGrid>
              <a:tr h="6858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03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03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03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41808" y="1772239"/>
            <a:ext cx="18450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7098" y="1065479"/>
            <a:ext cx="16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P0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09886" y="1772239"/>
            <a:ext cx="18450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5176" y="1065479"/>
            <a:ext cx="16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P1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0642"/>
              </p:ext>
            </p:extLst>
          </p:nvPr>
        </p:nvGraphicFramePr>
        <p:xfrm>
          <a:off x="6558438" y="2017335"/>
          <a:ext cx="3746632" cy="284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58"/>
                <a:gridCol w="936658"/>
                <a:gridCol w="936658"/>
                <a:gridCol w="936658"/>
              </a:tblGrid>
              <a:tr h="6858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03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03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034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586719" y="1772239"/>
            <a:ext cx="18450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22009" y="1065479"/>
            <a:ext cx="16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P0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54797" y="1772239"/>
            <a:ext cx="184503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90087" y="1065479"/>
            <a:ext cx="16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30356" y="5224158"/>
            <a:ext cx="39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For original matrix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8438" y="5292864"/>
            <a:ext cx="446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For </a:t>
            </a:r>
            <a:r>
              <a:rPr lang="en-US" dirty="0" smtClean="0"/>
              <a:t>transpose matrix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0389" y="1878227"/>
            <a:ext cx="4357816" cy="947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04220" y="1878227"/>
            <a:ext cx="1005016" cy="3094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8" grpId="0"/>
      <p:bldP spid="2" grpId="0"/>
      <p:bldP spid="13" grpId="0"/>
      <p:bldP spid="3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27" y="5065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latin typeface="Ink Free" panose="03080402000500000000" pitchFamily="66" charset="0"/>
              </a:rPr>
              <a:t>Partition </a:t>
            </a:r>
            <a:r>
              <a:rPr lang="en-US" sz="4800" b="1" dirty="0" smtClean="0">
                <a:latin typeface="Ink Free" panose="03080402000500000000" pitchFamily="66" charset="0"/>
              </a:rPr>
              <a:t>camping</a:t>
            </a:r>
            <a:endParaRPr lang="en-US" sz="4800" b="1" dirty="0">
              <a:latin typeface="Ink Free" panose="03080402000500000000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4593" y="2469823"/>
            <a:ext cx="9200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 In partition camping, memory requests are queued at some partitions while other partitions remain unused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06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62" y="233404"/>
            <a:ext cx="10515600" cy="1325563"/>
          </a:xfrm>
        </p:spPr>
        <p:txBody>
          <a:bodyPr/>
          <a:lstStyle/>
          <a:p>
            <a:r>
              <a:rPr lang="en-US" sz="4800" b="1" dirty="0" smtClean="0">
                <a:latin typeface="Ink Free" panose="03080402000500000000" pitchFamily="66" charset="0"/>
              </a:rPr>
              <a:t>Solution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652" y="1558967"/>
            <a:ext cx="9484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are going to calculate the index values ix and </a:t>
            </a:r>
            <a:r>
              <a:rPr lang="en-US" sz="3200" dirty="0" err="1"/>
              <a:t>iy</a:t>
            </a:r>
            <a:r>
              <a:rPr lang="en-US" sz="3200" dirty="0" smtClean="0"/>
              <a:t>, using diagonal coordinate system </a:t>
            </a:r>
            <a:r>
              <a:rPr lang="en-US" sz="3200" dirty="0"/>
              <a:t>which will make sure </a:t>
            </a:r>
            <a:r>
              <a:rPr lang="en-US" sz="3200" dirty="0">
                <a:solidFill>
                  <a:srgbClr val="FF0000"/>
                </a:solidFill>
              </a:rPr>
              <a:t>consecutive thread blocks</a:t>
            </a:r>
            <a:r>
              <a:rPr lang="en-US" sz="3200" dirty="0"/>
              <a:t> to access </a:t>
            </a:r>
            <a:r>
              <a:rPr lang="en-US" sz="3200" dirty="0">
                <a:solidFill>
                  <a:srgbClr val="FF0000"/>
                </a:solidFill>
              </a:rPr>
              <a:t>nonconsecutive memory </a:t>
            </a:r>
            <a:r>
              <a:rPr lang="en-US" sz="3200" dirty="0" smtClean="0">
                <a:solidFill>
                  <a:srgbClr val="FF0000"/>
                </a:solidFill>
              </a:rPr>
              <a:t>blocks.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But with in a single </a:t>
            </a:r>
            <a:r>
              <a:rPr lang="en-US" sz="3200" dirty="0"/>
              <a:t>thread block we need threads with that thread block to access </a:t>
            </a:r>
            <a:r>
              <a:rPr lang="en-US" sz="3200" dirty="0">
                <a:solidFill>
                  <a:srgbClr val="FF0000"/>
                </a:solidFill>
              </a:rPr>
              <a:t>consecutive memory address to adhere the coalesced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5876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6259"/>
              </p:ext>
            </p:extLst>
          </p:nvPr>
        </p:nvGraphicFramePr>
        <p:xfrm>
          <a:off x="7094804" y="2350411"/>
          <a:ext cx="3281404" cy="259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51"/>
                <a:gridCol w="821725"/>
                <a:gridCol w="818977"/>
                <a:gridCol w="820351"/>
              </a:tblGrid>
              <a:tr h="6105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796346"/>
              </p:ext>
            </p:extLst>
          </p:nvPr>
        </p:nvGraphicFramePr>
        <p:xfrm>
          <a:off x="1704243" y="2350411"/>
          <a:ext cx="3281404" cy="259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351"/>
                <a:gridCol w="821725"/>
                <a:gridCol w="818977"/>
                <a:gridCol w="820351"/>
              </a:tblGrid>
              <a:tr h="6105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610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612485" y="3384222"/>
            <a:ext cx="855481" cy="67873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807" y="0"/>
            <a:ext cx="10515600" cy="1325563"/>
          </a:xfrm>
        </p:spPr>
        <p:txBody>
          <a:bodyPr/>
          <a:lstStyle/>
          <a:p>
            <a:r>
              <a:rPr lang="en-US" dirty="0" smtClean="0"/>
              <a:t>Thread block and data block mapping using Diagonal coordinate system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525916" y="2350411"/>
            <a:ext cx="2850292" cy="2363162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37345" y="2195574"/>
            <a:ext cx="2116472" cy="186737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17195" y="4450039"/>
            <a:ext cx="832633" cy="75774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33440" y="2482225"/>
            <a:ext cx="3784394" cy="30316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65514" y="3118795"/>
            <a:ext cx="375232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4038" y="3798476"/>
            <a:ext cx="79153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ix = </a:t>
            </a:r>
            <a:r>
              <a:rPr lang="en-US" sz="3200" dirty="0" err="1"/>
              <a:t>blockDim.x</a:t>
            </a:r>
            <a:r>
              <a:rPr lang="en-US" sz="3200" dirty="0"/>
              <a:t> * </a:t>
            </a:r>
            <a:r>
              <a:rPr lang="en-US" sz="4000" dirty="0" err="1" smtClean="0">
                <a:solidFill>
                  <a:srgbClr val="FF0000"/>
                </a:solidFill>
              </a:rPr>
              <a:t>blockIdx.x</a:t>
            </a:r>
            <a:r>
              <a:rPr lang="en-US" sz="3200" dirty="0" smtClean="0"/>
              <a:t>+ </a:t>
            </a:r>
            <a:r>
              <a:rPr lang="en-US" sz="3200" dirty="0" err="1"/>
              <a:t>threadIdx.x</a:t>
            </a:r>
            <a:r>
              <a:rPr lang="en-US" sz="3200" dirty="0"/>
              <a:t>;   </a:t>
            </a:r>
          </a:p>
          <a:p>
            <a:endParaRPr lang="en-US" sz="3200" dirty="0"/>
          </a:p>
          <a:p>
            <a:r>
              <a:rPr lang="en-US" sz="3200" dirty="0" err="1"/>
              <a:t>iy</a:t>
            </a:r>
            <a:r>
              <a:rPr lang="en-US" sz="3200" dirty="0"/>
              <a:t> = </a:t>
            </a:r>
            <a:r>
              <a:rPr lang="en-US" sz="3200" dirty="0" err="1"/>
              <a:t>blockDim.y</a:t>
            </a:r>
            <a:r>
              <a:rPr lang="en-US" sz="3200" dirty="0"/>
              <a:t> * </a:t>
            </a:r>
            <a:r>
              <a:rPr lang="en-US" sz="4000" dirty="0" err="1" smtClean="0">
                <a:solidFill>
                  <a:srgbClr val="FF0000"/>
                </a:solidFill>
              </a:rPr>
              <a:t>blockIdx.y</a:t>
            </a:r>
            <a:r>
              <a:rPr lang="en-US" sz="3200" dirty="0" smtClean="0"/>
              <a:t> + </a:t>
            </a:r>
            <a:r>
              <a:rPr lang="en-US" sz="3200" dirty="0" err="1"/>
              <a:t>threadIdx.y</a:t>
            </a:r>
            <a:r>
              <a:rPr lang="en-US" sz="3200" dirty="0"/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4038" y="808597"/>
            <a:ext cx="9511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blk_y</a:t>
            </a:r>
            <a:r>
              <a:rPr lang="en-US" sz="3600" dirty="0"/>
              <a:t> = </a:t>
            </a:r>
            <a:r>
              <a:rPr lang="en-US" sz="3600" dirty="0" err="1"/>
              <a:t>blockIdx.x</a:t>
            </a:r>
            <a:r>
              <a:rPr lang="en-US" sz="3600" dirty="0"/>
              <a:t>;   </a:t>
            </a:r>
          </a:p>
          <a:p>
            <a:endParaRPr lang="en-US" sz="3600" dirty="0"/>
          </a:p>
          <a:p>
            <a:r>
              <a:rPr lang="en-US" sz="3600" dirty="0" err="1"/>
              <a:t>blk_x</a:t>
            </a:r>
            <a:r>
              <a:rPr lang="en-US" sz="3600" dirty="0"/>
              <a:t> = ( </a:t>
            </a:r>
            <a:r>
              <a:rPr lang="en-US" sz="3600" dirty="0" err="1"/>
              <a:t>blockIdx.x</a:t>
            </a:r>
            <a:r>
              <a:rPr lang="en-US" sz="3600" dirty="0"/>
              <a:t> + </a:t>
            </a:r>
            <a:r>
              <a:rPr lang="en-US" sz="3600" dirty="0" err="1"/>
              <a:t>blockIdx.y</a:t>
            </a:r>
            <a:r>
              <a:rPr lang="en-US" sz="3600" dirty="0"/>
              <a:t>) % </a:t>
            </a:r>
            <a:r>
              <a:rPr lang="en-US" sz="3600" dirty="0" err="1"/>
              <a:t>gridDim.x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6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2273</TotalTime>
  <Words>274</Words>
  <Application>Microsoft Office PowerPoint</Application>
  <PresentationFormat>Widescreen</PresentationFormat>
  <Paragraphs>129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Office Theme</vt:lpstr>
      <vt:lpstr>Diagonal Transpose</vt:lpstr>
      <vt:lpstr>PowerPoint Presentation</vt:lpstr>
      <vt:lpstr>PowerPoint Presentation</vt:lpstr>
      <vt:lpstr>PowerPoint Presentation</vt:lpstr>
      <vt:lpstr>Partition camping</vt:lpstr>
      <vt:lpstr>Solution</vt:lpstr>
      <vt:lpstr>Thread block and data block mapping using Diagonal coordinate system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Transpose</dc:title>
  <dc:creator>kasun liyanage</dc:creator>
  <cp:lastModifiedBy>kasun liyanage</cp:lastModifiedBy>
  <cp:revision>50</cp:revision>
  <dcterms:created xsi:type="dcterms:W3CDTF">2018-07-10T05:58:23Z</dcterms:created>
  <dcterms:modified xsi:type="dcterms:W3CDTF">2018-08-05T11:50:46Z</dcterms:modified>
</cp:coreProperties>
</file>