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68" r:id="rId6"/>
    <p:sldId id="269" r:id="rId7"/>
    <p:sldId id="270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E9C"/>
    <a:srgbClr val="E45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9F8D-CD6F-49A4-9166-3115EAB3219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61A3-A7A0-4747-8435-0C5C0006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063" y="1836466"/>
            <a:ext cx="6940731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Ink Free" panose="03080402000500000000" pitchFamily="66" charset="0"/>
              </a:rPr>
              <a:t>CUDA memory </a:t>
            </a:r>
            <a:r>
              <a:rPr lang="en-US" b="1" dirty="0" smtClean="0">
                <a:latin typeface="Ink Free" panose="03080402000500000000" pitchFamily="66" charset="0"/>
              </a:rPr>
              <a:t>types</a:t>
            </a:r>
            <a:endParaRPr lang="en-US" sz="6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371" y="133794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Constant </a:t>
            </a:r>
            <a:r>
              <a:rPr lang="en-US" sz="3600" dirty="0" smtClean="0"/>
              <a:t>memory</a:t>
            </a:r>
          </a:p>
          <a:p>
            <a:r>
              <a:rPr lang="en-US" sz="3600" dirty="0"/>
              <a:t>Texture Memory </a:t>
            </a:r>
            <a:endParaRPr lang="en-US" sz="3600" dirty="0" smtClean="0"/>
          </a:p>
          <a:p>
            <a:r>
              <a:rPr lang="en-US" sz="3600" dirty="0"/>
              <a:t>Global </a:t>
            </a:r>
            <a:r>
              <a:rPr lang="en-US" sz="3600" dirty="0" smtClean="0"/>
              <a:t>Memory</a:t>
            </a:r>
          </a:p>
          <a:p>
            <a:r>
              <a:rPr lang="en-US" sz="3600" dirty="0"/>
              <a:t>GPU Caches </a:t>
            </a:r>
          </a:p>
        </p:txBody>
      </p:sp>
    </p:spTree>
    <p:extLst>
      <p:ext uri="{BB962C8B-B14F-4D97-AF65-F5344CB8AC3E}">
        <p14:creationId xmlns:p14="http://schemas.microsoft.com/office/powerpoint/2010/main" val="15949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4412" y="385357"/>
            <a:ext cx="5307874" cy="2142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2892" y="3496495"/>
            <a:ext cx="6932022" cy="3004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1733005" y="3763198"/>
            <a:ext cx="6282383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Ink Free" panose="03080402000500000000" pitchFamily="66" charset="0"/>
              </a:rPr>
              <a:t>L2 </a:t>
            </a:r>
            <a:endParaRPr lang="en-US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33005" y="4427769"/>
            <a:ext cx="6282383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Ink Free" panose="03080402000500000000" pitchFamily="66" charset="0"/>
              </a:rPr>
              <a:t>Global 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005" y="5092340"/>
            <a:ext cx="6282383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Ink Free" panose="03080402000500000000" pitchFamily="66" charset="0"/>
              </a:rPr>
              <a:t>Texture 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33005" y="5756911"/>
            <a:ext cx="6282383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Ink Free" panose="03080402000500000000" pitchFamily="66" charset="0"/>
              </a:rPr>
              <a:t>Constant memory 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36966" y="698866"/>
            <a:ext cx="3579223" cy="4615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Ink Free" panose="03080402000500000000" pitchFamily="66" charset="0"/>
              </a:rPr>
              <a:t>Register files</a:t>
            </a:r>
            <a:endParaRPr lang="en-US" sz="28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5818" y="1543597"/>
            <a:ext cx="1036319" cy="6444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Ink Free" panose="03080402000500000000" pitchFamily="66" charset="0"/>
              </a:rPr>
              <a:t>SMEM</a:t>
            </a:r>
            <a:endParaRPr lang="en-US" sz="24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9926" y="1543597"/>
            <a:ext cx="888274" cy="6444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Ink Free" panose="03080402000500000000" pitchFamily="66" charset="0"/>
              </a:rPr>
              <a:t>L1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15988" y="1543597"/>
            <a:ext cx="977538" cy="644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Ink Free" panose="03080402000500000000" pitchFamily="66" charset="0"/>
              </a:rPr>
              <a:t>Constant</a:t>
            </a:r>
            <a:endParaRPr lang="en-US" sz="24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3769" y="1543597"/>
            <a:ext cx="888274" cy="644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Ink Free" panose="03080402000500000000" pitchFamily="66" charset="0"/>
              </a:rPr>
              <a:t>Read only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4748349" y="2559643"/>
            <a:ext cx="489858" cy="90487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4914" y="788596"/>
            <a:ext cx="358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Streaming multiprocessor</a:t>
            </a:r>
            <a:endParaRPr lang="en-US" sz="32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5027" y="4279518"/>
            <a:ext cx="34573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Ink Free" panose="03080402000500000000" pitchFamily="66" charset="0"/>
              </a:rPr>
              <a:t>DRAm</a:t>
            </a:r>
            <a:r>
              <a:rPr lang="en-US" sz="32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/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Device mem</a:t>
            </a:r>
            <a:endParaRPr lang="en-US" sz="32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3622753">
            <a:off x="7647215" y="1135616"/>
            <a:ext cx="396240" cy="383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6850901">
            <a:off x="8451854" y="3969258"/>
            <a:ext cx="396240" cy="383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-193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Registers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5326" y="1236617"/>
            <a:ext cx="99538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Fastest memory space in the GPU</a:t>
            </a:r>
          </a:p>
          <a:p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 to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hold frequently accessed thread-private 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variables, and arrays if the indices are constant or can be determine at compile time.</a:t>
            </a:r>
          </a:p>
          <a:p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share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their lifetime with the kernel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3" y="1573078"/>
            <a:ext cx="9403081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On Fermi GPUs one thread can have maximum of 63 registers. But all other microarchitectures allowed to have maximum of 255 registers per thread.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Ink Free" panose="03080402000500000000" pitchFamily="66" charset="0"/>
              </a:rPr>
              <a:t>Register spills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043339"/>
            <a:ext cx="99865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If a kernel uses more registers than the hardware limit, the excess registers will spill over to local memory. This register spilling can have adverse performance </a:t>
            </a:r>
            <a:r>
              <a:rPr lang="en-GB" sz="3600" dirty="0"/>
              <a:t>consequences.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37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Ink Free" panose="03080402000500000000" pitchFamily="66" charset="0"/>
              </a:rPr>
              <a:t>Launch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17" y="20694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__</a:t>
            </a:r>
            <a:r>
              <a:rPr lang="en-US" sz="3200" dirty="0" err="1"/>
              <a:t>launch_bounds</a:t>
            </a:r>
            <a:r>
              <a:rPr lang="en-US" sz="3200" dirty="0"/>
              <a:t>__(</a:t>
            </a:r>
            <a:r>
              <a:rPr lang="en-US" sz="3200" dirty="0" err="1">
                <a:solidFill>
                  <a:srgbClr val="FF0000"/>
                </a:solidFill>
              </a:rPr>
              <a:t>maxThreadsPerBlock</a:t>
            </a:r>
            <a:r>
              <a:rPr lang="en-US" sz="3200" dirty="0"/>
              <a:t>, </a:t>
            </a:r>
            <a:r>
              <a:rPr lang="en-US" sz="3200" dirty="0" smtClean="0"/>
              <a:t>  								</a:t>
            </a:r>
            <a:r>
              <a:rPr lang="en-US" sz="3200" dirty="0" err="1" smtClean="0">
                <a:solidFill>
                  <a:srgbClr val="00B050"/>
                </a:solidFill>
              </a:rPr>
              <a:t>minBlocksPerMultiprocessor</a:t>
            </a:r>
            <a:r>
              <a:rPr lang="en-US" sz="3200" dirty="0"/>
              <a:t>) 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Ex : </a:t>
            </a:r>
            <a:r>
              <a:rPr lang="en-GB" sz="3200" dirty="0">
                <a:solidFill>
                  <a:schemeClr val="accent5"/>
                </a:solidFill>
              </a:rPr>
              <a:t>__global__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GB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__</a:t>
            </a:r>
            <a:r>
              <a:rPr lang="en-US" sz="3200" dirty="0" err="1">
                <a:solidFill>
                  <a:srgbClr val="FF0000"/>
                </a:solidFill>
              </a:rPr>
              <a:t>launch_bounds</a:t>
            </a:r>
            <a:r>
              <a:rPr lang="en-US" sz="3200" dirty="0" smtClean="0">
                <a:solidFill>
                  <a:srgbClr val="FF0000"/>
                </a:solidFill>
              </a:rPr>
              <a:t>__</a:t>
            </a:r>
            <a:r>
              <a:rPr lang="en-US" sz="3200" dirty="0" smtClean="0">
                <a:solidFill>
                  <a:srgbClr val="C00000"/>
                </a:solidFill>
              </a:rPr>
              <a:t>(48)</a:t>
            </a:r>
            <a:endParaRPr lang="en-GB" sz="3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3200" dirty="0" err="1" smtClean="0"/>
              <a:t>register_usage_test</a:t>
            </a:r>
            <a:r>
              <a:rPr lang="en-GB" sz="3200" dirty="0" smtClean="0"/>
              <a:t>(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/>
              <a:t>* results, </a:t>
            </a:r>
            <a:r>
              <a:rPr lang="en-GB" sz="3200" dirty="0" err="1"/>
              <a:t>int</a:t>
            </a:r>
            <a:r>
              <a:rPr lang="en-GB" sz="3200" dirty="0"/>
              <a:t> size)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1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1" y="21130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			-</a:t>
            </a:r>
            <a:r>
              <a:rPr lang="en-US" sz="4400" dirty="0" err="1"/>
              <a:t>maxrregcount</a:t>
            </a:r>
            <a:r>
              <a:rPr lang="en-US" sz="4400" dirty="0"/>
              <a:t>=32</a:t>
            </a:r>
          </a:p>
        </p:txBody>
      </p:sp>
    </p:spTree>
    <p:extLst>
      <p:ext uri="{BB962C8B-B14F-4D97-AF65-F5344CB8AC3E}">
        <p14:creationId xmlns:p14="http://schemas.microsoft.com/office/powerpoint/2010/main" val="1878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Ink Free" panose="03080402000500000000" pitchFamily="66" charset="0"/>
              </a:rPr>
              <a:t>Local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714" y="18604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Store variables which are eligible </a:t>
            </a:r>
            <a:r>
              <a:rPr lang="en-US" sz="3600" dirty="0"/>
              <a:t>for registers but cannot </a:t>
            </a:r>
            <a:r>
              <a:rPr lang="en-US" sz="3600" dirty="0" smtClean="0"/>
              <a:t>fit </a:t>
            </a:r>
            <a:r>
              <a:rPr lang="en-US" sz="3600" dirty="0"/>
              <a:t>into the register </a:t>
            </a:r>
            <a:r>
              <a:rPr lang="en-US" sz="3600" dirty="0" smtClean="0"/>
              <a:t>space </a:t>
            </a:r>
            <a:endParaRPr lang="en-US" sz="3600" dirty="0"/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local arrays with indices which cannot resolve at compiler time.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Large local structures</a:t>
            </a:r>
          </a:p>
          <a:p>
            <a:endParaRPr lang="en-US" sz="3600" dirty="0" smtClean="0"/>
          </a:p>
          <a:p>
            <a:r>
              <a:rPr lang="en-US" sz="3600" dirty="0" smtClean="0"/>
              <a:t>Not an on-chip memory, allocates in DRAM so have high latency memory access</a:t>
            </a:r>
            <a:endParaRPr lang="en-US" sz="3600" dirty="0">
              <a:solidFill>
                <a:srgbClr val="FF0000"/>
              </a:solidFill>
            </a:endParaRPr>
          </a:p>
          <a:p>
            <a:pPr lvl="1"/>
            <a:endParaRPr lang="en-US" sz="3600" b="1" dirty="0" smtClean="0">
              <a:solidFill>
                <a:srgbClr val="FF0000"/>
              </a:solidFill>
              <a:latin typeface="Ink Free" panose="03080402000500000000" pitchFamily="66" charset="0"/>
            </a:endParaRPr>
          </a:p>
          <a:p>
            <a:pPr lvl="1"/>
            <a:endParaRPr lang="en-US" sz="3200" b="1" dirty="0" smtClean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Ink Free" panose="03080402000500000000" pitchFamily="66" charset="0"/>
              </a:rPr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929" y="1886585"/>
            <a:ext cx="979496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Shared memory is on chip memory which partition among thread blocks. </a:t>
            </a:r>
            <a:endParaRPr lang="en-US" sz="3200" dirty="0" smtClean="0"/>
          </a:p>
          <a:p>
            <a:endParaRPr lang="en-US" sz="3200" dirty="0" smtClean="0"/>
          </a:p>
          <a:p>
            <a:pPr lvl="5"/>
            <a:r>
              <a:rPr lang="en-US" sz="4000" dirty="0">
                <a:solidFill>
                  <a:srgbClr val="FF0000"/>
                </a:solidFill>
              </a:rPr>
              <a:t>__shared__</a:t>
            </a:r>
          </a:p>
          <a:p>
            <a:endParaRPr lang="en-US" sz="3200" dirty="0" smtClean="0"/>
          </a:p>
          <a:p>
            <a:r>
              <a:rPr lang="en-GB" sz="3200" dirty="0"/>
              <a:t>The L1 cache and shared memory for an SM use the same </a:t>
            </a:r>
            <a:r>
              <a:rPr lang="en-GB" sz="3200" dirty="0" smtClean="0"/>
              <a:t> on-chip </a:t>
            </a:r>
            <a:r>
              <a:rPr lang="en-GB" sz="3200" dirty="0"/>
              <a:t>memory</a:t>
            </a:r>
            <a:endParaRPr lang="en-US" sz="3200" dirty="0" smtClean="0"/>
          </a:p>
          <a:p>
            <a:endParaRPr lang="en-US" sz="3200" b="1" dirty="0" smtClean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211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Ink Free</vt:lpstr>
      <vt:lpstr>Office Theme</vt:lpstr>
      <vt:lpstr>CUDA memory types</vt:lpstr>
      <vt:lpstr>PowerPoint Presentation</vt:lpstr>
      <vt:lpstr>Registers</vt:lpstr>
      <vt:lpstr>PowerPoint Presentation</vt:lpstr>
      <vt:lpstr>Register spills</vt:lpstr>
      <vt:lpstr>Launch bounds</vt:lpstr>
      <vt:lpstr>PowerPoint Presentation</vt:lpstr>
      <vt:lpstr>Local memory</vt:lpstr>
      <vt:lpstr>Shared memory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memory types</dc:title>
  <dc:creator>kasun liyanage</dc:creator>
  <cp:lastModifiedBy>kasun liyanage</cp:lastModifiedBy>
  <cp:revision>49</cp:revision>
  <dcterms:created xsi:type="dcterms:W3CDTF">2018-07-01T12:04:03Z</dcterms:created>
  <dcterms:modified xsi:type="dcterms:W3CDTF">2018-08-03T04:20:12Z</dcterms:modified>
</cp:coreProperties>
</file>