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5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5EF7-B79A-4B05-A08B-3429C14497F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6D2D-3AD3-400B-917F-531CB009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697" y="1731963"/>
            <a:ext cx="6191795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Memory management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1" y="116377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Host</a:t>
            </a:r>
          </a:p>
          <a:p>
            <a:pPr lvl="1"/>
            <a:r>
              <a:rPr lang="en-US" sz="3200" dirty="0" err="1"/>
              <a:t>Malloc</a:t>
            </a:r>
            <a:endParaRPr lang="en-US" sz="3200" dirty="0"/>
          </a:p>
          <a:p>
            <a:pPr lvl="1"/>
            <a:r>
              <a:rPr lang="en-US" sz="3200" dirty="0"/>
              <a:t>free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Device</a:t>
            </a:r>
          </a:p>
          <a:p>
            <a:pPr lvl="1"/>
            <a:r>
              <a:rPr lang="en-US" sz="3200" dirty="0" err="1" smtClean="0"/>
              <a:t>cudaMalloc</a:t>
            </a:r>
            <a:endParaRPr lang="en-US" sz="3200" dirty="0" smtClean="0"/>
          </a:p>
          <a:p>
            <a:pPr lvl="1"/>
            <a:r>
              <a:rPr lang="en-US" sz="3200" dirty="0" err="1" smtClean="0"/>
              <a:t>cudaFree</a:t>
            </a:r>
            <a:endParaRPr lang="en-US" sz="3200" dirty="0" smtClean="0"/>
          </a:p>
          <a:p>
            <a:pPr lvl="1"/>
            <a:r>
              <a:rPr lang="en-US" sz="3200" dirty="0" err="1" smtClean="0"/>
              <a:t>cudaMemCpy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6046" y="1602377"/>
            <a:ext cx="1976846" cy="862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CPU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6046" y="4228012"/>
            <a:ext cx="1976846" cy="8621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k Free" panose="03080402000500000000" pitchFamily="66" charset="0"/>
              </a:rPr>
              <a:t>GPU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0514" y="1541416"/>
            <a:ext cx="2146663" cy="1010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Main memory</a:t>
            </a:r>
            <a:endParaRPr lang="en-US" sz="11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513" y="4153988"/>
            <a:ext cx="2146663" cy="10101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GPU memory</a:t>
            </a:r>
            <a:endParaRPr lang="en-US" sz="11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5608319" y="1880400"/>
            <a:ext cx="1506583" cy="33963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5608318" y="4502332"/>
            <a:ext cx="1506584" cy="348342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5400000">
            <a:off x="3327762" y="3188425"/>
            <a:ext cx="1500051" cy="30915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8124" y="2989059"/>
            <a:ext cx="313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15.75 GB/s</a:t>
            </a:r>
            <a:endParaRPr lang="en-US" sz="40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2891" y="5482226"/>
            <a:ext cx="294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484 GB/s</a:t>
            </a:r>
            <a:endParaRPr lang="en-US" sz="40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Pinned memory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97" y="1999795"/>
            <a:ext cx="9777548" cy="4351338"/>
          </a:xfrm>
        </p:spPr>
        <p:txBody>
          <a:bodyPr/>
          <a:lstStyle/>
          <a:p>
            <a:r>
              <a:rPr lang="en-US" sz="3200" dirty="0"/>
              <a:t>A</a:t>
            </a:r>
            <a:r>
              <a:rPr lang="en-US" sz="3200" dirty="0" smtClean="0"/>
              <a:t>llocated </a:t>
            </a:r>
            <a:r>
              <a:rPr lang="en-US" sz="3200" dirty="0"/>
              <a:t>host memory is by default </a:t>
            </a:r>
            <a:r>
              <a:rPr lang="en-US" sz="3200" dirty="0" smtClean="0"/>
              <a:t>peggable.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The GPU cannot safely access data in </a:t>
            </a:r>
            <a:r>
              <a:rPr lang="en-US" sz="3200" dirty="0" err="1"/>
              <a:t>pageable</a:t>
            </a:r>
            <a:r>
              <a:rPr lang="en-US" sz="3200" dirty="0"/>
              <a:t> host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-161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Pinned memory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4236" y="1408272"/>
            <a:ext cx="5081450" cy="12963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8841" y="3614057"/>
            <a:ext cx="6409508" cy="2081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2315" y="4136571"/>
            <a:ext cx="2116183" cy="103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Ink Free" panose="03080402000500000000" pitchFamily="66" charset="0"/>
              </a:rPr>
              <a:t>Pageble</a:t>
            </a:r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 memory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9503" y="4136571"/>
            <a:ext cx="2116183" cy="103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Pinned memory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1857" y="4362994"/>
            <a:ext cx="583475" cy="58347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6074" y="1658642"/>
            <a:ext cx="1471749" cy="779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DRAM</a:t>
            </a:r>
            <a:endParaRPr lang="en-US" sz="28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6716485" y="2439012"/>
            <a:ext cx="322217" cy="15762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6138" y="1658642"/>
            <a:ext cx="209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Ink Free" panose="03080402000500000000" pitchFamily="66" charset="0"/>
              </a:rPr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1823" y="4300788"/>
            <a:ext cx="209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Ink Free" panose="03080402000500000000" pitchFamily="66" charset="0"/>
              </a:rPr>
              <a:t>Host</a:t>
            </a:r>
            <a:endParaRPr lang="en-US" sz="40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50" y="2132194"/>
            <a:ext cx="11710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solidFill>
                  <a:schemeClr val="accent5"/>
                </a:solidFill>
              </a:rPr>
              <a:t>cudaError_t</a:t>
            </a:r>
            <a:r>
              <a:rPr lang="en-US" sz="3600" dirty="0" smtClean="0"/>
              <a:t> </a:t>
            </a:r>
            <a:r>
              <a:rPr lang="en-US" sz="3600" dirty="0" err="1" smtClean="0"/>
              <a:t>cudaMallocHost</a:t>
            </a:r>
            <a:r>
              <a:rPr lang="en-US" sz="3600" dirty="0" smtClean="0"/>
              <a:t> ( </a:t>
            </a:r>
            <a:r>
              <a:rPr lang="en-US" sz="3600" dirty="0" smtClean="0">
                <a:solidFill>
                  <a:schemeClr val="accent5"/>
                </a:solidFill>
              </a:rPr>
              <a:t>void ** </a:t>
            </a:r>
            <a:r>
              <a:rPr lang="en-US" sz="3600" dirty="0" err="1" smtClean="0">
                <a:solidFill>
                  <a:srgbClr val="FF0000"/>
                </a:solidFill>
              </a:rPr>
              <a:t>devPtr</a:t>
            </a:r>
            <a:r>
              <a:rPr lang="en-US" sz="3600" dirty="0"/>
              <a:t>, 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chemeClr val="accent5"/>
                </a:solidFill>
              </a:rPr>
              <a:t>size_t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chemeClr val="accent6"/>
                </a:solidFill>
              </a:rPr>
              <a:t>count</a:t>
            </a:r>
            <a:r>
              <a:rPr lang="en-US" sz="3600" dirty="0"/>
              <a:t>); 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cudaFreeHost</a:t>
            </a:r>
            <a:r>
              <a:rPr lang="en-US" sz="3600" dirty="0" smtClean="0"/>
              <a:t>( </a:t>
            </a:r>
            <a:r>
              <a:rPr lang="en-US" sz="3600" dirty="0" smtClean="0">
                <a:solidFill>
                  <a:schemeClr val="accent5"/>
                </a:solidFill>
              </a:rPr>
              <a:t>void * </a:t>
            </a:r>
            <a:r>
              <a:rPr lang="en-US" sz="3600" dirty="0" err="1" smtClean="0">
                <a:solidFill>
                  <a:srgbClr val="FF0000"/>
                </a:solidFill>
              </a:rPr>
              <a:t>ptr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);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4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66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Ink Free</vt:lpstr>
      <vt:lpstr>Office Theme</vt:lpstr>
      <vt:lpstr>Memory management</vt:lpstr>
      <vt:lpstr>PowerPoint Presentation</vt:lpstr>
      <vt:lpstr>PowerPoint Presentation</vt:lpstr>
      <vt:lpstr>Pinned memory</vt:lpstr>
      <vt:lpstr>Pinned memory</vt:lpstr>
      <vt:lpstr>Pinned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kasun liyanage</dc:creator>
  <cp:lastModifiedBy>kasun liyanage</cp:lastModifiedBy>
  <cp:revision>28</cp:revision>
  <dcterms:created xsi:type="dcterms:W3CDTF">2018-07-02T13:48:39Z</dcterms:created>
  <dcterms:modified xsi:type="dcterms:W3CDTF">2018-08-03T06:29:10Z</dcterms:modified>
</cp:coreProperties>
</file>