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C6FD-120E-4607-A69E-F8C9D04E2827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DC5C-84C2-4CA8-AD43-19D2B6AC1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2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C6FD-120E-4607-A69E-F8C9D04E2827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DC5C-84C2-4CA8-AD43-19D2B6AC1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C6FD-120E-4607-A69E-F8C9D04E2827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DC5C-84C2-4CA8-AD43-19D2B6AC1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9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C6FD-120E-4607-A69E-F8C9D04E2827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DC5C-84C2-4CA8-AD43-19D2B6AC1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2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C6FD-120E-4607-A69E-F8C9D04E2827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DC5C-84C2-4CA8-AD43-19D2B6AC1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6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C6FD-120E-4607-A69E-F8C9D04E2827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DC5C-84C2-4CA8-AD43-19D2B6AC1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9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C6FD-120E-4607-A69E-F8C9D04E2827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DC5C-84C2-4CA8-AD43-19D2B6AC1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2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C6FD-120E-4607-A69E-F8C9D04E2827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DC5C-84C2-4CA8-AD43-19D2B6AC1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4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C6FD-120E-4607-A69E-F8C9D04E2827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DC5C-84C2-4CA8-AD43-19D2B6AC1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8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C6FD-120E-4607-A69E-F8C9D04E2827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DC5C-84C2-4CA8-AD43-19D2B6AC1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C6FD-120E-4607-A69E-F8C9D04E2827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DC5C-84C2-4CA8-AD43-19D2B6AC1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4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7C6FD-120E-4607-A69E-F8C9D04E2827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8DC5C-84C2-4CA8-AD43-19D2B6AC1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2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2079" y="1819050"/>
            <a:ext cx="5399314" cy="2387600"/>
          </a:xfrm>
        </p:spPr>
        <p:txBody>
          <a:bodyPr/>
          <a:lstStyle/>
          <a:p>
            <a:r>
              <a:rPr lang="en-US" b="1" dirty="0" smtClean="0">
                <a:latin typeface="Ink Free" panose="03080402000500000000" pitchFamily="66" charset="0"/>
              </a:rPr>
              <a:t>Memory access patterns</a:t>
            </a:r>
            <a:endParaRPr lang="en-US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72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84388" y="354124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93068" y="2391711"/>
          <a:ext cx="101106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2766"/>
                <a:gridCol w="297252"/>
                <a:gridCol w="208280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 flipV="1">
            <a:off x="2394857" y="2762551"/>
            <a:ext cx="2993025" cy="7111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119418" y="2797626"/>
            <a:ext cx="1268464" cy="67611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351292" y="2742936"/>
            <a:ext cx="1308126" cy="79830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304843" y="2797626"/>
            <a:ext cx="4888541" cy="67611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8834" y="3979583"/>
            <a:ext cx="219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Ink Free" panose="03080402000500000000" pitchFamily="66" charset="0"/>
              </a:rPr>
              <a:t>ThreadIdx</a:t>
            </a:r>
            <a:endParaRPr lang="en-US" sz="2800" b="1" dirty="0">
              <a:latin typeface="Ink Free" panose="03080402000500000000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06011" y="4024082"/>
            <a:ext cx="210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Ink Free" panose="03080402000500000000" pitchFamily="66" charset="0"/>
              </a:rPr>
              <a:t>0</a:t>
            </a:r>
            <a:endParaRPr lang="en-US" sz="2400" b="1" dirty="0">
              <a:latin typeface="Ink Free" panose="03080402000500000000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907447" y="4041138"/>
            <a:ext cx="57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Ink Free" panose="03080402000500000000" pitchFamily="66" charset="0"/>
              </a:rPr>
              <a:t>31</a:t>
            </a:r>
            <a:endParaRPr lang="en-US" sz="2400" b="1" dirty="0">
              <a:latin typeface="Ink Free" panose="03080402000500000000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46444" y="1735373"/>
            <a:ext cx="1080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128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223111" y="1756049"/>
            <a:ext cx="1080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256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2211245" y="1756050"/>
            <a:ext cx="0" cy="139584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0307302" y="1849968"/>
            <a:ext cx="0" cy="139584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5311630" y="2737551"/>
            <a:ext cx="2613170" cy="8036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248727" y="2391711"/>
            <a:ext cx="1976582" cy="345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6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1074" y="853440"/>
            <a:ext cx="3853542" cy="9405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Ink Free" panose="03080402000500000000" pitchFamily="66" charset="0"/>
              </a:rPr>
              <a:t>SM</a:t>
            </a:r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41072" y="4637305"/>
            <a:ext cx="3853544" cy="9405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Ink Free" panose="03080402000500000000" pitchFamily="66" charset="0"/>
              </a:rPr>
              <a:t>Global memory</a:t>
            </a:r>
            <a:endParaRPr lang="en-US" b="1" dirty="0">
              <a:latin typeface="Ink Free" panose="03080402000500000000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1072" y="2299058"/>
            <a:ext cx="1872343" cy="37447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r>
              <a:rPr lang="en-US" sz="2800" dirty="0" smtClean="0">
                <a:solidFill>
                  <a:schemeClr val="tx1"/>
                </a:solidFill>
              </a:rPr>
              <a:t>L1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41072" y="3474721"/>
            <a:ext cx="3853545" cy="3614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Up-Down Arrow 7"/>
          <p:cNvSpPr/>
          <p:nvPr/>
        </p:nvSpPr>
        <p:spPr>
          <a:xfrm>
            <a:off x="4615541" y="1891933"/>
            <a:ext cx="357051" cy="2647406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-Down Arrow 8"/>
          <p:cNvSpPr/>
          <p:nvPr/>
        </p:nvSpPr>
        <p:spPr>
          <a:xfrm>
            <a:off x="6966857" y="1891932"/>
            <a:ext cx="357051" cy="2647406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621486" y="2299058"/>
            <a:ext cx="2778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Ink Free" panose="03080402000500000000" pitchFamily="66" charset="0"/>
              </a:rPr>
              <a:t>32 </a:t>
            </a:r>
            <a:r>
              <a:rPr lang="en-US" sz="3600" b="1" dirty="0" err="1" smtClean="0">
                <a:latin typeface="Ink Free" panose="03080402000500000000" pitchFamily="66" charset="0"/>
              </a:rPr>
              <a:t>Btyes</a:t>
            </a:r>
            <a:r>
              <a:rPr lang="en-US" sz="3600" b="1" dirty="0" smtClean="0">
                <a:latin typeface="Ink Free" panose="03080402000500000000" pitchFamily="66" charset="0"/>
              </a:rPr>
              <a:t> </a:t>
            </a:r>
            <a:r>
              <a:rPr lang="en-US" sz="3600" b="1" dirty="0" err="1" smtClean="0">
                <a:latin typeface="Ink Free" panose="03080402000500000000" pitchFamily="66" charset="0"/>
              </a:rPr>
              <a:t>tansactions</a:t>
            </a:r>
            <a:endParaRPr lang="en-US" sz="3600" b="1" dirty="0">
              <a:latin typeface="Ink Free" panose="03080402000500000000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317" y="2330996"/>
            <a:ext cx="2778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Ink Free" panose="03080402000500000000" pitchFamily="66" charset="0"/>
              </a:rPr>
              <a:t>128 </a:t>
            </a:r>
            <a:r>
              <a:rPr lang="en-US" sz="3600" b="1" dirty="0" err="1" smtClean="0">
                <a:latin typeface="Ink Free" panose="03080402000500000000" pitchFamily="66" charset="0"/>
              </a:rPr>
              <a:t>Btyes</a:t>
            </a:r>
            <a:r>
              <a:rPr lang="en-US" sz="3600" b="1" dirty="0" smtClean="0">
                <a:latin typeface="Ink Free" panose="03080402000500000000" pitchFamily="66" charset="0"/>
              </a:rPr>
              <a:t> </a:t>
            </a:r>
            <a:r>
              <a:rPr lang="en-US" sz="3600" b="1" dirty="0" err="1" smtClean="0">
                <a:latin typeface="Ink Free" panose="03080402000500000000" pitchFamily="66" charset="0"/>
              </a:rPr>
              <a:t>tansactions</a:t>
            </a:r>
            <a:endParaRPr lang="en-US" sz="3600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7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103" y="399959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Ink Free" panose="03080402000500000000" pitchFamily="66" charset="0"/>
              </a:rPr>
              <a:t>Characteristics of memory access</a:t>
            </a:r>
            <a:endParaRPr lang="en-US" sz="4800" b="1" dirty="0">
              <a:latin typeface="Ink Free" panose="030804020005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9977" y="2165259"/>
            <a:ext cx="10515600" cy="4351338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Ink Free" panose="03080402000500000000" pitchFamily="66" charset="0"/>
              </a:rPr>
              <a:t> </a:t>
            </a:r>
            <a:r>
              <a:rPr lang="en-GB" sz="3200" b="1" dirty="0" smtClean="0">
                <a:latin typeface="Ink Free" panose="03080402000500000000" pitchFamily="66" charset="0"/>
              </a:rPr>
              <a:t>Aligned </a:t>
            </a:r>
            <a:r>
              <a:rPr lang="en-GB" sz="3200" b="1" dirty="0">
                <a:latin typeface="Ink Free" panose="03080402000500000000" pitchFamily="66" charset="0"/>
              </a:rPr>
              <a:t>memory accesses </a:t>
            </a:r>
            <a:endParaRPr lang="en-GB" sz="3200" b="1" dirty="0" smtClean="0">
              <a:latin typeface="Ink Free" panose="03080402000500000000" pitchFamily="66" charset="0"/>
            </a:endParaRPr>
          </a:p>
          <a:p>
            <a:endParaRPr lang="en-GB" sz="3200" b="1" dirty="0">
              <a:latin typeface="Ink Free" panose="03080402000500000000" pitchFamily="66" charset="0"/>
            </a:endParaRPr>
          </a:p>
          <a:p>
            <a:endParaRPr lang="en-GB" sz="3200" b="1" dirty="0" smtClean="0">
              <a:latin typeface="Ink Free" panose="03080402000500000000" pitchFamily="66" charset="0"/>
            </a:endParaRPr>
          </a:p>
          <a:p>
            <a:r>
              <a:rPr lang="en-GB" sz="3200" b="1" dirty="0" smtClean="0">
                <a:latin typeface="Ink Free" panose="03080402000500000000" pitchFamily="66" charset="0"/>
              </a:rPr>
              <a:t> Coalesced </a:t>
            </a:r>
            <a:r>
              <a:rPr lang="en-GB" sz="3200" b="1" dirty="0">
                <a:latin typeface="Ink Free" panose="03080402000500000000" pitchFamily="66" charset="0"/>
              </a:rPr>
              <a:t>memory accesses</a:t>
            </a:r>
            <a:endParaRPr lang="en-US" sz="3200" b="1" dirty="0">
              <a:latin typeface="Ink Free" panose="03080402000500000000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62351" y="2020388"/>
            <a:ext cx="41626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First address </a:t>
            </a:r>
            <a:r>
              <a:rPr lang="en-GB" sz="2800" b="1" dirty="0">
                <a:solidFill>
                  <a:srgbClr val="FF0000"/>
                </a:solidFill>
                <a:latin typeface="Ink Free" panose="03080402000500000000" pitchFamily="66" charset="0"/>
              </a:rPr>
              <a:t>is an even multiple of the cache </a:t>
            </a:r>
            <a:r>
              <a:rPr lang="en-GB" sz="28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granularity</a:t>
            </a:r>
            <a:endParaRPr lang="en-US" sz="28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3403" y="5003384"/>
            <a:ext cx="41626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Ink Free" panose="03080402000500000000" pitchFamily="66" charset="0"/>
              </a:rPr>
              <a:t>32 threads in a warp access a </a:t>
            </a:r>
            <a:r>
              <a:rPr lang="en-GB" sz="28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continuous </a:t>
            </a:r>
            <a:r>
              <a:rPr lang="en-GB" sz="2800" b="1" dirty="0">
                <a:solidFill>
                  <a:srgbClr val="FF0000"/>
                </a:solidFill>
                <a:latin typeface="Ink Free" panose="03080402000500000000" pitchFamily="66" charset="0"/>
              </a:rPr>
              <a:t>chunk of memory</a:t>
            </a:r>
            <a:endParaRPr lang="en-US" sz="28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6" name="Down Arrow 5"/>
          <p:cNvSpPr/>
          <p:nvPr/>
        </p:nvSpPr>
        <p:spPr>
          <a:xfrm rot="6220403">
            <a:off x="6278738" y="2563249"/>
            <a:ext cx="459378" cy="3986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8603704">
            <a:off x="4767803" y="4438571"/>
            <a:ext cx="459378" cy="3986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6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36404"/>
              </p:ext>
            </p:extLst>
          </p:nvPr>
        </p:nvGraphicFramePr>
        <p:xfrm>
          <a:off x="2184388" y="354124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489447"/>
              </p:ext>
            </p:extLst>
          </p:nvPr>
        </p:nvGraphicFramePr>
        <p:xfrm>
          <a:off x="1193068" y="2391711"/>
          <a:ext cx="101106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2307771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547257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786743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026229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331028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579223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818709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058195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376056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615542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55028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094514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399313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647508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886994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126480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365966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605452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844938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084424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389223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637418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876904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116390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434251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673737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913223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152709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9457508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9705703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9945189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0184675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8834" y="3979583"/>
            <a:ext cx="219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Ink Free" panose="03080402000500000000" pitchFamily="66" charset="0"/>
              </a:rPr>
              <a:t>ThreadIdx</a:t>
            </a:r>
            <a:endParaRPr lang="en-US" sz="2800" b="1" dirty="0">
              <a:latin typeface="Ink Free" panose="03080402000500000000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06011" y="4024082"/>
            <a:ext cx="210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Ink Free" panose="03080402000500000000" pitchFamily="66" charset="0"/>
              </a:rPr>
              <a:t>0</a:t>
            </a:r>
            <a:endParaRPr lang="en-US" sz="2400" b="1" dirty="0">
              <a:latin typeface="Ink Free" panose="03080402000500000000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907447" y="4041138"/>
            <a:ext cx="57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Ink Free" panose="03080402000500000000" pitchFamily="66" charset="0"/>
              </a:rPr>
              <a:t>31</a:t>
            </a:r>
            <a:endParaRPr lang="en-US" sz="2400" b="1" dirty="0">
              <a:latin typeface="Ink Free" panose="03080402000500000000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46444" y="1735373"/>
            <a:ext cx="1080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128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223111" y="1756049"/>
            <a:ext cx="1080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256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2211245" y="1756050"/>
            <a:ext cx="0" cy="139584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0307302" y="1849968"/>
            <a:ext cx="0" cy="139584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0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84388" y="354124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93068" y="2391711"/>
          <a:ext cx="101106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316481" y="2891606"/>
            <a:ext cx="565264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547257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95437" y="2891606"/>
            <a:ext cx="500016" cy="58213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34939" y="2891606"/>
            <a:ext cx="1399547" cy="58213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331028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87933" y="2891606"/>
            <a:ext cx="3022763" cy="58213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27419" y="2891606"/>
            <a:ext cx="1571894" cy="64963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058195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069416" y="2891606"/>
            <a:ext cx="1315350" cy="58213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24252" y="2891606"/>
            <a:ext cx="2370558" cy="58213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55028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094514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827418" y="2891606"/>
            <a:ext cx="1580605" cy="64963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647508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886994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126480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392430" y="2891606"/>
            <a:ext cx="982246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06981" y="2891606"/>
            <a:ext cx="3107181" cy="58213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844938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93134" y="2891606"/>
            <a:ext cx="2888389" cy="64963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389223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637418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885614" y="2891606"/>
            <a:ext cx="860365" cy="64963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116390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434251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913238" y="2891606"/>
            <a:ext cx="769209" cy="58213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913223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152709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9457508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9705703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281073" y="2891606"/>
            <a:ext cx="2672826" cy="58213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0184675" y="2891606"/>
            <a:ext cx="8709" cy="520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8834" y="3979583"/>
            <a:ext cx="219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Ink Free" panose="03080402000500000000" pitchFamily="66" charset="0"/>
              </a:rPr>
              <a:t>ThreadIdx</a:t>
            </a:r>
            <a:endParaRPr lang="en-US" sz="2800" b="1" dirty="0">
              <a:latin typeface="Ink Free" panose="03080402000500000000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06011" y="4024082"/>
            <a:ext cx="210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Ink Free" panose="03080402000500000000" pitchFamily="66" charset="0"/>
              </a:rPr>
              <a:t>0</a:t>
            </a:r>
            <a:endParaRPr lang="en-US" sz="2400" b="1" dirty="0">
              <a:latin typeface="Ink Free" panose="03080402000500000000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907447" y="4041138"/>
            <a:ext cx="57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Ink Free" panose="03080402000500000000" pitchFamily="66" charset="0"/>
              </a:rPr>
              <a:t>31</a:t>
            </a:r>
            <a:endParaRPr lang="en-US" sz="2400" b="1" dirty="0">
              <a:latin typeface="Ink Free" panose="03080402000500000000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46444" y="1735373"/>
            <a:ext cx="1080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128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223111" y="1756049"/>
            <a:ext cx="1080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256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2211245" y="1756050"/>
            <a:ext cx="0" cy="139584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0307302" y="1849968"/>
            <a:ext cx="0" cy="139584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8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84388" y="354124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783130"/>
              </p:ext>
            </p:extLst>
          </p:nvPr>
        </p:nvGraphicFramePr>
        <p:xfrm>
          <a:off x="1193068" y="2391711"/>
          <a:ext cx="101106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2766"/>
                <a:gridCol w="297252"/>
                <a:gridCol w="208280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  <a:gridCol w="25276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 flipV="1">
            <a:off x="2394857" y="2762551"/>
            <a:ext cx="2993025" cy="7111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119418" y="2797626"/>
            <a:ext cx="1268464" cy="67611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351292" y="2742936"/>
            <a:ext cx="1308126" cy="79830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304843" y="2797626"/>
            <a:ext cx="4888541" cy="67611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8834" y="3979583"/>
            <a:ext cx="219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Ink Free" panose="03080402000500000000" pitchFamily="66" charset="0"/>
              </a:rPr>
              <a:t>ThreadIdx</a:t>
            </a:r>
            <a:endParaRPr lang="en-US" sz="2800" b="1" dirty="0">
              <a:latin typeface="Ink Free" panose="03080402000500000000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06011" y="4024082"/>
            <a:ext cx="210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Ink Free" panose="03080402000500000000" pitchFamily="66" charset="0"/>
              </a:rPr>
              <a:t>0</a:t>
            </a:r>
            <a:endParaRPr lang="en-US" sz="2400" b="1" dirty="0">
              <a:latin typeface="Ink Free" panose="03080402000500000000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907447" y="4041138"/>
            <a:ext cx="57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Ink Free" panose="03080402000500000000" pitchFamily="66" charset="0"/>
              </a:rPr>
              <a:t>31</a:t>
            </a:r>
            <a:endParaRPr lang="en-US" sz="2400" b="1" dirty="0">
              <a:latin typeface="Ink Free" panose="03080402000500000000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46444" y="1735373"/>
            <a:ext cx="1080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128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223111" y="1756049"/>
            <a:ext cx="1080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256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2211245" y="1756050"/>
            <a:ext cx="0" cy="139584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0307302" y="1849968"/>
            <a:ext cx="0" cy="139584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5311630" y="2737551"/>
            <a:ext cx="2613170" cy="8036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4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712643"/>
              </p:ext>
            </p:extLst>
          </p:nvPr>
        </p:nvGraphicFramePr>
        <p:xfrm>
          <a:off x="2558184" y="4267525"/>
          <a:ext cx="6976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31"/>
                <a:gridCol w="218031"/>
                <a:gridCol w="218031"/>
                <a:gridCol w="218031"/>
                <a:gridCol w="218031"/>
                <a:gridCol w="218031"/>
                <a:gridCol w="218031"/>
                <a:gridCol w="218031"/>
                <a:gridCol w="218031"/>
                <a:gridCol w="218031"/>
                <a:gridCol w="218031"/>
                <a:gridCol w="218031"/>
                <a:gridCol w="218031"/>
                <a:gridCol w="218031"/>
                <a:gridCol w="218031"/>
                <a:gridCol w="218031"/>
                <a:gridCol w="218031"/>
                <a:gridCol w="218031"/>
                <a:gridCol w="218031"/>
                <a:gridCol w="218031"/>
                <a:gridCol w="218031"/>
                <a:gridCol w="218031"/>
                <a:gridCol w="218031"/>
                <a:gridCol w="218031"/>
                <a:gridCol w="218031"/>
                <a:gridCol w="218031"/>
                <a:gridCol w="218031"/>
                <a:gridCol w="218031"/>
                <a:gridCol w="218031"/>
                <a:gridCol w="218031"/>
                <a:gridCol w="218031"/>
                <a:gridCol w="21803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1218660" y="2541810"/>
            <a:ext cx="1498713" cy="17086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9417940" y="2847039"/>
            <a:ext cx="1540346" cy="13675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10196" y="4746246"/>
            <a:ext cx="219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Ink Free" panose="03080402000500000000" pitchFamily="66" charset="0"/>
              </a:rPr>
              <a:t>ThreadIdx</a:t>
            </a:r>
            <a:endParaRPr lang="en-US" sz="2800" b="1" dirty="0">
              <a:latin typeface="Ink Free" panose="03080402000500000000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17373" y="4790745"/>
            <a:ext cx="210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Ink Free" panose="03080402000500000000" pitchFamily="66" charset="0"/>
              </a:rPr>
              <a:t>0</a:t>
            </a:r>
            <a:endParaRPr lang="en-US" sz="2400" b="1" dirty="0">
              <a:latin typeface="Ink Free" panose="03080402000500000000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593911" y="4860736"/>
            <a:ext cx="57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Ink Free" panose="03080402000500000000" pitchFamily="66" charset="0"/>
              </a:rPr>
              <a:t>31</a:t>
            </a:r>
            <a:endParaRPr lang="en-US" sz="2400" b="1" dirty="0">
              <a:latin typeface="Ink Free" panose="03080402000500000000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14445" y="1220241"/>
            <a:ext cx="1080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128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417940" y="1286268"/>
            <a:ext cx="1080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256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454301"/>
              </p:ext>
            </p:extLst>
          </p:nvPr>
        </p:nvGraphicFramePr>
        <p:xfrm>
          <a:off x="1126308" y="2476199"/>
          <a:ext cx="101890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  <a:gridCol w="2122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cxnSp>
        <p:nvCxnSpPr>
          <p:cNvPr id="50" name="Straight Connector 49"/>
          <p:cNvCxnSpPr/>
          <p:nvPr/>
        </p:nvCxnSpPr>
        <p:spPr>
          <a:xfrm>
            <a:off x="2558184" y="1690925"/>
            <a:ext cx="0" cy="309982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535176" y="1760916"/>
            <a:ext cx="0" cy="309982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78361" y="1980422"/>
            <a:ext cx="1080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64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023419" y="1848220"/>
            <a:ext cx="1080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320</a:t>
            </a:r>
            <a:endParaRPr lang="en-US" sz="2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8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Ink Free" panose="03080402000500000000" pitchFamily="66" charset="0"/>
              </a:rPr>
              <a:t>Un cached memory reads</a:t>
            </a:r>
            <a:endParaRPr lang="en-US" sz="4800" b="1" dirty="0">
              <a:latin typeface="Ink Free" panose="030804020005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854" y="1807153"/>
            <a:ext cx="90424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Memory loads does not utilized L1 cache refer as un cache loads</a:t>
            </a:r>
          </a:p>
          <a:p>
            <a:endParaRPr lang="en-US" sz="3200" dirty="0" smtClean="0"/>
          </a:p>
          <a:p>
            <a:r>
              <a:rPr lang="en-US" sz="3200" dirty="0"/>
              <a:t>Uncashed memory servings are more fi ne-grained, and can lead to better bus utilization for misaligned or un-coalesced memory accesses</a:t>
            </a:r>
          </a:p>
        </p:txBody>
      </p:sp>
    </p:spTree>
    <p:extLst>
      <p:ext uri="{BB962C8B-B14F-4D97-AF65-F5344CB8AC3E}">
        <p14:creationId xmlns:p14="http://schemas.microsoft.com/office/powerpoint/2010/main" val="10922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781868"/>
              </p:ext>
            </p:extLst>
          </p:nvPr>
        </p:nvGraphicFramePr>
        <p:xfrm>
          <a:off x="1828798" y="171719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90254" y="1044997"/>
            <a:ext cx="44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590799" y="1075774"/>
            <a:ext cx="669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32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574472" y="1075774"/>
            <a:ext cx="669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64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558145" y="1075774"/>
            <a:ext cx="669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96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560291" y="1075774"/>
            <a:ext cx="794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128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562437" y="1044997"/>
            <a:ext cx="794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160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564583" y="1044997"/>
            <a:ext cx="794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192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566730" y="1044997"/>
            <a:ext cx="794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224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559635" y="1075774"/>
            <a:ext cx="794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256</a:t>
            </a:r>
            <a:endParaRPr lang="en-US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06862"/>
              </p:ext>
            </p:extLst>
          </p:nvPr>
        </p:nvGraphicFramePr>
        <p:xfrm>
          <a:off x="2133599" y="4231374"/>
          <a:ext cx="6664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3260436" y="957574"/>
            <a:ext cx="0" cy="1998063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459521" y="957574"/>
            <a:ext cx="3461" cy="185951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07491" y="2088034"/>
            <a:ext cx="1136072" cy="21433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7459521" y="2088034"/>
            <a:ext cx="1244365" cy="21433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918795" y="2181586"/>
            <a:ext cx="157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180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15594" y="2240434"/>
            <a:ext cx="157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40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63273" y="1717194"/>
            <a:ext cx="960582" cy="37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885049" y="1715038"/>
            <a:ext cx="960582" cy="37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906825" y="1715038"/>
            <a:ext cx="960582" cy="37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928601" y="1719350"/>
            <a:ext cx="960582" cy="37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949220" y="1710632"/>
            <a:ext cx="960582" cy="3839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388365" y="5252817"/>
            <a:ext cx="5410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(128 /160) * 100% = 80%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44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</TotalTime>
  <Words>134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Ink Free</vt:lpstr>
      <vt:lpstr>Office Theme</vt:lpstr>
      <vt:lpstr>Memory access patterns</vt:lpstr>
      <vt:lpstr>PowerPoint Presentation</vt:lpstr>
      <vt:lpstr>Characteristics of memory access</vt:lpstr>
      <vt:lpstr>PowerPoint Presentation</vt:lpstr>
      <vt:lpstr>PowerPoint Presentation</vt:lpstr>
      <vt:lpstr>PowerPoint Presentation</vt:lpstr>
      <vt:lpstr>PowerPoint Presentation</vt:lpstr>
      <vt:lpstr>Un cached memory reads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access patterns</dc:title>
  <dc:creator>kasun liyanage</dc:creator>
  <cp:lastModifiedBy>kasun liyanage</cp:lastModifiedBy>
  <cp:revision>30</cp:revision>
  <dcterms:created xsi:type="dcterms:W3CDTF">2018-07-05T18:48:41Z</dcterms:created>
  <dcterms:modified xsi:type="dcterms:W3CDTF">2018-08-05T12:04:22Z</dcterms:modified>
</cp:coreProperties>
</file>