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9" r:id="rId5"/>
    <p:sldId id="267" r:id="rId6"/>
    <p:sldId id="262" r:id="rId7"/>
    <p:sldId id="261" r:id="rId8"/>
    <p:sldId id="260"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000"/>
    <a:srgbClr val="F0FC56"/>
    <a:srgbClr val="ECEC5A"/>
    <a:srgbClr val="D60000"/>
    <a:srgbClr val="EABCC3"/>
    <a:srgbClr val="FBF86E"/>
    <a:srgbClr val="28F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B28097-1DF0-4808-9C09-6FA789797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A2D09CA-C44E-4C74-BC8A-8C6092655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47C9D2F-F6FC-4A5B-9C06-56B733372258}"/>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5" name="Footer Placeholder 4">
            <a:extLst>
              <a:ext uri="{FF2B5EF4-FFF2-40B4-BE49-F238E27FC236}">
                <a16:creationId xmlns="" xmlns:a16="http://schemas.microsoft.com/office/drawing/2014/main" id="{A5621FC8-AB3E-4553-B873-965977B9A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8ADFA43-AD8B-4C13-9C6A-ECD39F3641C1}"/>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140448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CE8CE7-34F0-4C0D-A646-5EC24F4EBF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49234BD-1BAC-4574-8C97-23DC2CC0F7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5F5A569-D478-4DB7-B76B-EB196B25583B}"/>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5" name="Footer Placeholder 4">
            <a:extLst>
              <a:ext uri="{FF2B5EF4-FFF2-40B4-BE49-F238E27FC236}">
                <a16:creationId xmlns="" xmlns:a16="http://schemas.microsoft.com/office/drawing/2014/main" id="{287D2210-CD0D-4D95-9018-5E3CB324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4BD6DEC-78FC-44B9-8C57-B9055C367DDC}"/>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341967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997BC39-C268-4A32-BA13-4927B228F1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4C197AF-71F9-4F6E-B9D4-3C554D7CA9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9E1F2DB-F39E-463D-9FEA-0D577C43390F}"/>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5" name="Footer Placeholder 4">
            <a:extLst>
              <a:ext uri="{FF2B5EF4-FFF2-40B4-BE49-F238E27FC236}">
                <a16:creationId xmlns="" xmlns:a16="http://schemas.microsoft.com/office/drawing/2014/main" id="{6A95BBF9-C08D-4193-9AEB-637E1B761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9CCC7E9-738E-4166-BC77-850DFAC04801}"/>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405795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02270C-3E6F-4843-9E40-9928D8175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396C109-8913-4A59-B4CF-60E74BFE65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CE4B14-BD29-4355-B91A-4A378A594528}"/>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5" name="Footer Placeholder 4">
            <a:extLst>
              <a:ext uri="{FF2B5EF4-FFF2-40B4-BE49-F238E27FC236}">
                <a16:creationId xmlns="" xmlns:a16="http://schemas.microsoft.com/office/drawing/2014/main" id="{95F7C362-61B4-48D6-A0CF-4ADCE735B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C04972C-4CB7-4096-AD0D-C932B58FFFF0}"/>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262442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B600B8-FE97-4A29-BE62-D6FDF9E32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74E545E-3558-4E24-9611-4E9488734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1410C077-1E60-4EC2-8A38-FB3B109A05C5}"/>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5" name="Footer Placeholder 4">
            <a:extLst>
              <a:ext uri="{FF2B5EF4-FFF2-40B4-BE49-F238E27FC236}">
                <a16:creationId xmlns="" xmlns:a16="http://schemas.microsoft.com/office/drawing/2014/main" id="{E4207FE3-DEF7-4FAD-928E-65D410499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E7DF336-FDA7-41CE-B726-7FE8E4E8B513}"/>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272169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999437-D936-48E0-ACF1-3E463D1A8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EDDFEE3-00F1-40C0-BC1E-8F90B725B8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E7EEEBC-9B0A-402D-9ED8-2C7C8DB6C1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096869A-0559-47BA-9288-F5AFB8EE7FAC}"/>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6" name="Footer Placeholder 5">
            <a:extLst>
              <a:ext uri="{FF2B5EF4-FFF2-40B4-BE49-F238E27FC236}">
                <a16:creationId xmlns="" xmlns:a16="http://schemas.microsoft.com/office/drawing/2014/main" id="{8B39CE51-F5E1-4D61-8A3E-70165D0817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FD8669C-2908-498E-9829-81AC5FE4BCC3}"/>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411394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8C3A95-3057-4F29-983D-35FFB4E36D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599002B-39D2-4D95-9530-66BFCC5C6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BE8F51E-EB82-435F-A77B-56036E7DF2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8A43C35-E852-4F49-9C90-4B511366F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8077E988-AC71-4B9C-A83F-B759071A39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A13E499-90E2-46FB-9A1A-0687ADF56B9A}"/>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8" name="Footer Placeholder 7">
            <a:extLst>
              <a:ext uri="{FF2B5EF4-FFF2-40B4-BE49-F238E27FC236}">
                <a16:creationId xmlns="" xmlns:a16="http://schemas.microsoft.com/office/drawing/2014/main" id="{75875C77-B10B-40B3-B87D-BC8D269689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5145A1D-1330-4BBF-A7FE-D776B56C56BC}"/>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17394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93A773-BC12-460A-91CC-47C1461095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D8C1708-D7DD-41FF-B562-C4E51D8E3F18}"/>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4" name="Footer Placeholder 3">
            <a:extLst>
              <a:ext uri="{FF2B5EF4-FFF2-40B4-BE49-F238E27FC236}">
                <a16:creationId xmlns="" xmlns:a16="http://schemas.microsoft.com/office/drawing/2014/main" id="{7402CD93-293B-4A17-9AA1-54B3B2D691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752C202-EB71-4C69-BEE5-3067F265F903}"/>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299948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E905556-FEB6-4632-B326-51CD9A5BE577}"/>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3" name="Footer Placeholder 2">
            <a:extLst>
              <a:ext uri="{FF2B5EF4-FFF2-40B4-BE49-F238E27FC236}">
                <a16:creationId xmlns="" xmlns:a16="http://schemas.microsoft.com/office/drawing/2014/main" id="{38CC7027-22C7-414B-88A4-D947183F36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C329B78-8760-400A-B7AC-E7EB623D8BD5}"/>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353552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14CDA9-C964-49DE-B006-FA6C8170F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A100F7C-ED37-41F4-A278-822CA9F14D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51F8A31-C84A-4C81-A2CE-F24FEFF37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CC0E984-85F0-43C3-B3F5-B6A42F1ECE55}"/>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6" name="Footer Placeholder 5">
            <a:extLst>
              <a:ext uri="{FF2B5EF4-FFF2-40B4-BE49-F238E27FC236}">
                <a16:creationId xmlns="" xmlns:a16="http://schemas.microsoft.com/office/drawing/2014/main" id="{F0C1F2CC-E3A1-4A78-B79D-CFBCDE332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702A1C-1871-45B8-80AF-9A27546D7F58}"/>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228610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276BD-CC49-46AB-9911-6020A8139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C1A0A4B-3A91-40E6-A194-9BE814418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C28DF7C-3BEA-461F-A357-201FF9CEE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DEAB4A9-5C74-4150-8FA8-054337834371}"/>
              </a:ext>
            </a:extLst>
          </p:cNvPr>
          <p:cNvSpPr>
            <a:spLocks noGrp="1"/>
          </p:cNvSpPr>
          <p:nvPr>
            <p:ph type="dt" sz="half" idx="10"/>
          </p:nvPr>
        </p:nvSpPr>
        <p:spPr/>
        <p:txBody>
          <a:bodyPr/>
          <a:lstStyle/>
          <a:p>
            <a:fld id="{8512C879-021F-47C1-BB2A-DB370D079CDC}" type="datetimeFigureOut">
              <a:rPr lang="en-US" smtClean="0"/>
              <a:t>8/16/2018</a:t>
            </a:fld>
            <a:endParaRPr lang="en-US"/>
          </a:p>
        </p:txBody>
      </p:sp>
      <p:sp>
        <p:nvSpPr>
          <p:cNvPr id="6" name="Footer Placeholder 5">
            <a:extLst>
              <a:ext uri="{FF2B5EF4-FFF2-40B4-BE49-F238E27FC236}">
                <a16:creationId xmlns="" xmlns:a16="http://schemas.microsoft.com/office/drawing/2014/main" id="{3CC32CBE-47E7-4F44-95AE-471CB46CD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749A6A5-2E5A-43D6-8CCC-F739113E8231}"/>
              </a:ext>
            </a:extLst>
          </p:cNvPr>
          <p:cNvSpPr>
            <a:spLocks noGrp="1"/>
          </p:cNvSpPr>
          <p:nvPr>
            <p:ph type="sldNum" sz="quarter" idx="12"/>
          </p:nvPr>
        </p:nvSpPr>
        <p:spPr/>
        <p:txBody>
          <a:bodyPr/>
          <a:lstStyle/>
          <a:p>
            <a:fld id="{2D50BE27-5168-4269-B7F0-DA4F993C7C73}" type="slidenum">
              <a:rPr lang="en-US" smtClean="0"/>
              <a:t>‹#›</a:t>
            </a:fld>
            <a:endParaRPr lang="en-US"/>
          </a:p>
        </p:txBody>
      </p:sp>
    </p:spTree>
    <p:extLst>
      <p:ext uri="{BB962C8B-B14F-4D97-AF65-F5344CB8AC3E}">
        <p14:creationId xmlns:p14="http://schemas.microsoft.com/office/powerpoint/2010/main" val="334581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48378F8-03E9-4CDE-8F42-28BF85DF0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F260AE8-6BE9-42A5-92E4-21C9CF344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B6B97D4-CD0E-4339-A17E-F46540895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2C879-021F-47C1-BB2A-DB370D079CDC}" type="datetimeFigureOut">
              <a:rPr lang="en-US" smtClean="0"/>
              <a:t>8/16/2018</a:t>
            </a:fld>
            <a:endParaRPr lang="en-US"/>
          </a:p>
        </p:txBody>
      </p:sp>
      <p:sp>
        <p:nvSpPr>
          <p:cNvPr id="5" name="Footer Placeholder 4">
            <a:extLst>
              <a:ext uri="{FF2B5EF4-FFF2-40B4-BE49-F238E27FC236}">
                <a16:creationId xmlns="" xmlns:a16="http://schemas.microsoft.com/office/drawing/2014/main" id="{CF031510-9F3F-41B0-A961-EBDD7A5AB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C7B07CA-60D2-4E7F-8672-EB2F9A4A4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0BE27-5168-4269-B7F0-DA4F993C7C73}" type="slidenum">
              <a:rPr lang="en-US" smtClean="0"/>
              <a:t>‹#›</a:t>
            </a:fld>
            <a:endParaRPr lang="en-US"/>
          </a:p>
        </p:txBody>
      </p:sp>
    </p:spTree>
    <p:extLst>
      <p:ext uri="{BB962C8B-B14F-4D97-AF65-F5344CB8AC3E}">
        <p14:creationId xmlns:p14="http://schemas.microsoft.com/office/powerpoint/2010/main" val="1282998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D5387E-0B95-41DC-9ED7-5DDA4C69CB35}"/>
              </a:ext>
            </a:extLst>
          </p:cNvPr>
          <p:cNvSpPr>
            <a:spLocks noGrp="1"/>
          </p:cNvSpPr>
          <p:nvPr>
            <p:ph type="ctrTitle"/>
          </p:nvPr>
        </p:nvSpPr>
        <p:spPr>
          <a:xfrm>
            <a:off x="1239912" y="944810"/>
            <a:ext cx="6590191" cy="2828199"/>
          </a:xfrm>
        </p:spPr>
        <p:txBody>
          <a:bodyPr>
            <a:normAutofit/>
          </a:bodyPr>
          <a:lstStyle/>
          <a:p>
            <a:r>
              <a:rPr lang="en-US" b="1" dirty="0">
                <a:latin typeface="Ink Free" panose="03080402000500000000" pitchFamily="66" charset="0"/>
              </a:rPr>
              <a:t>Warp divergence</a:t>
            </a:r>
          </a:p>
        </p:txBody>
      </p:sp>
    </p:spTree>
    <p:extLst>
      <p:ext uri="{BB962C8B-B14F-4D97-AF65-F5344CB8AC3E}">
        <p14:creationId xmlns:p14="http://schemas.microsoft.com/office/powerpoint/2010/main" val="1630617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CC4CEEA-0B01-4A93-9BA7-A2FD8604B25C}"/>
              </a:ext>
            </a:extLst>
          </p:cNvPr>
          <p:cNvSpPr txBox="1"/>
          <p:nvPr/>
        </p:nvSpPr>
        <p:spPr>
          <a:xfrm>
            <a:off x="3435658" y="39596"/>
            <a:ext cx="8469297" cy="4031873"/>
          </a:xfrm>
          <a:prstGeom prst="rect">
            <a:avLst/>
          </a:prstGeom>
          <a:noFill/>
        </p:spPr>
        <p:txBody>
          <a:bodyPr wrap="square" rtlCol="0">
            <a:spAutoFit/>
          </a:bodyPr>
          <a:lstStyle/>
          <a:p>
            <a:endParaRPr lang="en-US" sz="2800" b="1" dirty="0">
              <a:latin typeface="Ink Free" panose="03080402000500000000" pitchFamily="66" charset="0"/>
            </a:endParaRPr>
          </a:p>
          <a:p>
            <a:r>
              <a:rPr lang="en-GB" sz="2800" b="1" dirty="0">
                <a:latin typeface="Ink Free" panose="03080402000500000000" pitchFamily="66" charset="0"/>
              </a:rPr>
              <a:t>if (</a:t>
            </a:r>
            <a:r>
              <a:rPr lang="en-GB" sz="3200" b="1" dirty="0" err="1">
                <a:solidFill>
                  <a:srgbClr val="FF0000"/>
                </a:solidFill>
                <a:latin typeface="Ink Free" panose="03080402000500000000" pitchFamily="66" charset="0"/>
              </a:rPr>
              <a:t>tid</a:t>
            </a:r>
            <a:r>
              <a:rPr lang="en-GB" sz="3200" b="1" dirty="0">
                <a:solidFill>
                  <a:srgbClr val="FF0000"/>
                </a:solidFill>
                <a:latin typeface="Ink Free" panose="03080402000500000000" pitchFamily="66" charset="0"/>
              </a:rPr>
              <a:t>  % 2 != 0</a:t>
            </a:r>
            <a:r>
              <a:rPr lang="en-GB" sz="2800" b="1" dirty="0">
                <a:latin typeface="Ink Free" panose="03080402000500000000" pitchFamily="66" charset="0"/>
              </a:rPr>
              <a:t>)</a:t>
            </a:r>
          </a:p>
          <a:p>
            <a:r>
              <a:rPr lang="en-US" sz="2800" b="1" dirty="0">
                <a:latin typeface="Ink Free" panose="03080402000500000000" pitchFamily="66" charset="0"/>
              </a:rPr>
              <a:t>{</a:t>
            </a:r>
          </a:p>
          <a:p>
            <a:r>
              <a:rPr lang="en-US" sz="2800" b="1" dirty="0">
                <a:latin typeface="Ink Free" panose="03080402000500000000" pitchFamily="66" charset="0"/>
              </a:rPr>
              <a:t>	// do something	</a:t>
            </a:r>
          </a:p>
          <a:p>
            <a:r>
              <a:rPr lang="en-US" sz="2800" b="1" dirty="0">
                <a:latin typeface="Ink Free" panose="03080402000500000000" pitchFamily="66" charset="0"/>
              </a:rPr>
              <a:t>}</a:t>
            </a:r>
          </a:p>
          <a:p>
            <a:r>
              <a:rPr lang="en-US" sz="2800" b="1" dirty="0">
                <a:latin typeface="Ink Free" panose="03080402000500000000" pitchFamily="66" charset="0"/>
              </a:rPr>
              <a:t>else</a:t>
            </a:r>
          </a:p>
          <a:p>
            <a:r>
              <a:rPr lang="en-US" sz="2800" b="1" dirty="0">
                <a:latin typeface="Ink Free" panose="03080402000500000000" pitchFamily="66" charset="0"/>
              </a:rPr>
              <a:t>{</a:t>
            </a:r>
          </a:p>
          <a:p>
            <a:r>
              <a:rPr lang="en-US" sz="2800" b="1" dirty="0">
                <a:latin typeface="Ink Free" panose="03080402000500000000" pitchFamily="66" charset="0"/>
              </a:rPr>
              <a:t>	 // do something else</a:t>
            </a:r>
          </a:p>
          <a:p>
            <a:r>
              <a:rPr lang="en-US" sz="2800" b="1" dirty="0">
                <a:latin typeface="Ink Free" panose="03080402000500000000" pitchFamily="66" charset="0"/>
              </a:rPr>
              <a:t>}</a:t>
            </a:r>
          </a:p>
        </p:txBody>
      </p:sp>
      <p:sp>
        <p:nvSpPr>
          <p:cNvPr id="2" name="TextBox 1">
            <a:extLst>
              <a:ext uri="{FF2B5EF4-FFF2-40B4-BE49-F238E27FC236}">
                <a16:creationId xmlns="" xmlns:a16="http://schemas.microsoft.com/office/drawing/2014/main" id="{349406C1-C99D-40D2-AE79-73BE95541D01}"/>
              </a:ext>
            </a:extLst>
          </p:cNvPr>
          <p:cNvSpPr txBox="1"/>
          <p:nvPr/>
        </p:nvSpPr>
        <p:spPr>
          <a:xfrm>
            <a:off x="1053483" y="4448550"/>
            <a:ext cx="4508379" cy="707886"/>
          </a:xfrm>
          <a:prstGeom prst="rect">
            <a:avLst/>
          </a:prstGeom>
          <a:noFill/>
        </p:spPr>
        <p:txBody>
          <a:bodyPr wrap="square" rtlCol="0">
            <a:spAutoFit/>
          </a:bodyPr>
          <a:lstStyle/>
          <a:p>
            <a:r>
              <a:rPr lang="en-US" sz="4000" b="1" dirty="0">
                <a:latin typeface="Ink Free" panose="03080402000500000000" pitchFamily="66" charset="0"/>
              </a:rPr>
              <a:t>Branch efficiency =</a:t>
            </a:r>
          </a:p>
        </p:txBody>
      </p:sp>
      <p:sp>
        <p:nvSpPr>
          <p:cNvPr id="5" name="TextBox 4">
            <a:extLst>
              <a:ext uri="{FF2B5EF4-FFF2-40B4-BE49-F238E27FC236}">
                <a16:creationId xmlns="" xmlns:a16="http://schemas.microsoft.com/office/drawing/2014/main" id="{34CEB17C-FB4E-4166-883A-7A9C85E64F2D}"/>
              </a:ext>
            </a:extLst>
          </p:cNvPr>
          <p:cNvSpPr txBox="1"/>
          <p:nvPr/>
        </p:nvSpPr>
        <p:spPr>
          <a:xfrm>
            <a:off x="5288132" y="4007828"/>
            <a:ext cx="2382175" cy="707886"/>
          </a:xfrm>
          <a:prstGeom prst="rect">
            <a:avLst/>
          </a:prstGeom>
          <a:noFill/>
        </p:spPr>
        <p:txBody>
          <a:bodyPr wrap="square" rtlCol="0">
            <a:spAutoFit/>
          </a:bodyPr>
          <a:lstStyle/>
          <a:p>
            <a:r>
              <a:rPr lang="en-US" sz="4000" b="1" dirty="0">
                <a:latin typeface="Ink Free" panose="03080402000500000000" pitchFamily="66" charset="0"/>
              </a:rPr>
              <a:t> ( 2 -1 ) </a:t>
            </a:r>
          </a:p>
        </p:txBody>
      </p:sp>
      <p:sp>
        <p:nvSpPr>
          <p:cNvPr id="6" name="TextBox 5">
            <a:extLst>
              <a:ext uri="{FF2B5EF4-FFF2-40B4-BE49-F238E27FC236}">
                <a16:creationId xmlns="" xmlns:a16="http://schemas.microsoft.com/office/drawing/2014/main" id="{02C24236-3E0F-4069-A6F0-1ADB90693E1B}"/>
              </a:ext>
            </a:extLst>
          </p:cNvPr>
          <p:cNvSpPr txBox="1"/>
          <p:nvPr/>
        </p:nvSpPr>
        <p:spPr>
          <a:xfrm>
            <a:off x="5980590" y="4977295"/>
            <a:ext cx="948435" cy="707886"/>
          </a:xfrm>
          <a:prstGeom prst="rect">
            <a:avLst/>
          </a:prstGeom>
          <a:noFill/>
        </p:spPr>
        <p:txBody>
          <a:bodyPr wrap="square" rtlCol="0">
            <a:spAutoFit/>
          </a:bodyPr>
          <a:lstStyle/>
          <a:p>
            <a:r>
              <a:rPr lang="en-US" sz="4000" b="1" dirty="0">
                <a:latin typeface="Ink Free" panose="03080402000500000000" pitchFamily="66" charset="0"/>
              </a:rPr>
              <a:t>2</a:t>
            </a:r>
          </a:p>
        </p:txBody>
      </p:sp>
      <p:sp>
        <p:nvSpPr>
          <p:cNvPr id="7" name="TextBox 6">
            <a:extLst>
              <a:ext uri="{FF2B5EF4-FFF2-40B4-BE49-F238E27FC236}">
                <a16:creationId xmlns="" xmlns:a16="http://schemas.microsoft.com/office/drawing/2014/main" id="{FCD14117-C44E-4732-8F0C-D85788C36453}"/>
              </a:ext>
            </a:extLst>
          </p:cNvPr>
          <p:cNvSpPr txBox="1"/>
          <p:nvPr/>
        </p:nvSpPr>
        <p:spPr>
          <a:xfrm>
            <a:off x="5211192" y="4494938"/>
            <a:ext cx="2885243" cy="707886"/>
          </a:xfrm>
          <a:prstGeom prst="rect">
            <a:avLst/>
          </a:prstGeom>
          <a:noFill/>
        </p:spPr>
        <p:txBody>
          <a:bodyPr wrap="square" rtlCol="0">
            <a:spAutoFit/>
          </a:bodyPr>
          <a:lstStyle/>
          <a:p>
            <a:r>
              <a:rPr lang="en-US" sz="4000" b="1" dirty="0">
                <a:latin typeface="Ink Free" panose="03080402000500000000" pitchFamily="66" charset="0"/>
              </a:rPr>
              <a:t>--------------</a:t>
            </a:r>
          </a:p>
        </p:txBody>
      </p:sp>
      <p:sp>
        <p:nvSpPr>
          <p:cNvPr id="8" name="TextBox 7">
            <a:extLst>
              <a:ext uri="{FF2B5EF4-FFF2-40B4-BE49-F238E27FC236}">
                <a16:creationId xmlns="" xmlns:a16="http://schemas.microsoft.com/office/drawing/2014/main" id="{56C00E9E-EC33-47F5-8144-77276886D5F9}"/>
              </a:ext>
            </a:extLst>
          </p:cNvPr>
          <p:cNvSpPr txBox="1"/>
          <p:nvPr/>
        </p:nvSpPr>
        <p:spPr>
          <a:xfrm>
            <a:off x="7790893" y="4448550"/>
            <a:ext cx="2149880" cy="707886"/>
          </a:xfrm>
          <a:prstGeom prst="rect">
            <a:avLst/>
          </a:prstGeom>
          <a:noFill/>
        </p:spPr>
        <p:txBody>
          <a:bodyPr wrap="square" rtlCol="0">
            <a:spAutoFit/>
          </a:bodyPr>
          <a:lstStyle/>
          <a:p>
            <a:r>
              <a:rPr lang="en-US" sz="4000" b="1" dirty="0">
                <a:latin typeface="Ink Free" panose="03080402000500000000" pitchFamily="66" charset="0"/>
              </a:rPr>
              <a:t>X 100%</a:t>
            </a:r>
          </a:p>
        </p:txBody>
      </p:sp>
      <p:sp>
        <p:nvSpPr>
          <p:cNvPr id="9" name="TextBox 8">
            <a:extLst>
              <a:ext uri="{FF2B5EF4-FFF2-40B4-BE49-F238E27FC236}">
                <a16:creationId xmlns="" xmlns:a16="http://schemas.microsoft.com/office/drawing/2014/main" id="{E15C19C4-A05D-43B5-B6E1-95609CC3234F}"/>
              </a:ext>
            </a:extLst>
          </p:cNvPr>
          <p:cNvSpPr txBox="1"/>
          <p:nvPr/>
        </p:nvSpPr>
        <p:spPr>
          <a:xfrm>
            <a:off x="5403542" y="5768749"/>
            <a:ext cx="1892424" cy="923330"/>
          </a:xfrm>
          <a:prstGeom prst="rect">
            <a:avLst/>
          </a:prstGeom>
          <a:noFill/>
        </p:spPr>
        <p:txBody>
          <a:bodyPr wrap="square" rtlCol="0">
            <a:spAutoFit/>
          </a:bodyPr>
          <a:lstStyle/>
          <a:p>
            <a:r>
              <a:rPr lang="en-US" sz="4400" b="1" dirty="0">
                <a:solidFill>
                  <a:srgbClr val="FF0000"/>
                </a:solidFill>
                <a:latin typeface="Ink Free" panose="03080402000500000000" pitchFamily="66" charset="0"/>
              </a:rPr>
              <a:t> </a:t>
            </a:r>
            <a:r>
              <a:rPr lang="en-US" sz="5400" b="1" dirty="0">
                <a:solidFill>
                  <a:srgbClr val="FF0000"/>
                </a:solidFill>
                <a:latin typeface="Ink Free" panose="03080402000500000000" pitchFamily="66" charset="0"/>
              </a:rPr>
              <a:t>50%</a:t>
            </a:r>
            <a:endParaRPr lang="en-US" sz="4400" b="1" dirty="0">
              <a:solidFill>
                <a:srgbClr val="FF0000"/>
              </a:solidFill>
              <a:latin typeface="Ink Free" panose="03080402000500000000" pitchFamily="66" charset="0"/>
            </a:endParaRPr>
          </a:p>
        </p:txBody>
      </p:sp>
    </p:spTree>
    <p:extLst>
      <p:ext uri="{BB962C8B-B14F-4D97-AF65-F5344CB8AC3E}">
        <p14:creationId xmlns:p14="http://schemas.microsoft.com/office/powerpoint/2010/main" val="342673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1" end="1"/>
                                            </p:txEl>
                                          </p:spTgt>
                                        </p:tgtEl>
                                      </p:cBhvr>
                                    </p:animEffect>
                                    <p:animScale>
                                      <p:cBhvr>
                                        <p:cTn id="7" dur="250" autoRev="1" fill="hold"/>
                                        <p:tgtEl>
                                          <p:spTgt spid="4">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C47FEB-1539-4727-9C5D-CDE9854EABAE}"/>
              </a:ext>
            </a:extLst>
          </p:cNvPr>
          <p:cNvSpPr>
            <a:spLocks noGrp="1"/>
          </p:cNvSpPr>
          <p:nvPr>
            <p:ph idx="1"/>
          </p:nvPr>
        </p:nvSpPr>
        <p:spPr>
          <a:xfrm>
            <a:off x="1338532" y="539367"/>
            <a:ext cx="9379998" cy="4351338"/>
          </a:xfrm>
        </p:spPr>
        <p:txBody>
          <a:bodyPr>
            <a:normAutofit/>
          </a:bodyPr>
          <a:lstStyle/>
          <a:p>
            <a:r>
              <a:rPr lang="en-GB" sz="3600" dirty="0" smtClean="0"/>
              <a:t>If Threads </a:t>
            </a:r>
            <a:r>
              <a:rPr lang="en-GB" sz="3600" dirty="0"/>
              <a:t>in the same warp </a:t>
            </a:r>
            <a:r>
              <a:rPr lang="en-GB" sz="3600" dirty="0" smtClean="0"/>
              <a:t>execute </a:t>
            </a:r>
            <a:r>
              <a:rPr lang="en-GB" sz="3600" dirty="0"/>
              <a:t>different instructions </a:t>
            </a:r>
            <a:r>
              <a:rPr lang="en-GB" sz="3600" dirty="0" smtClean="0"/>
              <a:t>then we say there is a   </a:t>
            </a:r>
            <a:r>
              <a:rPr lang="en-GB" sz="3600" dirty="0"/>
              <a:t>warp divergence</a:t>
            </a:r>
            <a:endParaRPr lang="en-US" sz="3600" dirty="0"/>
          </a:p>
        </p:txBody>
      </p:sp>
      <p:sp>
        <p:nvSpPr>
          <p:cNvPr id="4" name="TextBox 3">
            <a:extLst>
              <a:ext uri="{FF2B5EF4-FFF2-40B4-BE49-F238E27FC236}">
                <a16:creationId xmlns="" xmlns:a16="http://schemas.microsoft.com/office/drawing/2014/main" id="{31FABCD3-025E-41BC-8F7C-8654DEB63CAF}"/>
              </a:ext>
            </a:extLst>
          </p:cNvPr>
          <p:cNvSpPr txBox="1"/>
          <p:nvPr/>
        </p:nvSpPr>
        <p:spPr>
          <a:xfrm>
            <a:off x="4222775" y="2313789"/>
            <a:ext cx="3790765" cy="4093428"/>
          </a:xfrm>
          <a:prstGeom prst="rect">
            <a:avLst/>
          </a:prstGeom>
          <a:noFill/>
        </p:spPr>
        <p:txBody>
          <a:bodyPr wrap="square" rtlCol="0">
            <a:spAutoFit/>
          </a:bodyPr>
          <a:lstStyle/>
          <a:p>
            <a:r>
              <a:rPr lang="en-US" sz="3200" b="1" dirty="0">
                <a:latin typeface="Ink Free" panose="03080402000500000000" pitchFamily="66" charset="0"/>
              </a:rPr>
              <a:t>if( </a:t>
            </a:r>
            <a:r>
              <a:rPr lang="en-US" sz="3600" b="1" dirty="0" err="1">
                <a:solidFill>
                  <a:srgbClr val="FF0000"/>
                </a:solidFill>
                <a:latin typeface="Ink Free" panose="03080402000500000000" pitchFamily="66" charset="0"/>
              </a:rPr>
              <a:t>tid</a:t>
            </a:r>
            <a:r>
              <a:rPr lang="en-US" sz="3600" b="1" dirty="0">
                <a:solidFill>
                  <a:srgbClr val="FF0000"/>
                </a:solidFill>
                <a:latin typeface="Ink Free" panose="03080402000500000000" pitchFamily="66" charset="0"/>
              </a:rPr>
              <a:t> &lt; 16</a:t>
            </a:r>
            <a:r>
              <a:rPr lang="en-US" sz="3200" b="1" dirty="0">
                <a:latin typeface="Ink Free" panose="03080402000500000000" pitchFamily="66" charset="0"/>
              </a:rPr>
              <a:t>)</a:t>
            </a:r>
          </a:p>
          <a:p>
            <a:r>
              <a:rPr lang="en-US" sz="3200" b="1" dirty="0">
                <a:latin typeface="Ink Free" panose="03080402000500000000" pitchFamily="66" charset="0"/>
              </a:rPr>
              <a:t>{</a:t>
            </a:r>
          </a:p>
          <a:p>
            <a:r>
              <a:rPr lang="en-US" sz="3200" b="1" dirty="0">
                <a:latin typeface="Ink Free" panose="03080402000500000000" pitchFamily="66" charset="0"/>
              </a:rPr>
              <a:t>      // if block</a:t>
            </a:r>
          </a:p>
          <a:p>
            <a:r>
              <a:rPr lang="en-US" sz="3200" b="1" dirty="0">
                <a:latin typeface="Ink Free" panose="03080402000500000000" pitchFamily="66" charset="0"/>
              </a:rPr>
              <a:t>}</a:t>
            </a:r>
          </a:p>
          <a:p>
            <a:r>
              <a:rPr lang="en-US" sz="3200" b="1" dirty="0">
                <a:latin typeface="Ink Free" panose="03080402000500000000" pitchFamily="66" charset="0"/>
              </a:rPr>
              <a:t>else</a:t>
            </a:r>
          </a:p>
          <a:p>
            <a:r>
              <a:rPr lang="en-US" sz="3200" b="1" dirty="0">
                <a:latin typeface="Ink Free" panose="03080402000500000000" pitchFamily="66" charset="0"/>
              </a:rPr>
              <a:t>{</a:t>
            </a:r>
          </a:p>
          <a:p>
            <a:r>
              <a:rPr lang="en-US" sz="3200" b="1" dirty="0">
                <a:latin typeface="Ink Free" panose="03080402000500000000" pitchFamily="66" charset="0"/>
              </a:rPr>
              <a:t>     // else block</a:t>
            </a:r>
          </a:p>
          <a:p>
            <a:r>
              <a:rPr lang="en-US" sz="3200" b="1" dirty="0">
                <a:latin typeface="Ink Free" panose="03080402000500000000" pitchFamily="66" charset="0"/>
              </a:rPr>
              <a:t>}</a:t>
            </a:r>
          </a:p>
        </p:txBody>
      </p:sp>
    </p:spTree>
    <p:extLst>
      <p:ext uri="{BB962C8B-B14F-4D97-AF65-F5344CB8AC3E}">
        <p14:creationId xmlns:p14="http://schemas.microsoft.com/office/powerpoint/2010/main" val="82740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CC4CEEA-0B01-4A93-9BA7-A2FD8604B25C}"/>
              </a:ext>
            </a:extLst>
          </p:cNvPr>
          <p:cNvSpPr txBox="1"/>
          <p:nvPr/>
        </p:nvSpPr>
        <p:spPr>
          <a:xfrm>
            <a:off x="3326446" y="511297"/>
            <a:ext cx="8469297" cy="5632311"/>
          </a:xfrm>
          <a:prstGeom prst="rect">
            <a:avLst/>
          </a:prstGeom>
          <a:noFill/>
        </p:spPr>
        <p:txBody>
          <a:bodyPr wrap="square" rtlCol="0">
            <a:spAutoFit/>
          </a:bodyPr>
          <a:lstStyle/>
          <a:p>
            <a:r>
              <a:rPr lang="en-GB" sz="3600" b="1" dirty="0">
                <a:latin typeface="Ink Free" panose="03080402000500000000" pitchFamily="66" charset="0"/>
              </a:rPr>
              <a:t>int </a:t>
            </a:r>
            <a:r>
              <a:rPr lang="en-GB" sz="3600" b="1" dirty="0" err="1">
                <a:latin typeface="Ink Free" panose="03080402000500000000" pitchFamily="66" charset="0"/>
              </a:rPr>
              <a:t>tid</a:t>
            </a:r>
            <a:r>
              <a:rPr lang="en-GB" sz="3600" b="1" dirty="0">
                <a:latin typeface="Ink Free" panose="03080402000500000000" pitchFamily="66" charset="0"/>
              </a:rPr>
              <a:t> = </a:t>
            </a:r>
            <a:r>
              <a:rPr lang="en-GB" sz="3600" b="1" dirty="0" err="1">
                <a:latin typeface="Ink Free" panose="03080402000500000000" pitchFamily="66" charset="0"/>
              </a:rPr>
              <a:t>threadIdx.x</a:t>
            </a:r>
            <a:r>
              <a:rPr lang="en-GB" sz="3600" b="1" dirty="0">
                <a:latin typeface="Ink Free" panose="03080402000500000000" pitchFamily="66" charset="0"/>
              </a:rPr>
              <a:t>;</a:t>
            </a:r>
          </a:p>
          <a:p>
            <a:endParaRPr lang="en-US" sz="3600" b="1" dirty="0">
              <a:latin typeface="Ink Free" panose="03080402000500000000" pitchFamily="66" charset="0"/>
            </a:endParaRPr>
          </a:p>
          <a:p>
            <a:r>
              <a:rPr lang="en-GB" sz="3600" b="1" dirty="0">
                <a:latin typeface="Ink Free" panose="03080402000500000000" pitchFamily="66" charset="0"/>
              </a:rPr>
              <a:t>if (</a:t>
            </a:r>
            <a:r>
              <a:rPr lang="en-GB" sz="3600" b="1" dirty="0" err="1">
                <a:solidFill>
                  <a:srgbClr val="FF0000"/>
                </a:solidFill>
                <a:latin typeface="+mj-lt"/>
              </a:rPr>
              <a:t>tid</a:t>
            </a:r>
            <a:r>
              <a:rPr lang="en-GB" sz="3600" b="1" dirty="0">
                <a:solidFill>
                  <a:srgbClr val="FF0000"/>
                </a:solidFill>
                <a:latin typeface="+mj-lt"/>
              </a:rPr>
              <a:t>  % 2 == 0</a:t>
            </a:r>
            <a:r>
              <a:rPr lang="en-GB" sz="3600" b="1" dirty="0">
                <a:latin typeface="Ink Free" panose="03080402000500000000" pitchFamily="66" charset="0"/>
              </a:rPr>
              <a:t>)</a:t>
            </a:r>
          </a:p>
          <a:p>
            <a:r>
              <a:rPr lang="en-US" sz="3600" b="1" dirty="0">
                <a:latin typeface="Ink Free" panose="03080402000500000000" pitchFamily="66" charset="0"/>
              </a:rPr>
              <a:t>{</a:t>
            </a:r>
          </a:p>
          <a:p>
            <a:r>
              <a:rPr lang="en-US" sz="3600" b="1" dirty="0">
                <a:latin typeface="Ink Free" panose="03080402000500000000" pitchFamily="66" charset="0"/>
              </a:rPr>
              <a:t>	// do something	</a:t>
            </a:r>
          </a:p>
          <a:p>
            <a:r>
              <a:rPr lang="en-US" sz="3600" b="1" dirty="0">
                <a:latin typeface="Ink Free" panose="03080402000500000000" pitchFamily="66" charset="0"/>
              </a:rPr>
              <a:t>}</a:t>
            </a:r>
          </a:p>
          <a:p>
            <a:r>
              <a:rPr lang="en-US" sz="3600" b="1" dirty="0">
                <a:latin typeface="Ink Free" panose="03080402000500000000" pitchFamily="66" charset="0"/>
              </a:rPr>
              <a:t>else</a:t>
            </a:r>
          </a:p>
          <a:p>
            <a:r>
              <a:rPr lang="en-US" sz="3600" b="1" dirty="0">
                <a:latin typeface="Ink Free" panose="03080402000500000000" pitchFamily="66" charset="0"/>
              </a:rPr>
              <a:t>{</a:t>
            </a:r>
          </a:p>
          <a:p>
            <a:r>
              <a:rPr lang="en-US" sz="3600" b="1" dirty="0">
                <a:latin typeface="Ink Free" panose="03080402000500000000" pitchFamily="66" charset="0"/>
              </a:rPr>
              <a:t>	 // do something else</a:t>
            </a:r>
          </a:p>
          <a:p>
            <a:r>
              <a:rPr lang="en-US" sz="3600" b="1" dirty="0">
                <a:latin typeface="Ink Free" panose="03080402000500000000" pitchFamily="66" charset="0"/>
              </a:rPr>
              <a:t>}</a:t>
            </a:r>
          </a:p>
        </p:txBody>
      </p:sp>
    </p:spTree>
    <p:extLst>
      <p:ext uri="{BB962C8B-B14F-4D97-AF65-F5344CB8AC3E}">
        <p14:creationId xmlns:p14="http://schemas.microsoft.com/office/powerpoint/2010/main" val="70041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2" end="2"/>
                                            </p:txEl>
                                          </p:spTgt>
                                        </p:tgtEl>
                                      </p:cBhvr>
                                    </p:animEffect>
                                    <p:animScale>
                                      <p:cBhvr>
                                        <p:cTn id="7" dur="250" autoRev="1" fill="hold"/>
                                        <p:tgtEl>
                                          <p:spTgt spid="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FC801C1-D889-4984-BE5E-E4601983F889}"/>
              </a:ext>
            </a:extLst>
          </p:cNvPr>
          <p:cNvSpPr/>
          <p:nvPr/>
        </p:nvSpPr>
        <p:spPr>
          <a:xfrm>
            <a:off x="1654584" y="1129139"/>
            <a:ext cx="621437" cy="5157926"/>
          </a:xfrm>
          <a:prstGeom prst="rect">
            <a:avLst/>
          </a:prstGeom>
          <a:solidFill>
            <a:schemeClr val="accent4">
              <a:lumMod val="20000"/>
              <a:lumOff val="80000"/>
            </a:schemeClr>
          </a:solidFill>
          <a:ln>
            <a:solidFill>
              <a:schemeClr val="accent4">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 xmlns:a16="http://schemas.microsoft.com/office/drawing/2014/main" id="{9AC91101-A400-4F1B-B195-CBB4B0329330}"/>
              </a:ext>
            </a:extLst>
          </p:cNvPr>
          <p:cNvSpPr/>
          <p:nvPr/>
        </p:nvSpPr>
        <p:spPr>
          <a:xfrm>
            <a:off x="1725605" y="1377714"/>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6EFA3ABF-4F69-4C8F-8ACC-FD560B13F80F}"/>
              </a:ext>
            </a:extLst>
          </p:cNvPr>
          <p:cNvSpPr/>
          <p:nvPr/>
        </p:nvSpPr>
        <p:spPr>
          <a:xfrm>
            <a:off x="1725601" y="1823813"/>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43E7D672-6927-4CAB-AB33-D66DAFB2D66B}"/>
              </a:ext>
            </a:extLst>
          </p:cNvPr>
          <p:cNvSpPr/>
          <p:nvPr/>
        </p:nvSpPr>
        <p:spPr>
          <a:xfrm>
            <a:off x="1725602" y="2265480"/>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ECC597E6-BCC9-44BE-8843-29C4C90239DA}"/>
              </a:ext>
            </a:extLst>
          </p:cNvPr>
          <p:cNvSpPr/>
          <p:nvPr/>
        </p:nvSpPr>
        <p:spPr>
          <a:xfrm>
            <a:off x="1725597" y="2707147"/>
            <a:ext cx="461639" cy="292963"/>
          </a:xfrm>
          <a:prstGeom prst="rect">
            <a:avLst/>
          </a:prstGeom>
          <a:solidFill>
            <a:schemeClr val="accent6"/>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E9644F65-8D8A-4640-BEFB-6D933F5053BC}"/>
              </a:ext>
            </a:extLst>
          </p:cNvPr>
          <p:cNvSpPr/>
          <p:nvPr/>
        </p:nvSpPr>
        <p:spPr>
          <a:xfrm>
            <a:off x="1725596" y="3148814"/>
            <a:ext cx="461639" cy="292963"/>
          </a:xfrm>
          <a:prstGeom prst="rect">
            <a:avLst/>
          </a:prstGeom>
          <a:solidFill>
            <a:schemeClr val="accent6"/>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F04A8A19-D12E-4F01-8DEB-95578F446EE1}"/>
              </a:ext>
            </a:extLst>
          </p:cNvPr>
          <p:cNvSpPr/>
          <p:nvPr/>
        </p:nvSpPr>
        <p:spPr>
          <a:xfrm>
            <a:off x="1725596" y="3590481"/>
            <a:ext cx="461639" cy="292963"/>
          </a:xfrm>
          <a:prstGeom prst="rect">
            <a:avLst/>
          </a:prstGeom>
          <a:solidFill>
            <a:schemeClr val="accent6"/>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CE9DBB17-F6D4-4F16-BD81-F34A94B648D8}"/>
              </a:ext>
            </a:extLst>
          </p:cNvPr>
          <p:cNvSpPr/>
          <p:nvPr/>
        </p:nvSpPr>
        <p:spPr>
          <a:xfrm>
            <a:off x="1725596" y="4032148"/>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23" name="Rectangle 22">
            <a:extLst>
              <a:ext uri="{FF2B5EF4-FFF2-40B4-BE49-F238E27FC236}">
                <a16:creationId xmlns="" xmlns:a16="http://schemas.microsoft.com/office/drawing/2014/main" id="{E1AB0F6D-E189-4D82-A48D-F5F5044FE21E}"/>
              </a:ext>
            </a:extLst>
          </p:cNvPr>
          <p:cNvSpPr/>
          <p:nvPr/>
        </p:nvSpPr>
        <p:spPr>
          <a:xfrm>
            <a:off x="1725593" y="4473815"/>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24" name="Rectangle 23">
            <a:extLst>
              <a:ext uri="{FF2B5EF4-FFF2-40B4-BE49-F238E27FC236}">
                <a16:creationId xmlns="" xmlns:a16="http://schemas.microsoft.com/office/drawing/2014/main" id="{A0DCE55E-E44F-48DD-9856-BF7516BA7A15}"/>
              </a:ext>
            </a:extLst>
          </p:cNvPr>
          <p:cNvSpPr/>
          <p:nvPr/>
        </p:nvSpPr>
        <p:spPr>
          <a:xfrm>
            <a:off x="1725593" y="4913283"/>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25" name="Rectangle 24">
            <a:extLst>
              <a:ext uri="{FF2B5EF4-FFF2-40B4-BE49-F238E27FC236}">
                <a16:creationId xmlns="" xmlns:a16="http://schemas.microsoft.com/office/drawing/2014/main" id="{1C86E4FC-FBBE-4244-A9AE-0C45847B5D3D}"/>
              </a:ext>
            </a:extLst>
          </p:cNvPr>
          <p:cNvSpPr/>
          <p:nvPr/>
        </p:nvSpPr>
        <p:spPr>
          <a:xfrm>
            <a:off x="1715236" y="5361581"/>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8B8AA5A6-A875-420B-8D69-9D32D43FB8C4}"/>
              </a:ext>
            </a:extLst>
          </p:cNvPr>
          <p:cNvSpPr/>
          <p:nvPr/>
        </p:nvSpPr>
        <p:spPr>
          <a:xfrm>
            <a:off x="1715232" y="5807680"/>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3A0C6DD4-A0FD-4579-AB01-733A0EA530D2}"/>
              </a:ext>
            </a:extLst>
          </p:cNvPr>
          <p:cNvSpPr/>
          <p:nvPr/>
        </p:nvSpPr>
        <p:spPr>
          <a:xfrm>
            <a:off x="2614852" y="1129139"/>
            <a:ext cx="621437" cy="5157926"/>
          </a:xfrm>
          <a:prstGeom prst="rect">
            <a:avLst/>
          </a:prstGeom>
          <a:solidFill>
            <a:schemeClr val="accent4">
              <a:lumMod val="20000"/>
              <a:lumOff val="80000"/>
            </a:schemeClr>
          </a:solidFill>
          <a:ln>
            <a:solidFill>
              <a:schemeClr val="accent4">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 xmlns:a16="http://schemas.microsoft.com/office/drawing/2014/main" id="{3687754A-1043-4331-B465-0496966858EB}"/>
              </a:ext>
            </a:extLst>
          </p:cNvPr>
          <p:cNvSpPr/>
          <p:nvPr/>
        </p:nvSpPr>
        <p:spPr>
          <a:xfrm>
            <a:off x="2685873" y="1377714"/>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6A7517F6-50EB-4956-8649-F09B074A4482}"/>
              </a:ext>
            </a:extLst>
          </p:cNvPr>
          <p:cNvSpPr/>
          <p:nvPr/>
        </p:nvSpPr>
        <p:spPr>
          <a:xfrm>
            <a:off x="2685869" y="1823813"/>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D6DAAED4-71B7-4F50-91A0-14E94BAD3E87}"/>
              </a:ext>
            </a:extLst>
          </p:cNvPr>
          <p:cNvSpPr/>
          <p:nvPr/>
        </p:nvSpPr>
        <p:spPr>
          <a:xfrm>
            <a:off x="2685870" y="2265480"/>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EBC17B08-ADCB-4E96-8027-EA650649E9DA}"/>
              </a:ext>
            </a:extLst>
          </p:cNvPr>
          <p:cNvSpPr/>
          <p:nvPr/>
        </p:nvSpPr>
        <p:spPr>
          <a:xfrm>
            <a:off x="2685865" y="2707147"/>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33" name="Rectangle 32">
            <a:extLst>
              <a:ext uri="{FF2B5EF4-FFF2-40B4-BE49-F238E27FC236}">
                <a16:creationId xmlns="" xmlns:a16="http://schemas.microsoft.com/office/drawing/2014/main" id="{1D1147AC-FE27-4C7B-892A-A864B76552C1}"/>
              </a:ext>
            </a:extLst>
          </p:cNvPr>
          <p:cNvSpPr/>
          <p:nvPr/>
        </p:nvSpPr>
        <p:spPr>
          <a:xfrm>
            <a:off x="2685864" y="3148814"/>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34" name="Rectangle 33">
            <a:extLst>
              <a:ext uri="{FF2B5EF4-FFF2-40B4-BE49-F238E27FC236}">
                <a16:creationId xmlns="" xmlns:a16="http://schemas.microsoft.com/office/drawing/2014/main" id="{4C9523A8-8269-4C18-B431-B794DA33A6F7}"/>
              </a:ext>
            </a:extLst>
          </p:cNvPr>
          <p:cNvSpPr/>
          <p:nvPr/>
        </p:nvSpPr>
        <p:spPr>
          <a:xfrm>
            <a:off x="2685864" y="3590481"/>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35" name="Rectangle 34">
            <a:extLst>
              <a:ext uri="{FF2B5EF4-FFF2-40B4-BE49-F238E27FC236}">
                <a16:creationId xmlns="" xmlns:a16="http://schemas.microsoft.com/office/drawing/2014/main" id="{FBD8F7F4-CF46-4164-B817-816F3BB839A2}"/>
              </a:ext>
            </a:extLst>
          </p:cNvPr>
          <p:cNvSpPr/>
          <p:nvPr/>
        </p:nvSpPr>
        <p:spPr>
          <a:xfrm>
            <a:off x="2685864" y="4032148"/>
            <a:ext cx="461639" cy="292963"/>
          </a:xfrm>
          <a:prstGeom prst="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35">
            <a:extLst>
              <a:ext uri="{FF2B5EF4-FFF2-40B4-BE49-F238E27FC236}">
                <a16:creationId xmlns="" xmlns:a16="http://schemas.microsoft.com/office/drawing/2014/main" id="{5F272D6D-9FF2-4886-A0E9-D0D37A55F3CA}"/>
              </a:ext>
            </a:extLst>
          </p:cNvPr>
          <p:cNvSpPr/>
          <p:nvPr/>
        </p:nvSpPr>
        <p:spPr>
          <a:xfrm>
            <a:off x="2685861" y="4473815"/>
            <a:ext cx="461639" cy="292963"/>
          </a:xfrm>
          <a:prstGeom prst="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Rectangle 36">
            <a:extLst>
              <a:ext uri="{FF2B5EF4-FFF2-40B4-BE49-F238E27FC236}">
                <a16:creationId xmlns="" xmlns:a16="http://schemas.microsoft.com/office/drawing/2014/main" id="{C701202A-0D77-40EC-BACD-DA91D09962CA}"/>
              </a:ext>
            </a:extLst>
          </p:cNvPr>
          <p:cNvSpPr/>
          <p:nvPr/>
        </p:nvSpPr>
        <p:spPr>
          <a:xfrm>
            <a:off x="2685861" y="4913283"/>
            <a:ext cx="461639" cy="292963"/>
          </a:xfrm>
          <a:prstGeom prst="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Rectangle 37">
            <a:extLst>
              <a:ext uri="{FF2B5EF4-FFF2-40B4-BE49-F238E27FC236}">
                <a16:creationId xmlns="" xmlns:a16="http://schemas.microsoft.com/office/drawing/2014/main" id="{571F06FC-25C7-40D2-9F8E-9DA977AD2AE4}"/>
              </a:ext>
            </a:extLst>
          </p:cNvPr>
          <p:cNvSpPr/>
          <p:nvPr/>
        </p:nvSpPr>
        <p:spPr>
          <a:xfrm>
            <a:off x="2675504" y="5361581"/>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tangle 38">
            <a:extLst>
              <a:ext uri="{FF2B5EF4-FFF2-40B4-BE49-F238E27FC236}">
                <a16:creationId xmlns="" xmlns:a16="http://schemas.microsoft.com/office/drawing/2014/main" id="{12AB09C3-CC96-46FA-9335-89B21DB6A7B2}"/>
              </a:ext>
            </a:extLst>
          </p:cNvPr>
          <p:cNvSpPr/>
          <p:nvPr/>
        </p:nvSpPr>
        <p:spPr>
          <a:xfrm>
            <a:off x="2675500" y="5807680"/>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F019EA88-37EB-4EE6-8E2E-EC69C99C1843}"/>
              </a:ext>
            </a:extLst>
          </p:cNvPr>
          <p:cNvSpPr/>
          <p:nvPr/>
        </p:nvSpPr>
        <p:spPr>
          <a:xfrm>
            <a:off x="3603233" y="1129139"/>
            <a:ext cx="621437" cy="5157926"/>
          </a:xfrm>
          <a:prstGeom prst="rect">
            <a:avLst/>
          </a:prstGeom>
          <a:solidFill>
            <a:schemeClr val="accent4">
              <a:lumMod val="20000"/>
              <a:lumOff val="80000"/>
            </a:schemeClr>
          </a:solidFill>
          <a:ln>
            <a:solidFill>
              <a:schemeClr val="accent4">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Rectangle 40">
            <a:extLst>
              <a:ext uri="{FF2B5EF4-FFF2-40B4-BE49-F238E27FC236}">
                <a16:creationId xmlns="" xmlns:a16="http://schemas.microsoft.com/office/drawing/2014/main" id="{F1386DD2-4C5D-421A-AF48-23DDE716BF10}"/>
              </a:ext>
            </a:extLst>
          </p:cNvPr>
          <p:cNvSpPr/>
          <p:nvPr/>
        </p:nvSpPr>
        <p:spPr>
          <a:xfrm>
            <a:off x="3674254" y="1377714"/>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ectangle 41">
            <a:extLst>
              <a:ext uri="{FF2B5EF4-FFF2-40B4-BE49-F238E27FC236}">
                <a16:creationId xmlns="" xmlns:a16="http://schemas.microsoft.com/office/drawing/2014/main" id="{04E48582-2E7A-479E-9E85-1B54A8632EEE}"/>
              </a:ext>
            </a:extLst>
          </p:cNvPr>
          <p:cNvSpPr/>
          <p:nvPr/>
        </p:nvSpPr>
        <p:spPr>
          <a:xfrm>
            <a:off x="3674250" y="1823813"/>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1E486FAC-5581-46E4-BF8A-84382383F0D1}"/>
              </a:ext>
            </a:extLst>
          </p:cNvPr>
          <p:cNvSpPr/>
          <p:nvPr/>
        </p:nvSpPr>
        <p:spPr>
          <a:xfrm>
            <a:off x="3674251" y="2265480"/>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ectangle 43">
            <a:extLst>
              <a:ext uri="{FF2B5EF4-FFF2-40B4-BE49-F238E27FC236}">
                <a16:creationId xmlns="" xmlns:a16="http://schemas.microsoft.com/office/drawing/2014/main" id="{22FF5A55-577B-4A5C-B90E-EE2356D80AA7}"/>
              </a:ext>
            </a:extLst>
          </p:cNvPr>
          <p:cNvSpPr/>
          <p:nvPr/>
        </p:nvSpPr>
        <p:spPr>
          <a:xfrm>
            <a:off x="3674246" y="2707147"/>
            <a:ext cx="461639" cy="292963"/>
          </a:xfrm>
          <a:prstGeom prst="rect">
            <a:avLst/>
          </a:prstGeom>
          <a:solidFill>
            <a:schemeClr val="accent6"/>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3C7825A9-26F1-4936-A258-2532BD0B45D1}"/>
              </a:ext>
            </a:extLst>
          </p:cNvPr>
          <p:cNvSpPr/>
          <p:nvPr/>
        </p:nvSpPr>
        <p:spPr>
          <a:xfrm>
            <a:off x="3674245" y="3148814"/>
            <a:ext cx="461639" cy="292963"/>
          </a:xfrm>
          <a:prstGeom prst="rect">
            <a:avLst/>
          </a:prstGeom>
          <a:solidFill>
            <a:schemeClr val="accent6"/>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9195AB32-266B-4990-A892-6CFEA8A6D74F}"/>
              </a:ext>
            </a:extLst>
          </p:cNvPr>
          <p:cNvSpPr/>
          <p:nvPr/>
        </p:nvSpPr>
        <p:spPr>
          <a:xfrm>
            <a:off x="3674245" y="3590481"/>
            <a:ext cx="461639" cy="292963"/>
          </a:xfrm>
          <a:prstGeom prst="rect">
            <a:avLst/>
          </a:prstGeom>
          <a:solidFill>
            <a:schemeClr val="accent6"/>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BAF25AB8-48BE-4C46-A7C8-561ADB5B95AB}"/>
              </a:ext>
            </a:extLst>
          </p:cNvPr>
          <p:cNvSpPr/>
          <p:nvPr/>
        </p:nvSpPr>
        <p:spPr>
          <a:xfrm>
            <a:off x="3674245" y="4032148"/>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dirty="0">
              <a:solidFill>
                <a:schemeClr val="tx1"/>
              </a:solidFill>
              <a:latin typeface="Ink Free" panose="03080402000500000000" pitchFamily="66" charset="0"/>
            </a:endParaRPr>
          </a:p>
        </p:txBody>
      </p:sp>
      <p:sp>
        <p:nvSpPr>
          <p:cNvPr id="48" name="Rectangle 47">
            <a:extLst>
              <a:ext uri="{FF2B5EF4-FFF2-40B4-BE49-F238E27FC236}">
                <a16:creationId xmlns="" xmlns:a16="http://schemas.microsoft.com/office/drawing/2014/main" id="{D53D56A6-1BCC-4FF2-B520-721B5F5357F4}"/>
              </a:ext>
            </a:extLst>
          </p:cNvPr>
          <p:cNvSpPr/>
          <p:nvPr/>
        </p:nvSpPr>
        <p:spPr>
          <a:xfrm>
            <a:off x="3674242" y="4473815"/>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49" name="Rectangle 48">
            <a:extLst>
              <a:ext uri="{FF2B5EF4-FFF2-40B4-BE49-F238E27FC236}">
                <a16:creationId xmlns="" xmlns:a16="http://schemas.microsoft.com/office/drawing/2014/main" id="{C7651401-8B03-484B-93BD-217EC4916157}"/>
              </a:ext>
            </a:extLst>
          </p:cNvPr>
          <p:cNvSpPr/>
          <p:nvPr/>
        </p:nvSpPr>
        <p:spPr>
          <a:xfrm>
            <a:off x="3674242" y="4913283"/>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50" name="Rectangle 49">
            <a:extLst>
              <a:ext uri="{FF2B5EF4-FFF2-40B4-BE49-F238E27FC236}">
                <a16:creationId xmlns="" xmlns:a16="http://schemas.microsoft.com/office/drawing/2014/main" id="{4B75CCCE-5232-4042-8E4A-EC6806120583}"/>
              </a:ext>
            </a:extLst>
          </p:cNvPr>
          <p:cNvSpPr/>
          <p:nvPr/>
        </p:nvSpPr>
        <p:spPr>
          <a:xfrm>
            <a:off x="3663885" y="5361581"/>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ectangle 50">
            <a:extLst>
              <a:ext uri="{FF2B5EF4-FFF2-40B4-BE49-F238E27FC236}">
                <a16:creationId xmlns="" xmlns:a16="http://schemas.microsoft.com/office/drawing/2014/main" id="{49295B94-0DFB-4CF7-A58B-B16760EFA549}"/>
              </a:ext>
            </a:extLst>
          </p:cNvPr>
          <p:cNvSpPr/>
          <p:nvPr/>
        </p:nvSpPr>
        <p:spPr>
          <a:xfrm>
            <a:off x="3663881" y="5807680"/>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Rectangle 51">
            <a:extLst>
              <a:ext uri="{FF2B5EF4-FFF2-40B4-BE49-F238E27FC236}">
                <a16:creationId xmlns="" xmlns:a16="http://schemas.microsoft.com/office/drawing/2014/main" id="{DA0D62B1-3612-4DA2-B661-F5ECF467B0F5}"/>
              </a:ext>
            </a:extLst>
          </p:cNvPr>
          <p:cNvSpPr/>
          <p:nvPr/>
        </p:nvSpPr>
        <p:spPr>
          <a:xfrm>
            <a:off x="4563501" y="1129139"/>
            <a:ext cx="621437" cy="5157926"/>
          </a:xfrm>
          <a:prstGeom prst="rect">
            <a:avLst/>
          </a:prstGeom>
          <a:solidFill>
            <a:schemeClr val="accent4">
              <a:lumMod val="20000"/>
              <a:lumOff val="80000"/>
            </a:schemeClr>
          </a:solidFill>
          <a:ln>
            <a:solidFill>
              <a:schemeClr val="accent4">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Rectangle 52">
            <a:extLst>
              <a:ext uri="{FF2B5EF4-FFF2-40B4-BE49-F238E27FC236}">
                <a16:creationId xmlns="" xmlns:a16="http://schemas.microsoft.com/office/drawing/2014/main" id="{BBEB2DEC-5061-4AEA-9EB1-B5305269A4CC}"/>
              </a:ext>
            </a:extLst>
          </p:cNvPr>
          <p:cNvSpPr/>
          <p:nvPr/>
        </p:nvSpPr>
        <p:spPr>
          <a:xfrm>
            <a:off x="4634522" y="1377714"/>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a:extLst>
              <a:ext uri="{FF2B5EF4-FFF2-40B4-BE49-F238E27FC236}">
                <a16:creationId xmlns="" xmlns:a16="http://schemas.microsoft.com/office/drawing/2014/main" id="{C9524685-FE51-45FD-9E48-62037163EE60}"/>
              </a:ext>
            </a:extLst>
          </p:cNvPr>
          <p:cNvSpPr/>
          <p:nvPr/>
        </p:nvSpPr>
        <p:spPr>
          <a:xfrm>
            <a:off x="4634518" y="1823813"/>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Rectangle 54">
            <a:extLst>
              <a:ext uri="{FF2B5EF4-FFF2-40B4-BE49-F238E27FC236}">
                <a16:creationId xmlns="" xmlns:a16="http://schemas.microsoft.com/office/drawing/2014/main" id="{18AEDE14-3E2B-4BC2-9E11-6107A8440775}"/>
              </a:ext>
            </a:extLst>
          </p:cNvPr>
          <p:cNvSpPr/>
          <p:nvPr/>
        </p:nvSpPr>
        <p:spPr>
          <a:xfrm>
            <a:off x="4634519" y="2265480"/>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a:extLst>
              <a:ext uri="{FF2B5EF4-FFF2-40B4-BE49-F238E27FC236}">
                <a16:creationId xmlns="" xmlns:a16="http://schemas.microsoft.com/office/drawing/2014/main" id="{B52762A0-0E89-4134-BEBC-3B9A3C88F69F}"/>
              </a:ext>
            </a:extLst>
          </p:cNvPr>
          <p:cNvSpPr/>
          <p:nvPr/>
        </p:nvSpPr>
        <p:spPr>
          <a:xfrm>
            <a:off x="4634514" y="2707147"/>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57" name="Rectangle 56">
            <a:extLst>
              <a:ext uri="{FF2B5EF4-FFF2-40B4-BE49-F238E27FC236}">
                <a16:creationId xmlns="" xmlns:a16="http://schemas.microsoft.com/office/drawing/2014/main" id="{0F563679-8919-4330-AEE7-0F202DD3509A}"/>
              </a:ext>
            </a:extLst>
          </p:cNvPr>
          <p:cNvSpPr/>
          <p:nvPr/>
        </p:nvSpPr>
        <p:spPr>
          <a:xfrm>
            <a:off x="4634513" y="3148814"/>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58" name="Rectangle 57">
            <a:extLst>
              <a:ext uri="{FF2B5EF4-FFF2-40B4-BE49-F238E27FC236}">
                <a16:creationId xmlns="" xmlns:a16="http://schemas.microsoft.com/office/drawing/2014/main" id="{E274DDF9-85AC-4B15-BE66-F298D3A85046}"/>
              </a:ext>
            </a:extLst>
          </p:cNvPr>
          <p:cNvSpPr/>
          <p:nvPr/>
        </p:nvSpPr>
        <p:spPr>
          <a:xfrm>
            <a:off x="4634513" y="3590481"/>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59" name="Rectangle 58">
            <a:extLst>
              <a:ext uri="{FF2B5EF4-FFF2-40B4-BE49-F238E27FC236}">
                <a16:creationId xmlns="" xmlns:a16="http://schemas.microsoft.com/office/drawing/2014/main" id="{DC79F149-F628-456C-BAFD-18E2B3F195F9}"/>
              </a:ext>
            </a:extLst>
          </p:cNvPr>
          <p:cNvSpPr/>
          <p:nvPr/>
        </p:nvSpPr>
        <p:spPr>
          <a:xfrm>
            <a:off x="4634513" y="4032148"/>
            <a:ext cx="461639" cy="292963"/>
          </a:xfrm>
          <a:prstGeom prst="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Rectangle 59">
            <a:extLst>
              <a:ext uri="{FF2B5EF4-FFF2-40B4-BE49-F238E27FC236}">
                <a16:creationId xmlns="" xmlns:a16="http://schemas.microsoft.com/office/drawing/2014/main" id="{51EB6921-48BC-43FE-BB13-14308E3D70FA}"/>
              </a:ext>
            </a:extLst>
          </p:cNvPr>
          <p:cNvSpPr/>
          <p:nvPr/>
        </p:nvSpPr>
        <p:spPr>
          <a:xfrm>
            <a:off x="4634510" y="4473815"/>
            <a:ext cx="461639" cy="292963"/>
          </a:xfrm>
          <a:prstGeom prst="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Rectangle 60">
            <a:extLst>
              <a:ext uri="{FF2B5EF4-FFF2-40B4-BE49-F238E27FC236}">
                <a16:creationId xmlns="" xmlns:a16="http://schemas.microsoft.com/office/drawing/2014/main" id="{0926ABD3-AFC3-4608-86C1-10FF7358515D}"/>
              </a:ext>
            </a:extLst>
          </p:cNvPr>
          <p:cNvSpPr/>
          <p:nvPr/>
        </p:nvSpPr>
        <p:spPr>
          <a:xfrm>
            <a:off x="4634510" y="4913283"/>
            <a:ext cx="461639" cy="292963"/>
          </a:xfrm>
          <a:prstGeom prst="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Rectangle 61">
            <a:extLst>
              <a:ext uri="{FF2B5EF4-FFF2-40B4-BE49-F238E27FC236}">
                <a16:creationId xmlns="" xmlns:a16="http://schemas.microsoft.com/office/drawing/2014/main" id="{4D4B5A09-04CC-4024-9899-9B4BA94A93C4}"/>
              </a:ext>
            </a:extLst>
          </p:cNvPr>
          <p:cNvSpPr/>
          <p:nvPr/>
        </p:nvSpPr>
        <p:spPr>
          <a:xfrm>
            <a:off x="4624153" y="5361581"/>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Rectangle 62">
            <a:extLst>
              <a:ext uri="{FF2B5EF4-FFF2-40B4-BE49-F238E27FC236}">
                <a16:creationId xmlns="" xmlns:a16="http://schemas.microsoft.com/office/drawing/2014/main" id="{23D1C87A-9806-4EB9-8249-9114E76AC1EB}"/>
              </a:ext>
            </a:extLst>
          </p:cNvPr>
          <p:cNvSpPr/>
          <p:nvPr/>
        </p:nvSpPr>
        <p:spPr>
          <a:xfrm>
            <a:off x="4624149" y="5807680"/>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TextBox 63">
            <a:extLst>
              <a:ext uri="{FF2B5EF4-FFF2-40B4-BE49-F238E27FC236}">
                <a16:creationId xmlns="" xmlns:a16="http://schemas.microsoft.com/office/drawing/2014/main" id="{041A1B42-E24C-4574-8605-D2A92D83964A}"/>
              </a:ext>
            </a:extLst>
          </p:cNvPr>
          <p:cNvSpPr txBox="1"/>
          <p:nvPr/>
        </p:nvSpPr>
        <p:spPr>
          <a:xfrm>
            <a:off x="6990997" y="2004633"/>
            <a:ext cx="2707438" cy="3539430"/>
          </a:xfrm>
          <a:prstGeom prst="rect">
            <a:avLst/>
          </a:prstGeom>
          <a:noFill/>
        </p:spPr>
        <p:txBody>
          <a:bodyPr wrap="square" rtlCol="0">
            <a:spAutoFit/>
          </a:bodyPr>
          <a:lstStyle/>
          <a:p>
            <a:r>
              <a:rPr lang="en-US" sz="3200" b="1" dirty="0">
                <a:latin typeface="Ink Free" panose="03080402000500000000" pitchFamily="66" charset="0"/>
              </a:rPr>
              <a:t>Coherent code</a:t>
            </a:r>
          </a:p>
          <a:p>
            <a:endParaRPr lang="en-US" sz="3200" b="1" dirty="0">
              <a:latin typeface="Ink Free" panose="03080402000500000000" pitchFamily="66" charset="0"/>
            </a:endParaRPr>
          </a:p>
          <a:p>
            <a:r>
              <a:rPr lang="en-US" sz="3200" b="1" dirty="0">
                <a:latin typeface="Ink Free" panose="03080402000500000000" pitchFamily="66" charset="0"/>
              </a:rPr>
              <a:t>Stall execution</a:t>
            </a:r>
          </a:p>
          <a:p>
            <a:endParaRPr lang="en-US" sz="3200" b="1" dirty="0">
              <a:latin typeface="Ink Free" panose="03080402000500000000" pitchFamily="66" charset="0"/>
            </a:endParaRPr>
          </a:p>
          <a:p>
            <a:r>
              <a:rPr lang="en-US" sz="3200" b="1" dirty="0">
                <a:latin typeface="Ink Free" panose="03080402000500000000" pitchFamily="66" charset="0"/>
              </a:rPr>
              <a:t>If clause</a:t>
            </a:r>
          </a:p>
          <a:p>
            <a:endParaRPr lang="en-US" sz="3200" b="1" dirty="0">
              <a:latin typeface="Ink Free" panose="03080402000500000000" pitchFamily="66" charset="0"/>
            </a:endParaRPr>
          </a:p>
          <a:p>
            <a:r>
              <a:rPr lang="en-US" sz="3200" b="1" dirty="0">
                <a:latin typeface="Ink Free" panose="03080402000500000000" pitchFamily="66" charset="0"/>
              </a:rPr>
              <a:t>else clause</a:t>
            </a:r>
          </a:p>
        </p:txBody>
      </p:sp>
      <p:sp>
        <p:nvSpPr>
          <p:cNvPr id="65" name="Rectangle 64">
            <a:extLst>
              <a:ext uri="{FF2B5EF4-FFF2-40B4-BE49-F238E27FC236}">
                <a16:creationId xmlns="" xmlns:a16="http://schemas.microsoft.com/office/drawing/2014/main" id="{BC999B67-FA85-4C25-BAFA-455146AF298D}"/>
              </a:ext>
            </a:extLst>
          </p:cNvPr>
          <p:cNvSpPr/>
          <p:nvPr/>
        </p:nvSpPr>
        <p:spPr>
          <a:xfrm>
            <a:off x="6410738" y="2299818"/>
            <a:ext cx="461639" cy="292963"/>
          </a:xfrm>
          <a:prstGeom prst="rect">
            <a:avLst/>
          </a:prstGeom>
          <a:solidFill>
            <a:schemeClr val="accent5">
              <a:lumMod val="75000"/>
            </a:schemeClr>
          </a:solidFill>
          <a:ln>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65">
            <a:extLst>
              <a:ext uri="{FF2B5EF4-FFF2-40B4-BE49-F238E27FC236}">
                <a16:creationId xmlns="" xmlns:a16="http://schemas.microsoft.com/office/drawing/2014/main" id="{F02A290D-9FAF-499F-B8C3-A24551081A2A}"/>
              </a:ext>
            </a:extLst>
          </p:cNvPr>
          <p:cNvSpPr/>
          <p:nvPr/>
        </p:nvSpPr>
        <p:spPr>
          <a:xfrm>
            <a:off x="6410732" y="4060942"/>
            <a:ext cx="461639" cy="292963"/>
          </a:xfrm>
          <a:prstGeom prst="rect">
            <a:avLst/>
          </a:prstGeom>
          <a:solidFill>
            <a:schemeClr val="accent6"/>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Rectangle 66">
            <a:extLst>
              <a:ext uri="{FF2B5EF4-FFF2-40B4-BE49-F238E27FC236}">
                <a16:creationId xmlns="" xmlns:a16="http://schemas.microsoft.com/office/drawing/2014/main" id="{7E346494-40ED-4FA8-BFE2-ACCFA30A80F8}"/>
              </a:ext>
            </a:extLst>
          </p:cNvPr>
          <p:cNvSpPr/>
          <p:nvPr/>
        </p:nvSpPr>
        <p:spPr>
          <a:xfrm>
            <a:off x="6410732" y="3130977"/>
            <a:ext cx="461639" cy="292963"/>
          </a:xfrm>
          <a:prstGeom prst="rect">
            <a:avLst/>
          </a:prstGeom>
          <a:solidFill>
            <a:srgbClr val="F54639"/>
          </a:solidFill>
          <a:ln w="28575">
            <a:solidFill>
              <a:srgbClr val="FA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68" name="Rectangle 67">
            <a:extLst>
              <a:ext uri="{FF2B5EF4-FFF2-40B4-BE49-F238E27FC236}">
                <a16:creationId xmlns="" xmlns:a16="http://schemas.microsoft.com/office/drawing/2014/main" id="{E2F7BD9B-D588-4411-BC98-75A8532C8919}"/>
              </a:ext>
            </a:extLst>
          </p:cNvPr>
          <p:cNvSpPr/>
          <p:nvPr/>
        </p:nvSpPr>
        <p:spPr>
          <a:xfrm>
            <a:off x="6410731" y="4892102"/>
            <a:ext cx="461639" cy="292963"/>
          </a:xfrm>
          <a:prstGeom prst="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TextBox 69">
            <a:extLst>
              <a:ext uri="{FF2B5EF4-FFF2-40B4-BE49-F238E27FC236}">
                <a16:creationId xmlns="" xmlns:a16="http://schemas.microsoft.com/office/drawing/2014/main" id="{2DCE2646-D6DB-4F24-9C1F-29A6CA2F4CF2}"/>
              </a:ext>
            </a:extLst>
          </p:cNvPr>
          <p:cNvSpPr txBox="1"/>
          <p:nvPr/>
        </p:nvSpPr>
        <p:spPr>
          <a:xfrm>
            <a:off x="1654584" y="399884"/>
            <a:ext cx="621437" cy="584775"/>
          </a:xfrm>
          <a:prstGeom prst="rect">
            <a:avLst/>
          </a:prstGeom>
          <a:noFill/>
        </p:spPr>
        <p:txBody>
          <a:bodyPr wrap="square" rtlCol="0">
            <a:spAutoFit/>
          </a:bodyPr>
          <a:lstStyle/>
          <a:p>
            <a:pPr algn="ctr"/>
            <a:r>
              <a:rPr lang="en-US" sz="3200" b="1" dirty="0">
                <a:latin typeface="Ink Free" panose="03080402000500000000" pitchFamily="66" charset="0"/>
              </a:rPr>
              <a:t>0</a:t>
            </a:r>
          </a:p>
        </p:txBody>
      </p:sp>
      <p:sp>
        <p:nvSpPr>
          <p:cNvPr id="71" name="TextBox 70">
            <a:extLst>
              <a:ext uri="{FF2B5EF4-FFF2-40B4-BE49-F238E27FC236}">
                <a16:creationId xmlns="" xmlns:a16="http://schemas.microsoft.com/office/drawing/2014/main" id="{6EACC64F-640D-4B98-AE3F-353C95AE8DFF}"/>
              </a:ext>
            </a:extLst>
          </p:cNvPr>
          <p:cNvSpPr txBox="1"/>
          <p:nvPr/>
        </p:nvSpPr>
        <p:spPr>
          <a:xfrm>
            <a:off x="2656110" y="399884"/>
            <a:ext cx="621437" cy="523220"/>
          </a:xfrm>
          <a:prstGeom prst="rect">
            <a:avLst/>
          </a:prstGeom>
          <a:noFill/>
        </p:spPr>
        <p:txBody>
          <a:bodyPr wrap="square" rtlCol="0">
            <a:spAutoFit/>
          </a:bodyPr>
          <a:lstStyle>
            <a:defPPr>
              <a:defRPr lang="en-US"/>
            </a:defPPr>
            <a:lvl1pPr algn="ctr">
              <a:defRPr sz="3200" b="1">
                <a:latin typeface="Ink Free" panose="03080402000500000000" pitchFamily="66" charset="0"/>
              </a:defRPr>
            </a:lvl1pPr>
          </a:lstStyle>
          <a:p>
            <a:r>
              <a:rPr lang="en-US" dirty="0"/>
              <a:t>1</a:t>
            </a:r>
          </a:p>
        </p:txBody>
      </p:sp>
      <p:sp>
        <p:nvSpPr>
          <p:cNvPr id="72" name="TextBox 71">
            <a:extLst>
              <a:ext uri="{FF2B5EF4-FFF2-40B4-BE49-F238E27FC236}">
                <a16:creationId xmlns="" xmlns:a16="http://schemas.microsoft.com/office/drawing/2014/main" id="{4B52A9D7-8DC4-478B-820B-8894BF725ABF}"/>
              </a:ext>
            </a:extLst>
          </p:cNvPr>
          <p:cNvSpPr txBox="1"/>
          <p:nvPr/>
        </p:nvSpPr>
        <p:spPr>
          <a:xfrm>
            <a:off x="3633604" y="399884"/>
            <a:ext cx="621437" cy="523220"/>
          </a:xfrm>
          <a:prstGeom prst="rect">
            <a:avLst/>
          </a:prstGeom>
          <a:noFill/>
        </p:spPr>
        <p:txBody>
          <a:bodyPr wrap="square" rtlCol="0">
            <a:spAutoFit/>
          </a:bodyPr>
          <a:lstStyle>
            <a:defPPr>
              <a:defRPr lang="en-US"/>
            </a:defPPr>
            <a:lvl1pPr algn="ctr">
              <a:defRPr sz="3200" b="1">
                <a:latin typeface="Ink Free" panose="03080402000500000000" pitchFamily="66" charset="0"/>
              </a:defRPr>
            </a:lvl1pPr>
          </a:lstStyle>
          <a:p>
            <a:r>
              <a:rPr lang="en-US" dirty="0"/>
              <a:t>2</a:t>
            </a:r>
          </a:p>
        </p:txBody>
      </p:sp>
      <p:sp>
        <p:nvSpPr>
          <p:cNvPr id="73" name="TextBox 72">
            <a:extLst>
              <a:ext uri="{FF2B5EF4-FFF2-40B4-BE49-F238E27FC236}">
                <a16:creationId xmlns="" xmlns:a16="http://schemas.microsoft.com/office/drawing/2014/main" id="{AD414EDA-33D5-4F80-8690-5E8F3A78C673}"/>
              </a:ext>
            </a:extLst>
          </p:cNvPr>
          <p:cNvSpPr txBox="1"/>
          <p:nvPr/>
        </p:nvSpPr>
        <p:spPr>
          <a:xfrm>
            <a:off x="4563501" y="399884"/>
            <a:ext cx="621437" cy="523220"/>
          </a:xfrm>
          <a:prstGeom prst="rect">
            <a:avLst/>
          </a:prstGeom>
          <a:noFill/>
        </p:spPr>
        <p:txBody>
          <a:bodyPr wrap="square" rtlCol="0">
            <a:spAutoFit/>
          </a:bodyPr>
          <a:lstStyle>
            <a:defPPr>
              <a:defRPr lang="en-US"/>
            </a:defPPr>
            <a:lvl1pPr algn="ctr">
              <a:defRPr sz="3200" b="1">
                <a:latin typeface="Ink Free" panose="03080402000500000000" pitchFamily="66" charset="0"/>
              </a:defRPr>
            </a:lvl1pPr>
          </a:lstStyle>
          <a:p>
            <a:r>
              <a:rPr lang="en-US" dirty="0"/>
              <a:t>3</a:t>
            </a:r>
          </a:p>
        </p:txBody>
      </p:sp>
      <p:sp>
        <p:nvSpPr>
          <p:cNvPr id="74" name="TextBox 73">
            <a:extLst>
              <a:ext uri="{FF2B5EF4-FFF2-40B4-BE49-F238E27FC236}">
                <a16:creationId xmlns="" xmlns:a16="http://schemas.microsoft.com/office/drawing/2014/main" id="{638AFB38-10E7-49CC-A308-3A00183F8EAA}"/>
              </a:ext>
            </a:extLst>
          </p:cNvPr>
          <p:cNvSpPr txBox="1"/>
          <p:nvPr/>
        </p:nvSpPr>
        <p:spPr>
          <a:xfrm>
            <a:off x="6871316" y="325174"/>
            <a:ext cx="4101483" cy="769441"/>
          </a:xfrm>
          <a:prstGeom prst="rect">
            <a:avLst/>
          </a:prstGeom>
          <a:solidFill>
            <a:srgbClr val="002060"/>
          </a:solidFill>
          <a:ln>
            <a:solidFill>
              <a:srgbClr val="0070C0"/>
            </a:solidFill>
          </a:ln>
        </p:spPr>
        <p:txBody>
          <a:bodyPr wrap="square" rtlCol="0">
            <a:spAutoFit/>
          </a:bodyPr>
          <a:lstStyle/>
          <a:p>
            <a:pPr algn="ctr"/>
            <a:r>
              <a:rPr lang="en-US" sz="4400" dirty="0" err="1">
                <a:solidFill>
                  <a:srgbClr val="FFFF00"/>
                </a:solidFill>
              </a:rPr>
              <a:t>tid</a:t>
            </a:r>
            <a:r>
              <a:rPr lang="en-US" sz="4400" dirty="0">
                <a:solidFill>
                  <a:srgbClr val="FFFF00"/>
                </a:solidFill>
              </a:rPr>
              <a:t> % 2 ==0</a:t>
            </a:r>
          </a:p>
        </p:txBody>
      </p:sp>
      <p:sp>
        <p:nvSpPr>
          <p:cNvPr id="2" name="TextBox 1">
            <a:extLst>
              <a:ext uri="{FF2B5EF4-FFF2-40B4-BE49-F238E27FC236}">
                <a16:creationId xmlns="" xmlns:a16="http://schemas.microsoft.com/office/drawing/2014/main" id="{FA115685-E568-4C59-A72E-5A234929CCC7}"/>
              </a:ext>
            </a:extLst>
          </p:cNvPr>
          <p:cNvSpPr txBox="1"/>
          <p:nvPr/>
        </p:nvSpPr>
        <p:spPr>
          <a:xfrm>
            <a:off x="615879" y="325174"/>
            <a:ext cx="1038705" cy="707886"/>
          </a:xfrm>
          <a:prstGeom prst="rect">
            <a:avLst/>
          </a:prstGeom>
          <a:noFill/>
        </p:spPr>
        <p:txBody>
          <a:bodyPr wrap="square" rtlCol="0">
            <a:spAutoFit/>
          </a:bodyPr>
          <a:lstStyle/>
          <a:p>
            <a:r>
              <a:rPr lang="en-US" sz="4000" b="1" dirty="0" err="1">
                <a:latin typeface="Ink Free" panose="03080402000500000000" pitchFamily="66" charset="0"/>
              </a:rPr>
              <a:t>tid</a:t>
            </a:r>
            <a:endParaRPr lang="en-US" sz="4000" b="1" dirty="0">
              <a:latin typeface="Ink Free" panose="03080402000500000000" pitchFamily="66" charset="0"/>
            </a:endParaRPr>
          </a:p>
        </p:txBody>
      </p:sp>
      <p:sp>
        <p:nvSpPr>
          <p:cNvPr id="5" name="Rectangle 4">
            <a:extLst>
              <a:ext uri="{FF2B5EF4-FFF2-40B4-BE49-F238E27FC236}">
                <a16:creationId xmlns="" xmlns:a16="http://schemas.microsoft.com/office/drawing/2014/main" id="{19F1D580-29B0-4E3F-9C74-E934A31C370B}"/>
              </a:ext>
            </a:extLst>
          </p:cNvPr>
          <p:cNvSpPr/>
          <p:nvPr/>
        </p:nvSpPr>
        <p:spPr>
          <a:xfrm>
            <a:off x="1527797" y="1296139"/>
            <a:ext cx="3826277" cy="12829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 xmlns:a16="http://schemas.microsoft.com/office/drawing/2014/main" id="{6ECD085C-2147-4EE1-879A-ADFC05AF1411}"/>
              </a:ext>
            </a:extLst>
          </p:cNvPr>
          <p:cNvSpPr/>
          <p:nvPr/>
        </p:nvSpPr>
        <p:spPr>
          <a:xfrm>
            <a:off x="1527797" y="2627539"/>
            <a:ext cx="3826277" cy="131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53F066CF-AD65-4319-BC84-96AC70D4EC21}"/>
              </a:ext>
            </a:extLst>
          </p:cNvPr>
          <p:cNvSpPr/>
          <p:nvPr/>
        </p:nvSpPr>
        <p:spPr>
          <a:xfrm>
            <a:off x="1515826" y="3977356"/>
            <a:ext cx="3826277" cy="131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15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wheel(1)">
                                      <p:cBhvr>
                                        <p:cTn id="19" dur="2000"/>
                                        <p:tgtEl>
                                          <p:spTgt spid="6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heel(1)">
                                      <p:cBhvr>
                                        <p:cTn id="2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 grpId="0" animBg="1"/>
      <p:bldP spid="69" grpId="0"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83" y="182244"/>
            <a:ext cx="10515600" cy="1325563"/>
          </a:xfrm>
        </p:spPr>
        <p:txBody>
          <a:bodyPr/>
          <a:lstStyle/>
          <a:p>
            <a:r>
              <a:rPr lang="en-US" b="1" dirty="0" smtClean="0">
                <a:latin typeface="Ink Free" panose="03080402000500000000" pitchFamily="66" charset="0"/>
              </a:rPr>
              <a:t>Keep in mind</a:t>
            </a:r>
            <a:endParaRPr lang="en-US" b="1" dirty="0">
              <a:latin typeface="Ink Free" panose="03080402000500000000" pitchFamily="66" charset="0"/>
            </a:endParaRPr>
          </a:p>
        </p:txBody>
      </p:sp>
      <p:sp>
        <p:nvSpPr>
          <p:cNvPr id="3" name="Content Placeholder 2"/>
          <p:cNvSpPr>
            <a:spLocks noGrp="1"/>
          </p:cNvSpPr>
          <p:nvPr>
            <p:ph idx="1"/>
          </p:nvPr>
        </p:nvSpPr>
        <p:spPr>
          <a:xfrm>
            <a:off x="1073331" y="1607911"/>
            <a:ext cx="9873343" cy="4351338"/>
          </a:xfrm>
        </p:spPr>
        <p:txBody>
          <a:bodyPr/>
          <a:lstStyle/>
          <a:p>
            <a:r>
              <a:rPr lang="en-GB" dirty="0"/>
              <a:t>control flow statements like if else statements, switch statements which gives us a hint of divergent </a:t>
            </a:r>
            <a:r>
              <a:rPr lang="en-GB" dirty="0" smtClean="0"/>
              <a:t>code</a:t>
            </a:r>
          </a:p>
          <a:p>
            <a:endParaRPr lang="en-GB" dirty="0" smtClean="0"/>
          </a:p>
          <a:p>
            <a:r>
              <a:rPr lang="en-GB" dirty="0"/>
              <a:t>But remember presence of a control flow statement is not always result in divergent </a:t>
            </a:r>
            <a:r>
              <a:rPr lang="en-GB" dirty="0" smtClean="0"/>
              <a:t>warp</a:t>
            </a:r>
          </a:p>
          <a:p>
            <a:endParaRPr lang="en-GB" dirty="0" smtClean="0"/>
          </a:p>
          <a:p>
            <a:r>
              <a:rPr lang="en-GB" dirty="0"/>
              <a:t> Warp is diverge when there is multiple path of execution with in same warp. So condition checks, which result in all thread executing same path, will not induce any warp divergence. </a:t>
            </a:r>
            <a:endParaRPr lang="en-US" dirty="0"/>
          </a:p>
        </p:txBody>
      </p:sp>
    </p:spTree>
    <p:extLst>
      <p:ext uri="{BB962C8B-B14F-4D97-AF65-F5344CB8AC3E}">
        <p14:creationId xmlns:p14="http://schemas.microsoft.com/office/powerpoint/2010/main" val="194266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6A0293E1-471A-4C49-A602-80C17F666128}"/>
              </a:ext>
            </a:extLst>
          </p:cNvPr>
          <p:cNvSpPr txBox="1"/>
          <p:nvPr/>
        </p:nvSpPr>
        <p:spPr>
          <a:xfrm>
            <a:off x="3362277" y="383782"/>
            <a:ext cx="4546397" cy="4524315"/>
          </a:xfrm>
          <a:prstGeom prst="rect">
            <a:avLst/>
          </a:prstGeom>
          <a:noFill/>
        </p:spPr>
        <p:txBody>
          <a:bodyPr wrap="square" rtlCol="0">
            <a:spAutoFit/>
          </a:bodyPr>
          <a:lstStyle/>
          <a:p>
            <a:r>
              <a:rPr lang="en-US" sz="3600" b="1" dirty="0">
                <a:latin typeface="Ink Free" panose="03080402000500000000" pitchFamily="66" charset="0"/>
              </a:rPr>
              <a:t>if(</a:t>
            </a:r>
            <a:r>
              <a:rPr lang="en-US" sz="3600" b="1" dirty="0" err="1">
                <a:solidFill>
                  <a:srgbClr val="FF0000"/>
                </a:solidFill>
                <a:latin typeface="Ink Free" panose="03080402000500000000" pitchFamily="66" charset="0"/>
              </a:rPr>
              <a:t>tid</a:t>
            </a:r>
            <a:r>
              <a:rPr lang="en-US" sz="3600" b="1" dirty="0">
                <a:solidFill>
                  <a:srgbClr val="FF0000"/>
                </a:solidFill>
                <a:latin typeface="Ink Free" panose="03080402000500000000" pitchFamily="66" charset="0"/>
              </a:rPr>
              <a:t> / 32 &lt; 1</a:t>
            </a:r>
            <a:r>
              <a:rPr lang="en-US" sz="3600" b="1" dirty="0">
                <a:latin typeface="Ink Free" panose="03080402000500000000" pitchFamily="66" charset="0"/>
              </a:rPr>
              <a:t>)</a:t>
            </a:r>
          </a:p>
          <a:p>
            <a:r>
              <a:rPr lang="en-US" sz="3600" b="1" dirty="0">
                <a:latin typeface="Ink Free" panose="03080402000500000000" pitchFamily="66" charset="0"/>
              </a:rPr>
              <a:t>{</a:t>
            </a:r>
          </a:p>
          <a:p>
            <a:r>
              <a:rPr lang="en-US" sz="3600" b="1" dirty="0">
                <a:latin typeface="Ink Free" panose="03080402000500000000" pitchFamily="66" charset="0"/>
              </a:rPr>
              <a:t>	</a:t>
            </a:r>
          </a:p>
          <a:p>
            <a:r>
              <a:rPr lang="en-US" sz="3600" b="1" dirty="0">
                <a:latin typeface="Ink Free" panose="03080402000500000000" pitchFamily="66" charset="0"/>
              </a:rPr>
              <a:t>}</a:t>
            </a:r>
          </a:p>
          <a:p>
            <a:r>
              <a:rPr lang="en-US" sz="3600" b="1" dirty="0">
                <a:latin typeface="Ink Free" panose="03080402000500000000" pitchFamily="66" charset="0"/>
              </a:rPr>
              <a:t>else</a:t>
            </a:r>
          </a:p>
          <a:p>
            <a:r>
              <a:rPr lang="en-US" sz="3600" b="1" dirty="0">
                <a:latin typeface="Ink Free" panose="03080402000500000000" pitchFamily="66" charset="0"/>
              </a:rPr>
              <a:t>{</a:t>
            </a:r>
          </a:p>
          <a:p>
            <a:endParaRPr lang="en-US" sz="3600" b="1" dirty="0">
              <a:latin typeface="Ink Free" panose="03080402000500000000" pitchFamily="66" charset="0"/>
            </a:endParaRPr>
          </a:p>
          <a:p>
            <a:r>
              <a:rPr lang="en-US" sz="3600" b="1" dirty="0">
                <a:latin typeface="Ink Free" panose="03080402000500000000" pitchFamily="66" charset="0"/>
              </a:rPr>
              <a:t>}</a:t>
            </a:r>
          </a:p>
        </p:txBody>
      </p:sp>
      <p:sp>
        <p:nvSpPr>
          <p:cNvPr id="8" name="Rectangle 7">
            <a:extLst>
              <a:ext uri="{FF2B5EF4-FFF2-40B4-BE49-F238E27FC236}">
                <a16:creationId xmlns="" xmlns:a16="http://schemas.microsoft.com/office/drawing/2014/main" id="{C458438E-542C-4F69-9DC1-81E8D7DF253F}"/>
              </a:ext>
            </a:extLst>
          </p:cNvPr>
          <p:cNvSpPr/>
          <p:nvPr/>
        </p:nvSpPr>
        <p:spPr>
          <a:xfrm>
            <a:off x="1549498" y="5824387"/>
            <a:ext cx="4546397" cy="543339"/>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002B119-306A-4C75-98FC-5B933EB4722E}"/>
              </a:ext>
            </a:extLst>
          </p:cNvPr>
          <p:cNvSpPr/>
          <p:nvPr/>
        </p:nvSpPr>
        <p:spPr>
          <a:xfrm>
            <a:off x="1661241" y="5945366"/>
            <a:ext cx="450573" cy="3129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4" name="Rectangle 13">
            <a:extLst>
              <a:ext uri="{FF2B5EF4-FFF2-40B4-BE49-F238E27FC236}">
                <a16:creationId xmlns="" xmlns:a16="http://schemas.microsoft.com/office/drawing/2014/main" id="{A42717E2-E507-4326-90A0-6FCAD17DA4F9}"/>
              </a:ext>
            </a:extLst>
          </p:cNvPr>
          <p:cNvSpPr/>
          <p:nvPr/>
        </p:nvSpPr>
        <p:spPr>
          <a:xfrm>
            <a:off x="5533578" y="5939596"/>
            <a:ext cx="450573" cy="3129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31</a:t>
            </a:r>
          </a:p>
        </p:txBody>
      </p:sp>
      <p:cxnSp>
        <p:nvCxnSpPr>
          <p:cNvPr id="16" name="Straight Connector 15">
            <a:extLst>
              <a:ext uri="{FF2B5EF4-FFF2-40B4-BE49-F238E27FC236}">
                <a16:creationId xmlns="" xmlns:a16="http://schemas.microsoft.com/office/drawing/2014/main" id="{A7EC067E-346E-424A-9DF5-B58DE926CD0F}"/>
              </a:ext>
            </a:extLst>
          </p:cNvPr>
          <p:cNvCxnSpPr>
            <a:cxnSpLocks/>
            <a:endCxn id="14" idx="1"/>
          </p:cNvCxnSpPr>
          <p:nvPr/>
        </p:nvCxnSpPr>
        <p:spPr>
          <a:xfrm flipV="1">
            <a:off x="2111814" y="6096055"/>
            <a:ext cx="3421764" cy="1005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FF630DF5-D302-4FBA-8D1F-BFA7E23DA4DA}"/>
              </a:ext>
            </a:extLst>
          </p:cNvPr>
          <p:cNvSpPr/>
          <p:nvPr/>
        </p:nvSpPr>
        <p:spPr>
          <a:xfrm>
            <a:off x="6532829" y="5824385"/>
            <a:ext cx="4546397" cy="543339"/>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3755894-AF95-428D-AFAE-1B656FE8EDFE}"/>
              </a:ext>
            </a:extLst>
          </p:cNvPr>
          <p:cNvSpPr/>
          <p:nvPr/>
        </p:nvSpPr>
        <p:spPr>
          <a:xfrm>
            <a:off x="6644572" y="5945364"/>
            <a:ext cx="450573" cy="31291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32</a:t>
            </a:r>
          </a:p>
        </p:txBody>
      </p:sp>
      <p:sp>
        <p:nvSpPr>
          <p:cNvPr id="23" name="Rectangle 22">
            <a:extLst>
              <a:ext uri="{FF2B5EF4-FFF2-40B4-BE49-F238E27FC236}">
                <a16:creationId xmlns="" xmlns:a16="http://schemas.microsoft.com/office/drawing/2014/main" id="{F290D1CC-4BAC-4901-A96E-DEE85D3CD4DB}"/>
              </a:ext>
            </a:extLst>
          </p:cNvPr>
          <p:cNvSpPr/>
          <p:nvPr/>
        </p:nvSpPr>
        <p:spPr>
          <a:xfrm>
            <a:off x="10516909" y="5939594"/>
            <a:ext cx="450573" cy="31291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cxnSp>
        <p:nvCxnSpPr>
          <p:cNvPr id="25" name="Straight Connector 24">
            <a:extLst>
              <a:ext uri="{FF2B5EF4-FFF2-40B4-BE49-F238E27FC236}">
                <a16:creationId xmlns="" xmlns:a16="http://schemas.microsoft.com/office/drawing/2014/main" id="{3CD96705-9B29-40C1-8617-508AF604F05E}"/>
              </a:ext>
            </a:extLst>
          </p:cNvPr>
          <p:cNvCxnSpPr>
            <a:cxnSpLocks/>
          </p:cNvCxnSpPr>
          <p:nvPr/>
        </p:nvCxnSpPr>
        <p:spPr>
          <a:xfrm flipV="1">
            <a:off x="7249348" y="6106103"/>
            <a:ext cx="3142950" cy="2"/>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5ABF6D2C-5041-4275-9D5C-F1383AFFED82}"/>
              </a:ext>
            </a:extLst>
          </p:cNvPr>
          <p:cNvSpPr txBox="1"/>
          <p:nvPr/>
        </p:nvSpPr>
        <p:spPr>
          <a:xfrm>
            <a:off x="3291256" y="5203482"/>
            <a:ext cx="2869998" cy="584775"/>
          </a:xfrm>
          <a:prstGeom prst="rect">
            <a:avLst/>
          </a:prstGeom>
          <a:noFill/>
        </p:spPr>
        <p:txBody>
          <a:bodyPr wrap="square" rtlCol="0">
            <a:spAutoFit/>
          </a:bodyPr>
          <a:lstStyle/>
          <a:p>
            <a:r>
              <a:rPr lang="en-US" sz="3200" b="1" dirty="0">
                <a:latin typeface="Ink Free" panose="03080402000500000000" pitchFamily="66" charset="0"/>
              </a:rPr>
              <a:t>Warp 0</a:t>
            </a:r>
          </a:p>
        </p:txBody>
      </p:sp>
      <p:sp>
        <p:nvSpPr>
          <p:cNvPr id="27" name="TextBox 26">
            <a:extLst>
              <a:ext uri="{FF2B5EF4-FFF2-40B4-BE49-F238E27FC236}">
                <a16:creationId xmlns="" xmlns:a16="http://schemas.microsoft.com/office/drawing/2014/main" id="{841BFD87-223F-4B9B-B07A-59B2ACFADFE4}"/>
              </a:ext>
            </a:extLst>
          </p:cNvPr>
          <p:cNvSpPr txBox="1"/>
          <p:nvPr/>
        </p:nvSpPr>
        <p:spPr>
          <a:xfrm>
            <a:off x="7646911" y="5213960"/>
            <a:ext cx="2869998" cy="584775"/>
          </a:xfrm>
          <a:prstGeom prst="rect">
            <a:avLst/>
          </a:prstGeom>
          <a:noFill/>
        </p:spPr>
        <p:txBody>
          <a:bodyPr wrap="square" rtlCol="0">
            <a:spAutoFit/>
          </a:bodyPr>
          <a:lstStyle/>
          <a:p>
            <a:r>
              <a:rPr lang="en-US" sz="3200" b="1" dirty="0">
                <a:latin typeface="Ink Free" panose="03080402000500000000" pitchFamily="66" charset="0"/>
              </a:rPr>
              <a:t>Warp 1</a:t>
            </a:r>
          </a:p>
        </p:txBody>
      </p:sp>
      <p:sp>
        <p:nvSpPr>
          <p:cNvPr id="13" name="Oval 12">
            <a:extLst>
              <a:ext uri="{FF2B5EF4-FFF2-40B4-BE49-F238E27FC236}">
                <a16:creationId xmlns="" xmlns:a16="http://schemas.microsoft.com/office/drawing/2014/main" id="{E3144F2E-06BC-4189-AF11-24C021C7BAAF}"/>
              </a:ext>
            </a:extLst>
          </p:cNvPr>
          <p:cNvSpPr/>
          <p:nvPr/>
        </p:nvSpPr>
        <p:spPr>
          <a:xfrm>
            <a:off x="3788021" y="3678586"/>
            <a:ext cx="4270159" cy="498397"/>
          </a:xfrm>
          <a:prstGeom prst="ellipse">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7B3AAA36-783E-4DBF-850A-BE85EC5E8930}"/>
              </a:ext>
            </a:extLst>
          </p:cNvPr>
          <p:cNvSpPr/>
          <p:nvPr/>
        </p:nvSpPr>
        <p:spPr>
          <a:xfrm>
            <a:off x="3712298" y="1532787"/>
            <a:ext cx="4270159" cy="498397"/>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Curved Right 2">
            <a:extLst>
              <a:ext uri="{FF2B5EF4-FFF2-40B4-BE49-F238E27FC236}">
                <a16:creationId xmlns="" xmlns:a16="http://schemas.microsoft.com/office/drawing/2014/main" id="{933321E5-91B9-4B4D-BB33-9E549C388060}"/>
              </a:ext>
            </a:extLst>
          </p:cNvPr>
          <p:cNvSpPr/>
          <p:nvPr/>
        </p:nvSpPr>
        <p:spPr>
          <a:xfrm rot="11539989" flipH="1">
            <a:off x="1700221" y="1381902"/>
            <a:ext cx="1370248" cy="4291598"/>
          </a:xfrm>
          <a:prstGeom prst="curvedRightArrow">
            <a:avLst>
              <a:gd name="adj1" fmla="val 25000"/>
              <a:gd name="adj2" fmla="val 46861"/>
              <a:gd name="adj3" fmla="val 25000"/>
            </a:avLst>
          </a:prstGeom>
          <a:solidFill>
            <a:srgbClr val="F54639"/>
          </a:solidFill>
          <a:ln w="28575">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4" name="Arrow: Curved Right 3">
            <a:extLst>
              <a:ext uri="{FF2B5EF4-FFF2-40B4-BE49-F238E27FC236}">
                <a16:creationId xmlns="" xmlns:a16="http://schemas.microsoft.com/office/drawing/2014/main" id="{086AFC2F-BDD5-4386-8660-6F96A380C307}"/>
              </a:ext>
            </a:extLst>
          </p:cNvPr>
          <p:cNvSpPr/>
          <p:nvPr/>
        </p:nvSpPr>
        <p:spPr>
          <a:xfrm rot="9915815">
            <a:off x="8225403" y="3855547"/>
            <a:ext cx="742649" cy="1410826"/>
          </a:xfrm>
          <a:prstGeom prst="curved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7949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xEl>
                                              <p:pRg st="0" end="0"/>
                                            </p:txEl>
                                          </p:spTgt>
                                        </p:tgtEl>
                                      </p:cBhvr>
                                    </p:animEffect>
                                    <p:animScale>
                                      <p:cBhvr>
                                        <p:cTn id="7" dur="250" autoRev="1" fill="hold"/>
                                        <p:tgtEl>
                                          <p:spTgt spid="7">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par>
                                <p:cTn id="62" presetID="53" presetClass="entr" presetSubtype="16"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fltVal val="0"/>
                                          </p:val>
                                        </p:tav>
                                        <p:tav tm="100000">
                                          <p:val>
                                            <p:strVal val="#ppt_h"/>
                                          </p:val>
                                        </p:tav>
                                      </p:tavLst>
                                    </p:anim>
                                    <p:animEffect transition="in" filter="fade">
                                      <p:cBhvr>
                                        <p:cTn id="66" dur="500"/>
                                        <p:tgtEl>
                                          <p:spTgt spid="25"/>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animEffect transition="in" filter="fade">
                                      <p:cBhvr>
                                        <p:cTn id="71" dur="500"/>
                                        <p:tgtEl>
                                          <p:spTgt spid="27"/>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
                                        </p:tgtEl>
                                        <p:attrNameLst>
                                          <p:attrName>style.visibility</p:attrName>
                                        </p:attrNameLst>
                                      </p:cBhvr>
                                      <p:to>
                                        <p:strVal val="visible"/>
                                      </p:to>
                                    </p:set>
                                    <p:anim calcmode="lin" valueType="num">
                                      <p:cBhvr>
                                        <p:cTn id="74" dur="500" fill="hold"/>
                                        <p:tgtEl>
                                          <p:spTgt spid="4"/>
                                        </p:tgtEl>
                                        <p:attrNameLst>
                                          <p:attrName>ppt_w</p:attrName>
                                        </p:attrNameLst>
                                      </p:cBhvr>
                                      <p:tavLst>
                                        <p:tav tm="0">
                                          <p:val>
                                            <p:fltVal val="0"/>
                                          </p:val>
                                        </p:tav>
                                        <p:tav tm="100000">
                                          <p:val>
                                            <p:strVal val="#ppt_w"/>
                                          </p:val>
                                        </p:tav>
                                      </p:tavLst>
                                    </p:anim>
                                    <p:anim calcmode="lin" valueType="num">
                                      <p:cBhvr>
                                        <p:cTn id="75" dur="500" fill="hold"/>
                                        <p:tgtEl>
                                          <p:spTgt spid="4"/>
                                        </p:tgtEl>
                                        <p:attrNameLst>
                                          <p:attrName>ppt_h</p:attrName>
                                        </p:attrNameLst>
                                      </p:cBhvr>
                                      <p:tavLst>
                                        <p:tav tm="0">
                                          <p:val>
                                            <p:fltVal val="0"/>
                                          </p:val>
                                        </p:tav>
                                        <p:tav tm="100000">
                                          <p:val>
                                            <p:strVal val="#ppt_h"/>
                                          </p:val>
                                        </p:tav>
                                      </p:tavLst>
                                    </p:anim>
                                    <p:animEffect transition="in" filter="fade">
                                      <p:cBhvr>
                                        <p:cTn id="76" dur="500"/>
                                        <p:tgtEl>
                                          <p:spTgt spid="4"/>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ppt_w</p:attrName>
                                        </p:attrNameLst>
                                      </p:cBhvr>
                                      <p:tavLst>
                                        <p:tav tm="0">
                                          <p:val>
                                            <p:fltVal val="0"/>
                                          </p:val>
                                        </p:tav>
                                        <p:tav tm="100000">
                                          <p:val>
                                            <p:strVal val="#ppt_w"/>
                                          </p:val>
                                        </p:tav>
                                      </p:tavLst>
                                    </p:anim>
                                    <p:anim calcmode="lin" valueType="num">
                                      <p:cBhvr>
                                        <p:cTn id="80" dur="500" fill="hold"/>
                                        <p:tgtEl>
                                          <p:spTgt spid="13"/>
                                        </p:tgtEl>
                                        <p:attrNameLst>
                                          <p:attrName>ppt_h</p:attrName>
                                        </p:attrNameLst>
                                      </p:cBhvr>
                                      <p:tavLst>
                                        <p:tav tm="0">
                                          <p:val>
                                            <p:fltVal val="0"/>
                                          </p:val>
                                        </p:tav>
                                        <p:tav tm="100000">
                                          <p:val>
                                            <p:strVal val="#ppt_h"/>
                                          </p:val>
                                        </p:tav>
                                      </p:tavLst>
                                    </p:anim>
                                    <p:animEffect transition="in" filter="fade">
                                      <p:cBhvr>
                                        <p:cTn id="8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19" grpId="0" animBg="1"/>
      <p:bldP spid="20" grpId="0" animBg="1"/>
      <p:bldP spid="23" grpId="0" animBg="1"/>
      <p:bldP spid="26" grpId="0"/>
      <p:bldP spid="27" grpId="0"/>
      <p:bldP spid="13" grpId="0" animBg="1"/>
      <p:bldP spid="15" grpId="0" animBg="1"/>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458438E-542C-4F69-9DC1-81E8D7DF253F}"/>
              </a:ext>
            </a:extLst>
          </p:cNvPr>
          <p:cNvSpPr/>
          <p:nvPr/>
        </p:nvSpPr>
        <p:spPr>
          <a:xfrm>
            <a:off x="1075870" y="5960690"/>
            <a:ext cx="4546397" cy="543339"/>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002B119-306A-4C75-98FC-5B933EB4722E}"/>
              </a:ext>
            </a:extLst>
          </p:cNvPr>
          <p:cNvSpPr/>
          <p:nvPr/>
        </p:nvSpPr>
        <p:spPr>
          <a:xfrm>
            <a:off x="1187613" y="6081669"/>
            <a:ext cx="450573" cy="3129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2" name="Rectangle 11">
            <a:extLst>
              <a:ext uri="{FF2B5EF4-FFF2-40B4-BE49-F238E27FC236}">
                <a16:creationId xmlns="" xmlns:a16="http://schemas.microsoft.com/office/drawing/2014/main" id="{32E94954-620D-4F9A-9463-5CD6CE4C85D1}"/>
              </a:ext>
            </a:extLst>
          </p:cNvPr>
          <p:cNvSpPr/>
          <p:nvPr/>
        </p:nvSpPr>
        <p:spPr>
          <a:xfrm>
            <a:off x="2561465" y="6075899"/>
            <a:ext cx="450573" cy="3129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3" name="Rectangle 12">
            <a:extLst>
              <a:ext uri="{FF2B5EF4-FFF2-40B4-BE49-F238E27FC236}">
                <a16:creationId xmlns="" xmlns:a16="http://schemas.microsoft.com/office/drawing/2014/main" id="{2A6CC910-5335-450F-94B2-ED71D72819A2}"/>
              </a:ext>
            </a:extLst>
          </p:cNvPr>
          <p:cNvSpPr/>
          <p:nvPr/>
        </p:nvSpPr>
        <p:spPr>
          <a:xfrm>
            <a:off x="3460811" y="6085948"/>
            <a:ext cx="450573" cy="31291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
        <p:nvSpPr>
          <p:cNvPr id="14" name="Rectangle 13">
            <a:extLst>
              <a:ext uri="{FF2B5EF4-FFF2-40B4-BE49-F238E27FC236}">
                <a16:creationId xmlns="" xmlns:a16="http://schemas.microsoft.com/office/drawing/2014/main" id="{A42717E2-E507-4326-90A0-6FCAD17DA4F9}"/>
              </a:ext>
            </a:extLst>
          </p:cNvPr>
          <p:cNvSpPr/>
          <p:nvPr/>
        </p:nvSpPr>
        <p:spPr>
          <a:xfrm>
            <a:off x="5059950" y="6075899"/>
            <a:ext cx="450573" cy="31291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p>
        </p:txBody>
      </p:sp>
      <p:cxnSp>
        <p:nvCxnSpPr>
          <p:cNvPr id="16" name="Straight Connector 15">
            <a:extLst>
              <a:ext uri="{FF2B5EF4-FFF2-40B4-BE49-F238E27FC236}">
                <a16:creationId xmlns="" xmlns:a16="http://schemas.microsoft.com/office/drawing/2014/main" id="{A7EC067E-346E-424A-9DF5-B58DE926CD0F}"/>
              </a:ext>
            </a:extLst>
          </p:cNvPr>
          <p:cNvCxnSpPr>
            <a:cxnSpLocks/>
          </p:cNvCxnSpPr>
          <p:nvPr/>
        </p:nvCxnSpPr>
        <p:spPr>
          <a:xfrm flipV="1">
            <a:off x="1638186" y="6232358"/>
            <a:ext cx="923279" cy="10049"/>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5EF57E4A-7006-4741-9767-D243CC8C7C49}"/>
              </a:ext>
            </a:extLst>
          </p:cNvPr>
          <p:cNvCxnSpPr>
            <a:cxnSpLocks/>
          </p:cNvCxnSpPr>
          <p:nvPr/>
        </p:nvCxnSpPr>
        <p:spPr>
          <a:xfrm flipV="1">
            <a:off x="4012060" y="6242407"/>
            <a:ext cx="923279" cy="10049"/>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FF630DF5-D302-4FBA-8D1F-BFA7E23DA4DA}"/>
              </a:ext>
            </a:extLst>
          </p:cNvPr>
          <p:cNvSpPr/>
          <p:nvPr/>
        </p:nvSpPr>
        <p:spPr>
          <a:xfrm>
            <a:off x="6296325" y="5960688"/>
            <a:ext cx="4546397" cy="543339"/>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3755894-AF95-428D-AFAE-1B656FE8EDFE}"/>
              </a:ext>
            </a:extLst>
          </p:cNvPr>
          <p:cNvSpPr/>
          <p:nvPr/>
        </p:nvSpPr>
        <p:spPr>
          <a:xfrm>
            <a:off x="6408068" y="6081667"/>
            <a:ext cx="450573" cy="3129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p>
        </p:txBody>
      </p:sp>
      <p:sp>
        <p:nvSpPr>
          <p:cNvPr id="21" name="Rectangle 20">
            <a:extLst>
              <a:ext uri="{FF2B5EF4-FFF2-40B4-BE49-F238E27FC236}">
                <a16:creationId xmlns="" xmlns:a16="http://schemas.microsoft.com/office/drawing/2014/main" id="{740F3405-EB23-4FB7-8E19-04789E9F16B7}"/>
              </a:ext>
            </a:extLst>
          </p:cNvPr>
          <p:cNvSpPr/>
          <p:nvPr/>
        </p:nvSpPr>
        <p:spPr>
          <a:xfrm>
            <a:off x="7781920" y="6075897"/>
            <a:ext cx="450573" cy="3129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47</a:t>
            </a:r>
          </a:p>
        </p:txBody>
      </p:sp>
      <p:sp>
        <p:nvSpPr>
          <p:cNvPr id="22" name="Rectangle 21">
            <a:extLst>
              <a:ext uri="{FF2B5EF4-FFF2-40B4-BE49-F238E27FC236}">
                <a16:creationId xmlns="" xmlns:a16="http://schemas.microsoft.com/office/drawing/2014/main" id="{D8432C71-C2E2-4CF4-AA01-8B7F625F888F}"/>
              </a:ext>
            </a:extLst>
          </p:cNvPr>
          <p:cNvSpPr/>
          <p:nvPr/>
        </p:nvSpPr>
        <p:spPr>
          <a:xfrm>
            <a:off x="8681266" y="6085946"/>
            <a:ext cx="450573" cy="31291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23" name="Rectangle 22">
            <a:extLst>
              <a:ext uri="{FF2B5EF4-FFF2-40B4-BE49-F238E27FC236}">
                <a16:creationId xmlns="" xmlns:a16="http://schemas.microsoft.com/office/drawing/2014/main" id="{F290D1CC-4BAC-4901-A96E-DEE85D3CD4DB}"/>
              </a:ext>
            </a:extLst>
          </p:cNvPr>
          <p:cNvSpPr/>
          <p:nvPr/>
        </p:nvSpPr>
        <p:spPr>
          <a:xfrm>
            <a:off x="10280405" y="6075897"/>
            <a:ext cx="450573" cy="31291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cxnSp>
        <p:nvCxnSpPr>
          <p:cNvPr id="24" name="Straight Connector 23">
            <a:extLst>
              <a:ext uri="{FF2B5EF4-FFF2-40B4-BE49-F238E27FC236}">
                <a16:creationId xmlns="" xmlns:a16="http://schemas.microsoft.com/office/drawing/2014/main" id="{492A9801-4E0B-4540-B3A8-EC10BD3468BE}"/>
              </a:ext>
            </a:extLst>
          </p:cNvPr>
          <p:cNvCxnSpPr>
            <a:cxnSpLocks/>
          </p:cNvCxnSpPr>
          <p:nvPr/>
        </p:nvCxnSpPr>
        <p:spPr>
          <a:xfrm flipV="1">
            <a:off x="6858641" y="6232356"/>
            <a:ext cx="923279" cy="10049"/>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3CD96705-9B29-40C1-8617-508AF604F05E}"/>
              </a:ext>
            </a:extLst>
          </p:cNvPr>
          <p:cNvCxnSpPr>
            <a:cxnSpLocks/>
          </p:cNvCxnSpPr>
          <p:nvPr/>
        </p:nvCxnSpPr>
        <p:spPr>
          <a:xfrm flipV="1">
            <a:off x="9232515" y="6242405"/>
            <a:ext cx="923279" cy="10049"/>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 xmlns:a16="http://schemas.microsoft.com/office/drawing/2014/main" id="{898F7D40-0FA8-4410-8E5E-F788728DAC7E}"/>
              </a:ext>
            </a:extLst>
          </p:cNvPr>
          <p:cNvSpPr txBox="1"/>
          <p:nvPr/>
        </p:nvSpPr>
        <p:spPr>
          <a:xfrm>
            <a:off x="2774703" y="402225"/>
            <a:ext cx="4546397" cy="4524315"/>
          </a:xfrm>
          <a:prstGeom prst="rect">
            <a:avLst/>
          </a:prstGeom>
          <a:noFill/>
        </p:spPr>
        <p:txBody>
          <a:bodyPr wrap="square" rtlCol="0">
            <a:spAutoFit/>
          </a:bodyPr>
          <a:lstStyle/>
          <a:p>
            <a:r>
              <a:rPr lang="en-US" sz="3600" b="1" dirty="0">
                <a:latin typeface="Ink Free" panose="03080402000500000000" pitchFamily="66" charset="0"/>
              </a:rPr>
              <a:t>if(</a:t>
            </a:r>
            <a:r>
              <a:rPr lang="en-US" sz="3600" b="1" dirty="0" err="1">
                <a:solidFill>
                  <a:srgbClr val="FF0000"/>
                </a:solidFill>
                <a:latin typeface="Ink Free" panose="03080402000500000000" pitchFamily="66" charset="0"/>
              </a:rPr>
              <a:t>tid</a:t>
            </a:r>
            <a:r>
              <a:rPr lang="en-US" sz="3600" b="1" dirty="0">
                <a:solidFill>
                  <a:srgbClr val="FF0000"/>
                </a:solidFill>
                <a:latin typeface="Ink Free" panose="03080402000500000000" pitchFamily="66" charset="0"/>
              </a:rPr>
              <a:t> % 32 &lt; 16</a:t>
            </a:r>
            <a:r>
              <a:rPr lang="en-US" sz="3600" b="1" dirty="0">
                <a:latin typeface="Ink Free" panose="03080402000500000000" pitchFamily="66" charset="0"/>
              </a:rPr>
              <a:t>)</a:t>
            </a:r>
          </a:p>
          <a:p>
            <a:r>
              <a:rPr lang="en-US" sz="3600" b="1" dirty="0">
                <a:latin typeface="Ink Free" panose="03080402000500000000" pitchFamily="66" charset="0"/>
              </a:rPr>
              <a:t>{</a:t>
            </a:r>
          </a:p>
          <a:p>
            <a:r>
              <a:rPr lang="en-US" sz="3600" b="1" dirty="0">
                <a:latin typeface="Ink Free" panose="03080402000500000000" pitchFamily="66" charset="0"/>
              </a:rPr>
              <a:t>	</a:t>
            </a:r>
          </a:p>
          <a:p>
            <a:r>
              <a:rPr lang="en-US" sz="3600" b="1" dirty="0">
                <a:latin typeface="Ink Free" panose="03080402000500000000" pitchFamily="66" charset="0"/>
              </a:rPr>
              <a:t>}</a:t>
            </a:r>
          </a:p>
          <a:p>
            <a:r>
              <a:rPr lang="en-US" sz="3600" b="1" dirty="0">
                <a:latin typeface="Ink Free" panose="03080402000500000000" pitchFamily="66" charset="0"/>
              </a:rPr>
              <a:t>else</a:t>
            </a:r>
          </a:p>
          <a:p>
            <a:r>
              <a:rPr lang="en-US" sz="3600" b="1" dirty="0">
                <a:latin typeface="Ink Free" panose="03080402000500000000" pitchFamily="66" charset="0"/>
              </a:rPr>
              <a:t>{</a:t>
            </a:r>
          </a:p>
          <a:p>
            <a:endParaRPr lang="en-US" sz="3600" b="1" dirty="0">
              <a:latin typeface="Ink Free" panose="03080402000500000000" pitchFamily="66" charset="0"/>
            </a:endParaRPr>
          </a:p>
          <a:p>
            <a:r>
              <a:rPr lang="en-US" sz="3600" b="1" dirty="0">
                <a:latin typeface="Ink Free" panose="03080402000500000000" pitchFamily="66" charset="0"/>
              </a:rPr>
              <a:t>}</a:t>
            </a:r>
          </a:p>
        </p:txBody>
      </p:sp>
      <p:sp>
        <p:nvSpPr>
          <p:cNvPr id="34" name="TextBox 33">
            <a:extLst>
              <a:ext uri="{FF2B5EF4-FFF2-40B4-BE49-F238E27FC236}">
                <a16:creationId xmlns="" xmlns:a16="http://schemas.microsoft.com/office/drawing/2014/main" id="{3D469875-2D9D-4F98-B248-155EF25F7C0C}"/>
              </a:ext>
            </a:extLst>
          </p:cNvPr>
          <p:cNvSpPr txBox="1"/>
          <p:nvPr/>
        </p:nvSpPr>
        <p:spPr>
          <a:xfrm>
            <a:off x="2272193" y="5316989"/>
            <a:ext cx="2869998" cy="584775"/>
          </a:xfrm>
          <a:prstGeom prst="rect">
            <a:avLst/>
          </a:prstGeom>
          <a:noFill/>
        </p:spPr>
        <p:txBody>
          <a:bodyPr wrap="square" rtlCol="0">
            <a:spAutoFit/>
          </a:bodyPr>
          <a:lstStyle/>
          <a:p>
            <a:r>
              <a:rPr lang="en-US" sz="3200" b="1" dirty="0">
                <a:latin typeface="Ink Free" panose="03080402000500000000" pitchFamily="66" charset="0"/>
              </a:rPr>
              <a:t>Warp 0</a:t>
            </a:r>
          </a:p>
        </p:txBody>
      </p:sp>
      <p:sp>
        <p:nvSpPr>
          <p:cNvPr id="35" name="TextBox 34">
            <a:extLst>
              <a:ext uri="{FF2B5EF4-FFF2-40B4-BE49-F238E27FC236}">
                <a16:creationId xmlns="" xmlns:a16="http://schemas.microsoft.com/office/drawing/2014/main" id="{F21D2A8F-AD80-4F6F-9C06-C280080C4110}"/>
              </a:ext>
            </a:extLst>
          </p:cNvPr>
          <p:cNvSpPr txBox="1"/>
          <p:nvPr/>
        </p:nvSpPr>
        <p:spPr>
          <a:xfrm>
            <a:off x="6716129" y="5297683"/>
            <a:ext cx="2869998" cy="584775"/>
          </a:xfrm>
          <a:prstGeom prst="rect">
            <a:avLst/>
          </a:prstGeom>
          <a:noFill/>
        </p:spPr>
        <p:txBody>
          <a:bodyPr wrap="square" rtlCol="0">
            <a:spAutoFit/>
          </a:bodyPr>
          <a:lstStyle/>
          <a:p>
            <a:r>
              <a:rPr lang="en-US" sz="3200" b="1" dirty="0">
                <a:latin typeface="Ink Free" panose="03080402000500000000" pitchFamily="66" charset="0"/>
              </a:rPr>
              <a:t>Warp 1</a:t>
            </a:r>
          </a:p>
        </p:txBody>
      </p:sp>
      <p:sp>
        <p:nvSpPr>
          <p:cNvPr id="36" name="Oval 35">
            <a:extLst>
              <a:ext uri="{FF2B5EF4-FFF2-40B4-BE49-F238E27FC236}">
                <a16:creationId xmlns="" xmlns:a16="http://schemas.microsoft.com/office/drawing/2014/main" id="{A3EA3938-16D4-4A2B-B987-20FC67C4A0F0}"/>
              </a:ext>
            </a:extLst>
          </p:cNvPr>
          <p:cNvSpPr/>
          <p:nvPr/>
        </p:nvSpPr>
        <p:spPr>
          <a:xfrm>
            <a:off x="3201425" y="3747597"/>
            <a:ext cx="4270159" cy="498397"/>
          </a:xfrm>
          <a:prstGeom prst="ellipse">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 xmlns:a16="http://schemas.microsoft.com/office/drawing/2014/main" id="{B1166CF2-398F-4F88-B476-584C34751837}"/>
              </a:ext>
            </a:extLst>
          </p:cNvPr>
          <p:cNvSpPr/>
          <p:nvPr/>
        </p:nvSpPr>
        <p:spPr>
          <a:xfrm>
            <a:off x="3125702" y="1601798"/>
            <a:ext cx="4270159" cy="498397"/>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Curved Right 37">
            <a:extLst>
              <a:ext uri="{FF2B5EF4-FFF2-40B4-BE49-F238E27FC236}">
                <a16:creationId xmlns="" xmlns:a16="http://schemas.microsoft.com/office/drawing/2014/main" id="{B74AF9B2-032D-4F64-BF0E-E6E614B79C5B}"/>
              </a:ext>
            </a:extLst>
          </p:cNvPr>
          <p:cNvSpPr/>
          <p:nvPr/>
        </p:nvSpPr>
        <p:spPr>
          <a:xfrm rot="11539989" flipH="1">
            <a:off x="1132351" y="1452937"/>
            <a:ext cx="1370248" cy="4116256"/>
          </a:xfrm>
          <a:prstGeom prst="curvedRightArrow">
            <a:avLst>
              <a:gd name="adj1" fmla="val 25000"/>
              <a:gd name="adj2" fmla="val 46861"/>
              <a:gd name="adj3" fmla="val 25000"/>
            </a:avLst>
          </a:prstGeom>
          <a:solidFill>
            <a:srgbClr val="F54639"/>
          </a:solidFill>
          <a:ln w="28575">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
        <p:nvSpPr>
          <p:cNvPr id="40" name="Arrow: Curved Right 39">
            <a:extLst>
              <a:ext uri="{FF2B5EF4-FFF2-40B4-BE49-F238E27FC236}">
                <a16:creationId xmlns="" xmlns:a16="http://schemas.microsoft.com/office/drawing/2014/main" id="{6A14E376-0821-42D9-82D5-0E00EBA7E7E0}"/>
              </a:ext>
            </a:extLst>
          </p:cNvPr>
          <p:cNvSpPr/>
          <p:nvPr/>
        </p:nvSpPr>
        <p:spPr>
          <a:xfrm rot="8150529">
            <a:off x="8236476" y="3163472"/>
            <a:ext cx="1070323" cy="2810567"/>
          </a:xfrm>
          <a:prstGeom prst="curved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rrow: Up 2">
            <a:extLst>
              <a:ext uri="{FF2B5EF4-FFF2-40B4-BE49-F238E27FC236}">
                <a16:creationId xmlns="" xmlns:a16="http://schemas.microsoft.com/office/drawing/2014/main" id="{C134AF9D-3745-4B09-A6AB-665C057F20C9}"/>
              </a:ext>
            </a:extLst>
          </p:cNvPr>
          <p:cNvSpPr/>
          <p:nvPr/>
        </p:nvSpPr>
        <p:spPr>
          <a:xfrm rot="971712">
            <a:off x="4559112" y="4596054"/>
            <a:ext cx="602336" cy="1211446"/>
          </a:xfrm>
          <a:prstGeom prst="up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Curved Right 40">
            <a:extLst>
              <a:ext uri="{FF2B5EF4-FFF2-40B4-BE49-F238E27FC236}">
                <a16:creationId xmlns="" xmlns:a16="http://schemas.microsoft.com/office/drawing/2014/main" id="{0B494E8A-4BAB-43A9-882C-6AF00F93B7E5}"/>
              </a:ext>
            </a:extLst>
          </p:cNvPr>
          <p:cNvSpPr/>
          <p:nvPr/>
        </p:nvSpPr>
        <p:spPr>
          <a:xfrm rot="9956271">
            <a:off x="7628419" y="1356126"/>
            <a:ext cx="1584744" cy="4182046"/>
          </a:xfrm>
          <a:prstGeom prst="curvedRightArrow">
            <a:avLst>
              <a:gd name="adj1" fmla="val 25000"/>
              <a:gd name="adj2" fmla="val 46861"/>
              <a:gd name="adj3" fmla="val 25000"/>
            </a:avLst>
          </a:prstGeom>
          <a:solidFill>
            <a:srgbClr val="F54639"/>
          </a:solidFill>
          <a:ln w="28575">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a:solidFill>
                <a:schemeClr val="tx1"/>
              </a:solidFill>
              <a:latin typeface="Ink Free" panose="03080402000500000000" pitchFamily="66" charset="0"/>
            </a:endParaRPr>
          </a:p>
        </p:txBody>
      </p:sp>
    </p:spTree>
    <p:extLst>
      <p:ext uri="{BB962C8B-B14F-4D97-AF65-F5344CB8AC3E}">
        <p14:creationId xmlns:p14="http://schemas.microsoft.com/office/powerpoint/2010/main" val="12058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3">
                                            <p:txEl>
                                              <p:pRg st="0" end="0"/>
                                            </p:txEl>
                                          </p:spTgt>
                                        </p:tgtEl>
                                      </p:cBhvr>
                                    </p:animEffect>
                                    <p:animScale>
                                      <p:cBhvr>
                                        <p:cTn id="7" dur="250" autoRev="1" fill="hold"/>
                                        <p:tgtEl>
                                          <p:spTgt spid="3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1DDA3-C1C2-4541-923F-84D73E4F45A7}"/>
              </a:ext>
            </a:extLst>
          </p:cNvPr>
          <p:cNvSpPr>
            <a:spLocks noGrp="1"/>
          </p:cNvSpPr>
          <p:nvPr>
            <p:ph type="title"/>
          </p:nvPr>
        </p:nvSpPr>
        <p:spPr>
          <a:xfrm>
            <a:off x="651769" y="292964"/>
            <a:ext cx="10515600" cy="1424358"/>
          </a:xfrm>
        </p:spPr>
        <p:txBody>
          <a:bodyPr>
            <a:normAutofit/>
          </a:bodyPr>
          <a:lstStyle/>
          <a:p>
            <a:r>
              <a:rPr lang="en-US" sz="4800" b="1" dirty="0">
                <a:latin typeface="Ink Free" panose="03080402000500000000" pitchFamily="66" charset="0"/>
              </a:rPr>
              <a:t>How to calculate branch efficiency</a:t>
            </a:r>
          </a:p>
        </p:txBody>
      </p:sp>
      <p:sp>
        <p:nvSpPr>
          <p:cNvPr id="3" name="TextBox 2">
            <a:extLst>
              <a:ext uri="{FF2B5EF4-FFF2-40B4-BE49-F238E27FC236}">
                <a16:creationId xmlns="" xmlns:a16="http://schemas.microsoft.com/office/drawing/2014/main" id="{70F7C5F9-FE9D-4554-97E0-AC14828D6A2B}"/>
              </a:ext>
            </a:extLst>
          </p:cNvPr>
          <p:cNvSpPr txBox="1"/>
          <p:nvPr/>
        </p:nvSpPr>
        <p:spPr>
          <a:xfrm>
            <a:off x="2444792" y="2360408"/>
            <a:ext cx="7155402" cy="1077218"/>
          </a:xfrm>
          <a:prstGeom prst="rect">
            <a:avLst/>
          </a:prstGeom>
          <a:noFill/>
        </p:spPr>
        <p:txBody>
          <a:bodyPr wrap="square" rtlCol="0">
            <a:spAutoFit/>
          </a:bodyPr>
          <a:lstStyle/>
          <a:p>
            <a:r>
              <a:rPr lang="en-GB" sz="3200" dirty="0"/>
              <a:t>Branch is a path of execution for the threads in a warp</a:t>
            </a:r>
            <a:r>
              <a:rPr lang="en-US" sz="3200" dirty="0"/>
              <a:t> </a:t>
            </a:r>
          </a:p>
        </p:txBody>
      </p:sp>
    </p:spTree>
    <p:extLst>
      <p:ext uri="{BB962C8B-B14F-4D97-AF65-F5344CB8AC3E}">
        <p14:creationId xmlns:p14="http://schemas.microsoft.com/office/powerpoint/2010/main" val="306155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6D51605-0415-4D19-8AF3-F42361C80198}"/>
              </a:ext>
            </a:extLst>
          </p:cNvPr>
          <p:cNvSpPr txBox="1"/>
          <p:nvPr/>
        </p:nvSpPr>
        <p:spPr>
          <a:xfrm>
            <a:off x="3302491" y="239698"/>
            <a:ext cx="8469297" cy="4031873"/>
          </a:xfrm>
          <a:prstGeom prst="rect">
            <a:avLst/>
          </a:prstGeom>
          <a:noFill/>
        </p:spPr>
        <p:txBody>
          <a:bodyPr wrap="square" rtlCol="0">
            <a:spAutoFit/>
          </a:bodyPr>
          <a:lstStyle/>
          <a:p>
            <a:endParaRPr lang="en-US" sz="2800" b="1" dirty="0">
              <a:latin typeface="Ink Free" panose="03080402000500000000" pitchFamily="66" charset="0"/>
            </a:endParaRPr>
          </a:p>
          <a:p>
            <a:r>
              <a:rPr lang="en-GB" sz="2800" b="1" dirty="0">
                <a:latin typeface="Ink Free" panose="03080402000500000000" pitchFamily="66" charset="0"/>
              </a:rPr>
              <a:t>if (</a:t>
            </a:r>
            <a:r>
              <a:rPr lang="en-GB" sz="3200" b="1" dirty="0" err="1">
                <a:solidFill>
                  <a:srgbClr val="FF0000"/>
                </a:solidFill>
                <a:latin typeface="Ink Free" panose="03080402000500000000" pitchFamily="66" charset="0"/>
              </a:rPr>
              <a:t>tid</a:t>
            </a:r>
            <a:r>
              <a:rPr lang="en-GB" sz="3200" b="1" dirty="0">
                <a:solidFill>
                  <a:srgbClr val="FF0000"/>
                </a:solidFill>
                <a:latin typeface="Ink Free" panose="03080402000500000000" pitchFamily="66" charset="0"/>
              </a:rPr>
              <a:t>  % 2 != 0</a:t>
            </a:r>
            <a:r>
              <a:rPr lang="en-GB" sz="2800" b="1" dirty="0">
                <a:latin typeface="Ink Free" panose="03080402000500000000" pitchFamily="66" charset="0"/>
              </a:rPr>
              <a:t>)</a:t>
            </a:r>
          </a:p>
          <a:p>
            <a:r>
              <a:rPr lang="en-US" sz="2800" b="1" dirty="0">
                <a:latin typeface="Ink Free" panose="03080402000500000000" pitchFamily="66" charset="0"/>
              </a:rPr>
              <a:t>{</a:t>
            </a:r>
          </a:p>
          <a:p>
            <a:r>
              <a:rPr lang="en-US" sz="2800" b="1" dirty="0">
                <a:latin typeface="Ink Free" panose="03080402000500000000" pitchFamily="66" charset="0"/>
              </a:rPr>
              <a:t>	// do something	</a:t>
            </a:r>
          </a:p>
          <a:p>
            <a:r>
              <a:rPr lang="en-US" sz="2800" b="1" dirty="0">
                <a:latin typeface="Ink Free" panose="03080402000500000000" pitchFamily="66" charset="0"/>
              </a:rPr>
              <a:t>}</a:t>
            </a:r>
          </a:p>
          <a:p>
            <a:r>
              <a:rPr lang="en-US" sz="2800" b="1" dirty="0">
                <a:latin typeface="Ink Free" panose="03080402000500000000" pitchFamily="66" charset="0"/>
              </a:rPr>
              <a:t>else</a:t>
            </a:r>
          </a:p>
          <a:p>
            <a:r>
              <a:rPr lang="en-US" sz="2800" b="1" dirty="0">
                <a:latin typeface="Ink Free" panose="03080402000500000000" pitchFamily="66" charset="0"/>
              </a:rPr>
              <a:t>{</a:t>
            </a:r>
          </a:p>
          <a:p>
            <a:r>
              <a:rPr lang="en-US" sz="2800" b="1" dirty="0">
                <a:latin typeface="Ink Free" panose="03080402000500000000" pitchFamily="66" charset="0"/>
              </a:rPr>
              <a:t>	 // do something else</a:t>
            </a:r>
          </a:p>
          <a:p>
            <a:r>
              <a:rPr lang="en-US" sz="2800" b="1" dirty="0">
                <a:latin typeface="Ink Free" panose="03080402000500000000" pitchFamily="66" charset="0"/>
              </a:rPr>
              <a:t>}</a:t>
            </a:r>
          </a:p>
        </p:txBody>
      </p:sp>
      <p:pic>
        <p:nvPicPr>
          <p:cNvPr id="5" name="Content Placeholder 4">
            <a:extLst>
              <a:ext uri="{FF2B5EF4-FFF2-40B4-BE49-F238E27FC236}">
                <a16:creationId xmlns="" xmlns:a16="http://schemas.microsoft.com/office/drawing/2014/main" id="{0B1F532E-2547-4547-BA10-CFB837F72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422" y="4385568"/>
            <a:ext cx="8099995" cy="1705131"/>
          </a:xfrm>
        </p:spPr>
      </p:pic>
    </p:spTree>
    <p:extLst>
      <p:ext uri="{BB962C8B-B14F-4D97-AF65-F5344CB8AC3E}">
        <p14:creationId xmlns:p14="http://schemas.microsoft.com/office/powerpoint/2010/main" val="417767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1" end="1"/>
                                            </p:txEl>
                                          </p:spTgt>
                                        </p:tgtEl>
                                      </p:cBhvr>
                                    </p:animEffect>
                                    <p:animScale>
                                      <p:cBhvr>
                                        <p:cTn id="7" dur="250" autoRev="1" fill="hold"/>
                                        <p:tgtEl>
                                          <p:spTgt spid="4">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1489</TotalTime>
  <Words>228</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Ink Free</vt:lpstr>
      <vt:lpstr>Office Theme</vt:lpstr>
      <vt:lpstr>Warp divergence</vt:lpstr>
      <vt:lpstr>PowerPoint Presentation</vt:lpstr>
      <vt:lpstr>PowerPoint Presentation</vt:lpstr>
      <vt:lpstr>PowerPoint Presentation</vt:lpstr>
      <vt:lpstr>Keep in mind</vt:lpstr>
      <vt:lpstr>PowerPoint Presentation</vt:lpstr>
      <vt:lpstr>PowerPoint Presentation</vt:lpstr>
      <vt:lpstr>How to calculate branch efficiency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Warp divergence</dc:title>
  <dc:creator>intellect</dc:creator>
  <cp:lastModifiedBy>kasun liyanage</cp:lastModifiedBy>
  <cp:revision>44</cp:revision>
  <dcterms:created xsi:type="dcterms:W3CDTF">2018-03-20T13:01:24Z</dcterms:created>
  <dcterms:modified xsi:type="dcterms:W3CDTF">2018-08-16T18:38:08Z</dcterms:modified>
</cp:coreProperties>
</file>