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9" r:id="rId5"/>
    <p:sldId id="270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A46E0-671C-4177-AF60-EBDE25672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7FD1B0-E21F-44D0-B573-07F9C8E3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AA10AA-20CD-452D-A954-F5E9A027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6534C0-3D74-424A-98A1-3D71D90B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0868F-A312-4559-9CDD-4DB358E5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E0389-E2D8-41DD-B96B-4D5776A1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28E60E-AC0D-41B3-B7E3-398121BD2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1EAC61-51BE-43A6-BE99-25BF12F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C101C9-603E-4B74-8727-9439D069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3E7B53-82DB-46B3-9BB6-2F6698C7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F11736-0CFA-4530-88CF-A3D3FEE5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3CFA44-006F-4D9A-AD35-1D752928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0A2EB1-106C-478E-9EA7-A5C5E9F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0150DB-10A7-40FF-BB65-427219DF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C403F3-CC4D-422D-BE56-BE76EC05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0E0D2-AABB-461F-BC9B-3216B4D5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1C470-66BE-481A-AC09-C32EBE2E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6AA2E5-4402-49FB-BA7D-60879988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7FD5BF-3232-4B4E-A3C9-1A63C511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0E056B-2715-4F43-8EB4-78877E4F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4EB74-564B-4964-84E5-BEB81B8B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B06D20-F0F6-4CCE-ABA6-0C4DF344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08808D-F3D7-45D9-AAA9-0D9CBE87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7C239-67A4-45FE-8503-CEF02046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A8258D-4B39-42B8-87AF-AB87D6B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DC6-40BC-4C8C-AA4C-37B15E15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ABFE4-91E3-4AF1-9306-E256938B8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96724D-F2F0-4D5C-9426-9CC0DD94C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7D7B53-0BF0-43E6-8A9E-FD527A4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728A35-5109-4A5D-B8A4-F8D048E8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DE18A8-9226-4DF2-903E-D474A779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7E43F-308C-46DF-BCED-5BFFD76C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39CA1F-D10F-4EA3-8A4F-99CD18CA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C91EB1-FEA8-41A0-8440-A28FBCDB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6B4D67-D06D-4A79-97FB-78C18C66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DDEA9C-3F92-4BA5-943F-8F4D3A597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FD3F91-7321-4343-8D3F-41B2A77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8ECA77-6D17-4077-8599-9BEBDA07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94DDE7-D4ED-4E63-99F5-0C4118F5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6CF43-1E94-47AA-A995-5183CEAE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2104CC-FD09-4A58-851D-F54B414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9C9789-F25D-4382-9966-27BDC5E3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42E17-A626-40F3-92A8-657FDBB5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9BE87B-5DC3-4298-B280-2C297A10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9DA728-5A63-4767-9625-485D048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4E1960-7396-43A3-B93E-11E885F8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5EE66-82F1-496D-905E-A73A0C3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B2445-D8B3-4171-8A7B-3D06F702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950F05-6D84-473F-8096-DD9848E5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A4EF9B-6B41-4985-A248-9EF68924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2474D9-2F36-490E-9849-64D16983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A8626E-13EA-4509-BB23-3E40917A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D1E25-E2B7-453B-B737-D5BD079B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EB9F27-7F36-46BE-B832-00FC4C4ED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591C46-4967-4114-B211-C9290CF6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8B8509-3738-4781-A1B1-6E6D06B7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F28959-1E52-442B-9C51-D7EFF447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9BEDA8-3473-4808-9F24-10AEE4F7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986249-539E-40EC-9BCF-C8553BFE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FD78EE-0FD4-48CF-B070-53C940A3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B5B1A-2E5B-4706-856C-E1C218FFF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F3CE-F3C6-48E6-A1D9-37283207788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B053E2-1D52-472D-9447-B64046839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2FE1E4-EBA1-4CEC-9BBC-2AA91095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BBC9-16AC-434D-8089-E4C8A732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8DD00-9917-4E06-83DA-20AE98BA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99" y="1156125"/>
            <a:ext cx="5791200" cy="3323532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Resource partitioning and latency hiding</a:t>
            </a:r>
          </a:p>
        </p:txBody>
      </p:sp>
    </p:spTree>
    <p:extLst>
      <p:ext uri="{BB962C8B-B14F-4D97-AF65-F5344CB8AC3E}">
        <p14:creationId xmlns:p14="http://schemas.microsoft.com/office/powerpoint/2010/main" val="39045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AA98B-17D4-4CE9-9621-962539B8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484" y="644435"/>
            <a:ext cx="10045071" cy="558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The local execution context of a warp mainly consists of the following  resources</a:t>
            </a:r>
            <a:r>
              <a:rPr lang="en-GB" sz="3600" dirty="0" smtClean="0"/>
              <a:t>:</a:t>
            </a:r>
          </a:p>
          <a:p>
            <a:pPr lvl="4"/>
            <a:r>
              <a:rPr lang="en-GB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Program counters </a:t>
            </a:r>
          </a:p>
          <a:p>
            <a:pPr lvl="4"/>
            <a:r>
              <a:rPr lang="en-GB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 Registers 	</a:t>
            </a:r>
          </a:p>
          <a:p>
            <a:pPr lvl="4"/>
            <a:r>
              <a:rPr lang="en-GB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 Shared memory </a:t>
            </a:r>
          </a:p>
          <a:p>
            <a:endParaRPr lang="en-GB" sz="3600" dirty="0" smtClean="0"/>
          </a:p>
          <a:p>
            <a:pPr marL="0" indent="0">
              <a:buNone/>
            </a:pPr>
            <a:r>
              <a:rPr lang="en-GB" sz="3600" dirty="0" smtClean="0"/>
              <a:t>The </a:t>
            </a:r>
            <a:r>
              <a:rPr lang="en-GB" sz="3600" dirty="0"/>
              <a:t>execution context of each warp processed by a SM is maintained on-chip during the entire lifetime of the warp. Therefore, switching from one execution context to another has no cost</a:t>
            </a:r>
          </a:p>
          <a:p>
            <a:endParaRPr lang="en-GB" sz="3600" dirty="0"/>
          </a:p>
          <a:p>
            <a:pPr marL="0" indent="0">
              <a:buNone/>
            </a:pPr>
            <a:endParaRPr lang="en-GB" sz="3600" b="1" dirty="0">
              <a:latin typeface="Ink Free" panose="03080402000500000000" pitchFamily="66" charset="0"/>
            </a:endParaRPr>
          </a:p>
          <a:p>
            <a:pPr lvl="4"/>
            <a:endParaRPr lang="en-GB" sz="32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233F0-AEC9-4A66-BA16-931E535D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801" y="1124385"/>
            <a:ext cx="855257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Registers and shared memory </a:t>
            </a:r>
            <a:r>
              <a:rPr lang="en-GB" sz="3200" dirty="0"/>
              <a:t>can be directly controlled by the programmer.</a:t>
            </a:r>
          </a:p>
          <a:p>
            <a:endParaRPr lang="en-GB" sz="3200" dirty="0"/>
          </a:p>
          <a:p>
            <a:r>
              <a:rPr lang="en-GB" sz="3200" dirty="0"/>
              <a:t>set of 32-bit registers stored in a register file that are </a:t>
            </a:r>
            <a:r>
              <a:rPr lang="en-GB" sz="3200" dirty="0">
                <a:solidFill>
                  <a:srgbClr val="FF0000"/>
                </a:solidFill>
              </a:rPr>
              <a:t>partitioned among threads</a:t>
            </a:r>
            <a:r>
              <a:rPr lang="en-GB" sz="3200" dirty="0"/>
              <a:t>, and a fixed amount of shared memory that is </a:t>
            </a:r>
            <a:r>
              <a:rPr lang="en-GB" sz="3200" dirty="0">
                <a:solidFill>
                  <a:srgbClr val="FF0000"/>
                </a:solidFill>
              </a:rPr>
              <a:t>partitioned among thread blocks.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4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68B704-DD67-4F19-9902-632D5F18015C}"/>
              </a:ext>
            </a:extLst>
          </p:cNvPr>
          <p:cNvSpPr/>
          <p:nvPr/>
        </p:nvSpPr>
        <p:spPr>
          <a:xfrm>
            <a:off x="1760099" y="2051649"/>
            <a:ext cx="3195961" cy="2716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A048A49-E5C8-4DA8-82B2-E1A2D80704C3}"/>
              </a:ext>
            </a:extLst>
          </p:cNvPr>
          <p:cNvSpPr/>
          <p:nvPr/>
        </p:nvSpPr>
        <p:spPr>
          <a:xfrm>
            <a:off x="1920631" y="2180372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D8F5EF1-7C1A-4838-A4DB-639CB08E5F3C}"/>
              </a:ext>
            </a:extLst>
          </p:cNvPr>
          <p:cNvSpPr/>
          <p:nvPr/>
        </p:nvSpPr>
        <p:spPr>
          <a:xfrm>
            <a:off x="2954881" y="2180372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7578DD4-DDEA-4457-856C-6BBC98C18978}"/>
              </a:ext>
            </a:extLst>
          </p:cNvPr>
          <p:cNvSpPr/>
          <p:nvPr/>
        </p:nvSpPr>
        <p:spPr>
          <a:xfrm>
            <a:off x="3970642" y="2180372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C0E8A12-A3EE-4B30-BF54-F1F944FAEF4F}"/>
              </a:ext>
            </a:extLst>
          </p:cNvPr>
          <p:cNvSpPr/>
          <p:nvPr/>
        </p:nvSpPr>
        <p:spPr>
          <a:xfrm>
            <a:off x="1926932" y="3042987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EF3468C-6E34-40C1-ACED-A5C159FDAA2E}"/>
              </a:ext>
            </a:extLst>
          </p:cNvPr>
          <p:cNvSpPr/>
          <p:nvPr/>
        </p:nvSpPr>
        <p:spPr>
          <a:xfrm>
            <a:off x="2961182" y="3042987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0399AEE-9580-4EE1-8F81-568D5984C8CE}"/>
              </a:ext>
            </a:extLst>
          </p:cNvPr>
          <p:cNvSpPr/>
          <p:nvPr/>
        </p:nvSpPr>
        <p:spPr>
          <a:xfrm>
            <a:off x="3976943" y="3042987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6A62310-FD51-474C-973A-19BD08FFC466}"/>
              </a:ext>
            </a:extLst>
          </p:cNvPr>
          <p:cNvSpPr/>
          <p:nvPr/>
        </p:nvSpPr>
        <p:spPr>
          <a:xfrm>
            <a:off x="1920631" y="3911520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DAD99938-4C15-4B7A-83E0-CD7FFE6C7831}"/>
              </a:ext>
            </a:extLst>
          </p:cNvPr>
          <p:cNvSpPr/>
          <p:nvPr/>
        </p:nvSpPr>
        <p:spPr>
          <a:xfrm>
            <a:off x="2954881" y="3911520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BDFB4D-6374-4A36-B899-CAB0AEFF55F2}"/>
              </a:ext>
            </a:extLst>
          </p:cNvPr>
          <p:cNvSpPr/>
          <p:nvPr/>
        </p:nvSpPr>
        <p:spPr>
          <a:xfrm>
            <a:off x="3970642" y="3911520"/>
            <a:ext cx="834495" cy="7057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3991B2-2B82-451D-8D11-97CED93DC96B}"/>
              </a:ext>
            </a:extLst>
          </p:cNvPr>
          <p:cNvSpPr txBox="1"/>
          <p:nvPr/>
        </p:nvSpPr>
        <p:spPr>
          <a:xfrm>
            <a:off x="5766949" y="5410714"/>
            <a:ext cx="5234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More </a:t>
            </a:r>
            <a:r>
              <a:rPr lang="en-US" sz="3200" b="1" dirty="0" smtClean="0">
                <a:latin typeface="Ink Free" panose="03080402000500000000" pitchFamily="66" charset="0"/>
              </a:rPr>
              <a:t>warps with </a:t>
            </a:r>
            <a:r>
              <a:rPr lang="en-US" sz="3200" b="1" dirty="0">
                <a:latin typeface="Ink Free" panose="03080402000500000000" pitchFamily="66" charset="0"/>
              </a:rPr>
              <a:t>fewer register per thread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08A74EC-6715-44BB-B81B-2F4C636AF338}"/>
              </a:ext>
            </a:extLst>
          </p:cNvPr>
          <p:cNvSpPr txBox="1"/>
          <p:nvPr/>
        </p:nvSpPr>
        <p:spPr>
          <a:xfrm>
            <a:off x="1941722" y="191834"/>
            <a:ext cx="4892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Fewer </a:t>
            </a:r>
            <a:r>
              <a:rPr lang="en-US" dirty="0" smtClean="0"/>
              <a:t>warps with </a:t>
            </a:r>
            <a:r>
              <a:rPr lang="en-US" dirty="0"/>
              <a:t>more register per thread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xmlns="" id="{2FA6F60E-5A32-432C-8D14-953639955C0D}"/>
              </a:ext>
            </a:extLst>
          </p:cNvPr>
          <p:cNvSpPr/>
          <p:nvPr/>
        </p:nvSpPr>
        <p:spPr>
          <a:xfrm rot="6201063">
            <a:off x="3965576" y="1367014"/>
            <a:ext cx="488272" cy="5340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xmlns="" id="{200932F6-4EB2-4AEB-8D51-F6A6D38D6B44}"/>
              </a:ext>
            </a:extLst>
          </p:cNvPr>
          <p:cNvSpPr/>
          <p:nvPr/>
        </p:nvSpPr>
        <p:spPr>
          <a:xfrm rot="17712832">
            <a:off x="6869755" y="4809029"/>
            <a:ext cx="488272" cy="5340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F042A83-1926-4016-A92E-470E6B4F987D}"/>
              </a:ext>
            </a:extLst>
          </p:cNvPr>
          <p:cNvSpPr/>
          <p:nvPr/>
        </p:nvSpPr>
        <p:spPr>
          <a:xfrm>
            <a:off x="6482169" y="2051650"/>
            <a:ext cx="3070934" cy="2716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C4704F9-D320-4E07-8CBF-45671DA6365C}"/>
              </a:ext>
            </a:extLst>
          </p:cNvPr>
          <p:cNvSpPr/>
          <p:nvPr/>
        </p:nvSpPr>
        <p:spPr>
          <a:xfrm>
            <a:off x="6632350" y="217741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7CAA1012-184E-40D9-B66D-AE311CDCBD56}"/>
              </a:ext>
            </a:extLst>
          </p:cNvPr>
          <p:cNvSpPr/>
          <p:nvPr/>
        </p:nvSpPr>
        <p:spPr>
          <a:xfrm>
            <a:off x="7120623" y="217741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EDF4F293-E9A8-4957-AA5A-A14C791E2359}"/>
              </a:ext>
            </a:extLst>
          </p:cNvPr>
          <p:cNvSpPr/>
          <p:nvPr/>
        </p:nvSpPr>
        <p:spPr>
          <a:xfrm>
            <a:off x="7608896" y="217741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55F42B4F-9392-47C9-8914-A15A67A496F9}"/>
              </a:ext>
            </a:extLst>
          </p:cNvPr>
          <p:cNvSpPr/>
          <p:nvPr/>
        </p:nvSpPr>
        <p:spPr>
          <a:xfrm>
            <a:off x="8097169" y="217741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1929275-9FF2-4B90-BADD-F015B85FC7B8}"/>
              </a:ext>
            </a:extLst>
          </p:cNvPr>
          <p:cNvSpPr/>
          <p:nvPr/>
        </p:nvSpPr>
        <p:spPr>
          <a:xfrm>
            <a:off x="8585442" y="2167060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33B8F460-C3A7-48E1-8E72-2ED6E40D8CB6}"/>
              </a:ext>
            </a:extLst>
          </p:cNvPr>
          <p:cNvSpPr/>
          <p:nvPr/>
        </p:nvSpPr>
        <p:spPr>
          <a:xfrm>
            <a:off x="9073715" y="217741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83DEE82-5D72-42DB-B348-347F3FDFCFEE}"/>
              </a:ext>
            </a:extLst>
          </p:cNvPr>
          <p:cNvSpPr/>
          <p:nvPr/>
        </p:nvSpPr>
        <p:spPr>
          <a:xfrm>
            <a:off x="6632350" y="259910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479EEED-19A6-4F15-B468-1FB35E6C2B69}"/>
              </a:ext>
            </a:extLst>
          </p:cNvPr>
          <p:cNvSpPr/>
          <p:nvPr/>
        </p:nvSpPr>
        <p:spPr>
          <a:xfrm>
            <a:off x="7120623" y="259910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E3F17916-7B6D-4399-B7AD-709E3F0523FA}"/>
              </a:ext>
            </a:extLst>
          </p:cNvPr>
          <p:cNvSpPr/>
          <p:nvPr/>
        </p:nvSpPr>
        <p:spPr>
          <a:xfrm>
            <a:off x="7608896" y="259910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79BAA1CD-8AD4-49D0-9B91-96B6982EEEC5}"/>
              </a:ext>
            </a:extLst>
          </p:cNvPr>
          <p:cNvSpPr/>
          <p:nvPr/>
        </p:nvSpPr>
        <p:spPr>
          <a:xfrm>
            <a:off x="8097169" y="259910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0941243F-DCA1-4271-9F23-5EDA0B217310}"/>
              </a:ext>
            </a:extLst>
          </p:cNvPr>
          <p:cNvSpPr/>
          <p:nvPr/>
        </p:nvSpPr>
        <p:spPr>
          <a:xfrm>
            <a:off x="8585442" y="2588750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1F91030-2927-4ECB-A7B1-2FBFDAEB39EF}"/>
              </a:ext>
            </a:extLst>
          </p:cNvPr>
          <p:cNvSpPr/>
          <p:nvPr/>
        </p:nvSpPr>
        <p:spPr>
          <a:xfrm>
            <a:off x="9073715" y="2599107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EE4F4D5-8350-4BBB-867C-E0E86BE0C76C}"/>
              </a:ext>
            </a:extLst>
          </p:cNvPr>
          <p:cNvSpPr/>
          <p:nvPr/>
        </p:nvSpPr>
        <p:spPr>
          <a:xfrm>
            <a:off x="6632350" y="3025236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09645A5-B31C-4CB4-9ED1-B933B4D66802}"/>
              </a:ext>
            </a:extLst>
          </p:cNvPr>
          <p:cNvSpPr/>
          <p:nvPr/>
        </p:nvSpPr>
        <p:spPr>
          <a:xfrm>
            <a:off x="7120623" y="3025236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8D4CF729-A354-4929-BBDA-4A5412D51292}"/>
              </a:ext>
            </a:extLst>
          </p:cNvPr>
          <p:cNvSpPr/>
          <p:nvPr/>
        </p:nvSpPr>
        <p:spPr>
          <a:xfrm>
            <a:off x="7608896" y="3025236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2A8A335-A703-4BF8-A19C-7ABD08EDB324}"/>
              </a:ext>
            </a:extLst>
          </p:cNvPr>
          <p:cNvSpPr/>
          <p:nvPr/>
        </p:nvSpPr>
        <p:spPr>
          <a:xfrm>
            <a:off x="8097169" y="3025236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2771F84D-4066-4251-96E1-9F86EF56B347}"/>
              </a:ext>
            </a:extLst>
          </p:cNvPr>
          <p:cNvSpPr/>
          <p:nvPr/>
        </p:nvSpPr>
        <p:spPr>
          <a:xfrm>
            <a:off x="8585442" y="3014879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4245CA8-62C8-4743-A5D8-2475451A0987}"/>
              </a:ext>
            </a:extLst>
          </p:cNvPr>
          <p:cNvSpPr/>
          <p:nvPr/>
        </p:nvSpPr>
        <p:spPr>
          <a:xfrm>
            <a:off x="9073715" y="3025236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E233D1E-C032-4C4E-9630-156B4D417086}"/>
              </a:ext>
            </a:extLst>
          </p:cNvPr>
          <p:cNvSpPr/>
          <p:nvPr/>
        </p:nvSpPr>
        <p:spPr>
          <a:xfrm>
            <a:off x="6632350" y="3461722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423B26EE-9C6C-4A53-9EB0-E9E0CDA4F023}"/>
              </a:ext>
            </a:extLst>
          </p:cNvPr>
          <p:cNvSpPr/>
          <p:nvPr/>
        </p:nvSpPr>
        <p:spPr>
          <a:xfrm>
            <a:off x="7120623" y="3461722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C6A4CAA-B53A-4C9F-B59B-69DE36272684}"/>
              </a:ext>
            </a:extLst>
          </p:cNvPr>
          <p:cNvSpPr/>
          <p:nvPr/>
        </p:nvSpPr>
        <p:spPr>
          <a:xfrm>
            <a:off x="7608896" y="3461722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A3503CDE-D161-437E-BD1F-1DD4BECE6E11}"/>
              </a:ext>
            </a:extLst>
          </p:cNvPr>
          <p:cNvSpPr/>
          <p:nvPr/>
        </p:nvSpPr>
        <p:spPr>
          <a:xfrm>
            <a:off x="8097169" y="3461722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E14A9A7-0C5B-483D-8743-47774A03E57C}"/>
              </a:ext>
            </a:extLst>
          </p:cNvPr>
          <p:cNvSpPr/>
          <p:nvPr/>
        </p:nvSpPr>
        <p:spPr>
          <a:xfrm>
            <a:off x="8585442" y="3451365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B75098F9-516D-45ED-B8FF-62820EA80DB4}"/>
              </a:ext>
            </a:extLst>
          </p:cNvPr>
          <p:cNvSpPr/>
          <p:nvPr/>
        </p:nvSpPr>
        <p:spPr>
          <a:xfrm>
            <a:off x="9073715" y="3461722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0EFDB1A-76F6-43E6-9FE4-2A77C8BBF318}"/>
              </a:ext>
            </a:extLst>
          </p:cNvPr>
          <p:cNvSpPr/>
          <p:nvPr/>
        </p:nvSpPr>
        <p:spPr>
          <a:xfrm>
            <a:off x="6632350" y="3908565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B3B9D130-C2D6-44A0-9587-29E2BFE96E1E}"/>
              </a:ext>
            </a:extLst>
          </p:cNvPr>
          <p:cNvSpPr/>
          <p:nvPr/>
        </p:nvSpPr>
        <p:spPr>
          <a:xfrm>
            <a:off x="7120623" y="3908565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D086DFB5-B34B-488B-909D-8D3905165E33}"/>
              </a:ext>
            </a:extLst>
          </p:cNvPr>
          <p:cNvSpPr/>
          <p:nvPr/>
        </p:nvSpPr>
        <p:spPr>
          <a:xfrm>
            <a:off x="7608896" y="3908565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8A276C54-1CB8-413D-B280-2E2EA30F64E2}"/>
              </a:ext>
            </a:extLst>
          </p:cNvPr>
          <p:cNvSpPr/>
          <p:nvPr/>
        </p:nvSpPr>
        <p:spPr>
          <a:xfrm>
            <a:off x="8097169" y="3908565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543361FF-32C5-4989-99F4-EC2B6F777952}"/>
              </a:ext>
            </a:extLst>
          </p:cNvPr>
          <p:cNvSpPr/>
          <p:nvPr/>
        </p:nvSpPr>
        <p:spPr>
          <a:xfrm>
            <a:off x="8585442" y="3898208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90C304-5609-4CA6-9E80-6877D5DC33FD}"/>
              </a:ext>
            </a:extLst>
          </p:cNvPr>
          <p:cNvSpPr/>
          <p:nvPr/>
        </p:nvSpPr>
        <p:spPr>
          <a:xfrm>
            <a:off x="9073715" y="3908565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6D4ADE0D-F264-4106-AACE-168085C1480D}"/>
              </a:ext>
            </a:extLst>
          </p:cNvPr>
          <p:cNvSpPr/>
          <p:nvPr/>
        </p:nvSpPr>
        <p:spPr>
          <a:xfrm>
            <a:off x="6632350" y="4355408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D8A8000-D770-4E89-BF92-F3E965F0FBC3}"/>
              </a:ext>
            </a:extLst>
          </p:cNvPr>
          <p:cNvSpPr/>
          <p:nvPr/>
        </p:nvSpPr>
        <p:spPr>
          <a:xfrm>
            <a:off x="7120623" y="4355408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F690E68E-7E8B-466F-B161-101F6E785EE3}"/>
              </a:ext>
            </a:extLst>
          </p:cNvPr>
          <p:cNvSpPr/>
          <p:nvPr/>
        </p:nvSpPr>
        <p:spPr>
          <a:xfrm>
            <a:off x="7608896" y="4355408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BDD27B60-C2FA-49DE-8763-06F78E5E1D54}"/>
              </a:ext>
            </a:extLst>
          </p:cNvPr>
          <p:cNvSpPr/>
          <p:nvPr/>
        </p:nvSpPr>
        <p:spPr>
          <a:xfrm>
            <a:off x="8097169" y="4355408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17100B8-9D8A-4F2A-AC2B-FFF0C9E19523}"/>
              </a:ext>
            </a:extLst>
          </p:cNvPr>
          <p:cNvSpPr/>
          <p:nvPr/>
        </p:nvSpPr>
        <p:spPr>
          <a:xfrm>
            <a:off x="8585442" y="4345051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9184DDEE-6724-491F-9FC4-B3389D8D6A61}"/>
              </a:ext>
            </a:extLst>
          </p:cNvPr>
          <p:cNvSpPr/>
          <p:nvPr/>
        </p:nvSpPr>
        <p:spPr>
          <a:xfrm>
            <a:off x="9073715" y="4355408"/>
            <a:ext cx="328474" cy="2840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68285" y="872809"/>
            <a:ext cx="17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Warps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53592" y="1611120"/>
            <a:ext cx="2155687" cy="690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393857" y="1607576"/>
            <a:ext cx="800909" cy="550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CFA2C34-7B1F-43F3-9926-5EE196F31135}"/>
              </a:ext>
            </a:extLst>
          </p:cNvPr>
          <p:cNvSpPr txBox="1"/>
          <p:nvPr/>
        </p:nvSpPr>
        <p:spPr>
          <a:xfrm>
            <a:off x="1701111" y="377229"/>
            <a:ext cx="4892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fewer blocks with more </a:t>
            </a:r>
            <a:r>
              <a:rPr lang="en-US" dirty="0">
                <a:solidFill>
                  <a:srgbClr val="FF0000"/>
                </a:solidFill>
              </a:rPr>
              <a:t>shared memory </a:t>
            </a:r>
            <a:r>
              <a:rPr lang="en-US" dirty="0"/>
              <a:t>per block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xmlns="" id="{76CA1FB9-12C7-4846-9782-D056C71CB002}"/>
              </a:ext>
            </a:extLst>
          </p:cNvPr>
          <p:cNvSpPr/>
          <p:nvPr/>
        </p:nvSpPr>
        <p:spPr>
          <a:xfrm rot="6201063">
            <a:off x="4470509" y="1532229"/>
            <a:ext cx="488272" cy="5340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8570D36-024F-47CA-914B-0A55BF681B38}"/>
              </a:ext>
            </a:extLst>
          </p:cNvPr>
          <p:cNvSpPr/>
          <p:nvPr/>
        </p:nvSpPr>
        <p:spPr>
          <a:xfrm>
            <a:off x="2118001" y="2216864"/>
            <a:ext cx="3195961" cy="2716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84439E5-1EFD-4A55-8349-74C716023D96}"/>
              </a:ext>
            </a:extLst>
          </p:cNvPr>
          <p:cNvSpPr/>
          <p:nvPr/>
        </p:nvSpPr>
        <p:spPr>
          <a:xfrm>
            <a:off x="2278533" y="2345587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CABF6B2-91AD-455D-AE04-F886CF7BBD48}"/>
              </a:ext>
            </a:extLst>
          </p:cNvPr>
          <p:cNvSpPr/>
          <p:nvPr/>
        </p:nvSpPr>
        <p:spPr>
          <a:xfrm>
            <a:off x="3312783" y="2345587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7B4AEAE4-57BE-4CF0-B8CA-CD62086D7460}"/>
              </a:ext>
            </a:extLst>
          </p:cNvPr>
          <p:cNvSpPr/>
          <p:nvPr/>
        </p:nvSpPr>
        <p:spPr>
          <a:xfrm>
            <a:off x="4328544" y="2345587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B8FB65B-D8F8-4C2B-BA15-853D3DB6C177}"/>
              </a:ext>
            </a:extLst>
          </p:cNvPr>
          <p:cNvSpPr/>
          <p:nvPr/>
        </p:nvSpPr>
        <p:spPr>
          <a:xfrm>
            <a:off x="2284834" y="3208202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9627B46-6C6C-4574-A082-C73E4F35089B}"/>
              </a:ext>
            </a:extLst>
          </p:cNvPr>
          <p:cNvSpPr/>
          <p:nvPr/>
        </p:nvSpPr>
        <p:spPr>
          <a:xfrm>
            <a:off x="3319084" y="3208202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327E979-6BB8-4105-BE28-2E955C63E0B0}"/>
              </a:ext>
            </a:extLst>
          </p:cNvPr>
          <p:cNvSpPr/>
          <p:nvPr/>
        </p:nvSpPr>
        <p:spPr>
          <a:xfrm>
            <a:off x="4334845" y="3208202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9D8E380-52B3-442E-9C58-67A7AA5EBEE3}"/>
              </a:ext>
            </a:extLst>
          </p:cNvPr>
          <p:cNvSpPr/>
          <p:nvPr/>
        </p:nvSpPr>
        <p:spPr>
          <a:xfrm>
            <a:off x="2278533" y="4076735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9AB6B4B-9E44-48D8-9ED1-2D3D1154B492}"/>
              </a:ext>
            </a:extLst>
          </p:cNvPr>
          <p:cNvSpPr/>
          <p:nvPr/>
        </p:nvSpPr>
        <p:spPr>
          <a:xfrm>
            <a:off x="3312783" y="4076735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9397FA50-F4B3-4184-9936-13751266AC53}"/>
              </a:ext>
            </a:extLst>
          </p:cNvPr>
          <p:cNvSpPr/>
          <p:nvPr/>
        </p:nvSpPr>
        <p:spPr>
          <a:xfrm>
            <a:off x="4328544" y="4076735"/>
            <a:ext cx="834495" cy="70577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Arrow: Right 100">
            <a:extLst>
              <a:ext uri="{FF2B5EF4-FFF2-40B4-BE49-F238E27FC236}">
                <a16:creationId xmlns:a16="http://schemas.microsoft.com/office/drawing/2014/main" xmlns="" id="{C1D5137F-DBDD-43F9-90BD-0EA1584AB0BB}"/>
              </a:ext>
            </a:extLst>
          </p:cNvPr>
          <p:cNvSpPr/>
          <p:nvPr/>
        </p:nvSpPr>
        <p:spPr>
          <a:xfrm rot="17712832">
            <a:off x="8062665" y="4946007"/>
            <a:ext cx="488272" cy="5340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2120D29-CA8D-4385-B730-391370DD5D56}"/>
              </a:ext>
            </a:extLst>
          </p:cNvPr>
          <p:cNvSpPr txBox="1"/>
          <p:nvPr/>
        </p:nvSpPr>
        <p:spPr>
          <a:xfrm>
            <a:off x="5689366" y="5651534"/>
            <a:ext cx="5234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More blocks with less </a:t>
            </a:r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shared memory</a:t>
            </a:r>
            <a:r>
              <a:rPr lang="en-US" sz="3200" b="1" dirty="0">
                <a:latin typeface="Ink Free" panose="03080402000500000000" pitchFamily="66" charset="0"/>
              </a:rPr>
              <a:t> per block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5353CF7A-BFC0-43CB-B15B-ABBC08BEBEDB}"/>
              </a:ext>
            </a:extLst>
          </p:cNvPr>
          <p:cNvSpPr/>
          <p:nvPr/>
        </p:nvSpPr>
        <p:spPr>
          <a:xfrm>
            <a:off x="7014242" y="2216865"/>
            <a:ext cx="3070934" cy="2716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B545C0BC-9F4C-4D7A-8A1B-25CFECC23EFC}"/>
              </a:ext>
            </a:extLst>
          </p:cNvPr>
          <p:cNvSpPr/>
          <p:nvPr/>
        </p:nvSpPr>
        <p:spPr>
          <a:xfrm>
            <a:off x="7164423" y="234263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B6CA0C0A-A609-4321-9BA1-AC3D4A4B1C11}"/>
              </a:ext>
            </a:extLst>
          </p:cNvPr>
          <p:cNvSpPr/>
          <p:nvPr/>
        </p:nvSpPr>
        <p:spPr>
          <a:xfrm>
            <a:off x="7652696" y="234263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758CFDC-76A8-4337-A3CF-1FD1907184E1}"/>
              </a:ext>
            </a:extLst>
          </p:cNvPr>
          <p:cNvSpPr/>
          <p:nvPr/>
        </p:nvSpPr>
        <p:spPr>
          <a:xfrm>
            <a:off x="8140969" y="234263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217DCB7-37F3-4DE1-ABE6-B7C8C0BFEE59}"/>
              </a:ext>
            </a:extLst>
          </p:cNvPr>
          <p:cNvSpPr/>
          <p:nvPr/>
        </p:nvSpPr>
        <p:spPr>
          <a:xfrm>
            <a:off x="8629242" y="234263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F79DDB4-5818-40BC-9F73-B05C19DA4678}"/>
              </a:ext>
            </a:extLst>
          </p:cNvPr>
          <p:cNvSpPr/>
          <p:nvPr/>
        </p:nvSpPr>
        <p:spPr>
          <a:xfrm>
            <a:off x="9117515" y="2332275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7FCD7BE-D76B-43E2-B24F-397593CAF4F8}"/>
              </a:ext>
            </a:extLst>
          </p:cNvPr>
          <p:cNvSpPr/>
          <p:nvPr/>
        </p:nvSpPr>
        <p:spPr>
          <a:xfrm>
            <a:off x="9605788" y="234263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B54E608-BE7C-4B69-88AB-6F9ADD1893DB}"/>
              </a:ext>
            </a:extLst>
          </p:cNvPr>
          <p:cNvSpPr/>
          <p:nvPr/>
        </p:nvSpPr>
        <p:spPr>
          <a:xfrm>
            <a:off x="7164423" y="276432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38610D8-AACD-4B6C-BA91-419FDCE3955B}"/>
              </a:ext>
            </a:extLst>
          </p:cNvPr>
          <p:cNvSpPr/>
          <p:nvPr/>
        </p:nvSpPr>
        <p:spPr>
          <a:xfrm>
            <a:off x="7652696" y="276432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16B71724-03D2-4354-9420-B9338C2600CC}"/>
              </a:ext>
            </a:extLst>
          </p:cNvPr>
          <p:cNvSpPr/>
          <p:nvPr/>
        </p:nvSpPr>
        <p:spPr>
          <a:xfrm>
            <a:off x="8140969" y="276432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0C080810-3E1C-4A6B-8F3E-B185156BF590}"/>
              </a:ext>
            </a:extLst>
          </p:cNvPr>
          <p:cNvSpPr/>
          <p:nvPr/>
        </p:nvSpPr>
        <p:spPr>
          <a:xfrm>
            <a:off x="8629242" y="276432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0EBFDBDC-67A2-432F-8F75-0862895A9B10}"/>
              </a:ext>
            </a:extLst>
          </p:cNvPr>
          <p:cNvSpPr/>
          <p:nvPr/>
        </p:nvSpPr>
        <p:spPr>
          <a:xfrm>
            <a:off x="9117515" y="2753965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8FD53DE-1571-42CF-86F5-140DEEE7B512}"/>
              </a:ext>
            </a:extLst>
          </p:cNvPr>
          <p:cNvSpPr/>
          <p:nvPr/>
        </p:nvSpPr>
        <p:spPr>
          <a:xfrm>
            <a:off x="9605788" y="2764322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48F735D-B2EE-43D9-BE44-26CC4628AA6A}"/>
              </a:ext>
            </a:extLst>
          </p:cNvPr>
          <p:cNvSpPr/>
          <p:nvPr/>
        </p:nvSpPr>
        <p:spPr>
          <a:xfrm>
            <a:off x="7164423" y="3190451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5B628243-AB33-4F9C-9FB8-E9F4E368DD43}"/>
              </a:ext>
            </a:extLst>
          </p:cNvPr>
          <p:cNvSpPr/>
          <p:nvPr/>
        </p:nvSpPr>
        <p:spPr>
          <a:xfrm>
            <a:off x="7652696" y="3190451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7778E8C-B123-40A8-A8E4-36AA9D50B2D4}"/>
              </a:ext>
            </a:extLst>
          </p:cNvPr>
          <p:cNvSpPr/>
          <p:nvPr/>
        </p:nvSpPr>
        <p:spPr>
          <a:xfrm>
            <a:off x="8140969" y="3190451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5CAF51A-DA23-4C5A-A905-3FFAAC8180C9}"/>
              </a:ext>
            </a:extLst>
          </p:cNvPr>
          <p:cNvSpPr/>
          <p:nvPr/>
        </p:nvSpPr>
        <p:spPr>
          <a:xfrm>
            <a:off x="8629242" y="3190451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7E913AC-7B0E-4C51-9414-53BA9A443892}"/>
              </a:ext>
            </a:extLst>
          </p:cNvPr>
          <p:cNvSpPr/>
          <p:nvPr/>
        </p:nvSpPr>
        <p:spPr>
          <a:xfrm>
            <a:off x="9117515" y="3180094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DA99C4D-9E4C-4B5D-BD7E-EB54F6D43577}"/>
              </a:ext>
            </a:extLst>
          </p:cNvPr>
          <p:cNvSpPr/>
          <p:nvPr/>
        </p:nvSpPr>
        <p:spPr>
          <a:xfrm>
            <a:off x="9605788" y="3190451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60E44E6-E1CD-457B-9DBE-F95BEECC1F29}"/>
              </a:ext>
            </a:extLst>
          </p:cNvPr>
          <p:cNvSpPr/>
          <p:nvPr/>
        </p:nvSpPr>
        <p:spPr>
          <a:xfrm>
            <a:off x="7164423" y="3626937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92FA062B-AFB9-44D1-BC94-60DF7F3F4697}"/>
              </a:ext>
            </a:extLst>
          </p:cNvPr>
          <p:cNvSpPr/>
          <p:nvPr/>
        </p:nvSpPr>
        <p:spPr>
          <a:xfrm>
            <a:off x="7652696" y="3626937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F23A3014-D2CB-4983-BCDD-2DA448C732B0}"/>
              </a:ext>
            </a:extLst>
          </p:cNvPr>
          <p:cNvSpPr/>
          <p:nvPr/>
        </p:nvSpPr>
        <p:spPr>
          <a:xfrm>
            <a:off x="8140969" y="3626937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A360905-26A1-4900-A5EE-523AA5F9CD8D}"/>
              </a:ext>
            </a:extLst>
          </p:cNvPr>
          <p:cNvSpPr/>
          <p:nvPr/>
        </p:nvSpPr>
        <p:spPr>
          <a:xfrm>
            <a:off x="8629242" y="3626937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C6F7CDA-81DC-4070-AF8F-5BB869AC3DD9}"/>
              </a:ext>
            </a:extLst>
          </p:cNvPr>
          <p:cNvSpPr/>
          <p:nvPr/>
        </p:nvSpPr>
        <p:spPr>
          <a:xfrm>
            <a:off x="9117515" y="3616580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330873D1-35F0-4CF3-915B-F10942118A17}"/>
              </a:ext>
            </a:extLst>
          </p:cNvPr>
          <p:cNvSpPr/>
          <p:nvPr/>
        </p:nvSpPr>
        <p:spPr>
          <a:xfrm>
            <a:off x="9605788" y="3626937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5DC1E810-F9F0-46D3-B045-1E6034D7E66E}"/>
              </a:ext>
            </a:extLst>
          </p:cNvPr>
          <p:cNvSpPr/>
          <p:nvPr/>
        </p:nvSpPr>
        <p:spPr>
          <a:xfrm>
            <a:off x="7164423" y="4073780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C10BDEF7-ACCE-4526-9BCE-35686D407450}"/>
              </a:ext>
            </a:extLst>
          </p:cNvPr>
          <p:cNvSpPr/>
          <p:nvPr/>
        </p:nvSpPr>
        <p:spPr>
          <a:xfrm>
            <a:off x="7652696" y="4073780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67E9929-637F-465C-AD23-40541E366AF7}"/>
              </a:ext>
            </a:extLst>
          </p:cNvPr>
          <p:cNvSpPr/>
          <p:nvPr/>
        </p:nvSpPr>
        <p:spPr>
          <a:xfrm>
            <a:off x="8140969" y="4073780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6C3F91-AB8F-44FE-85B4-BA6471B06DC4}"/>
              </a:ext>
            </a:extLst>
          </p:cNvPr>
          <p:cNvSpPr/>
          <p:nvPr/>
        </p:nvSpPr>
        <p:spPr>
          <a:xfrm>
            <a:off x="8629242" y="4073780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457F9E59-43BC-4A11-85D3-A17A4CD7D8BC}"/>
              </a:ext>
            </a:extLst>
          </p:cNvPr>
          <p:cNvSpPr/>
          <p:nvPr/>
        </p:nvSpPr>
        <p:spPr>
          <a:xfrm>
            <a:off x="9117515" y="4063423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91A7D3D6-1E4C-409F-8DCC-D44C4C155425}"/>
              </a:ext>
            </a:extLst>
          </p:cNvPr>
          <p:cNvSpPr/>
          <p:nvPr/>
        </p:nvSpPr>
        <p:spPr>
          <a:xfrm>
            <a:off x="9605788" y="4073780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9F5ED4FD-4B82-4AC9-B386-86BA1403EFA6}"/>
              </a:ext>
            </a:extLst>
          </p:cNvPr>
          <p:cNvSpPr/>
          <p:nvPr/>
        </p:nvSpPr>
        <p:spPr>
          <a:xfrm>
            <a:off x="7164423" y="4520623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226098D-6D0E-4EF7-A16E-57D574292DC0}"/>
              </a:ext>
            </a:extLst>
          </p:cNvPr>
          <p:cNvSpPr/>
          <p:nvPr/>
        </p:nvSpPr>
        <p:spPr>
          <a:xfrm>
            <a:off x="7652696" y="4520623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1BD76AD-A415-4A20-BD6C-1280BA7349D1}"/>
              </a:ext>
            </a:extLst>
          </p:cNvPr>
          <p:cNvSpPr/>
          <p:nvPr/>
        </p:nvSpPr>
        <p:spPr>
          <a:xfrm>
            <a:off x="8140969" y="4520623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8202618-A099-4D1D-9140-E5F5701FF596}"/>
              </a:ext>
            </a:extLst>
          </p:cNvPr>
          <p:cNvSpPr/>
          <p:nvPr/>
        </p:nvSpPr>
        <p:spPr>
          <a:xfrm>
            <a:off x="8629242" y="4520623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7F9ACD5A-F3D1-4073-B8A1-328D19C7371A}"/>
              </a:ext>
            </a:extLst>
          </p:cNvPr>
          <p:cNvSpPr/>
          <p:nvPr/>
        </p:nvSpPr>
        <p:spPr>
          <a:xfrm>
            <a:off x="9117515" y="4510266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8CC39FA7-1AA6-48AD-8B63-5026AF46E45A}"/>
              </a:ext>
            </a:extLst>
          </p:cNvPr>
          <p:cNvSpPr/>
          <p:nvPr/>
        </p:nvSpPr>
        <p:spPr>
          <a:xfrm>
            <a:off x="9605788" y="4520623"/>
            <a:ext cx="328474" cy="284086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663914" y="284001"/>
            <a:ext cx="177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Thread blocks</a:t>
            </a: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5172974" y="1323178"/>
            <a:ext cx="2643959" cy="11491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368935" y="1431585"/>
            <a:ext cx="818608" cy="8373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C5B4CAB-5B1A-4D5B-AA15-B2DF869A8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45855"/>
              </p:ext>
            </p:extLst>
          </p:nvPr>
        </p:nvGraphicFramePr>
        <p:xfrm>
          <a:off x="1799154" y="1065591"/>
          <a:ext cx="8593584" cy="470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53">
                  <a:extLst>
                    <a:ext uri="{9D8B030D-6E8A-4147-A177-3AD203B41FA5}">
                      <a16:colId xmlns:a16="http://schemas.microsoft.com/office/drawing/2014/main" xmlns="" val="326771513"/>
                    </a:ext>
                  </a:extLst>
                </a:gridCol>
                <a:gridCol w="1201564">
                  <a:extLst>
                    <a:ext uri="{9D8B030D-6E8A-4147-A177-3AD203B41FA5}">
                      <a16:colId xmlns:a16="http://schemas.microsoft.com/office/drawing/2014/main" xmlns="" val="2476749332"/>
                    </a:ext>
                  </a:extLst>
                </a:gridCol>
                <a:gridCol w="1107942">
                  <a:extLst>
                    <a:ext uri="{9D8B030D-6E8A-4147-A177-3AD203B41FA5}">
                      <a16:colId xmlns:a16="http://schemas.microsoft.com/office/drawing/2014/main" xmlns="" val="3801149137"/>
                    </a:ext>
                  </a:extLst>
                </a:gridCol>
                <a:gridCol w="1074097">
                  <a:extLst>
                    <a:ext uri="{9D8B030D-6E8A-4147-A177-3AD203B41FA5}">
                      <a16:colId xmlns:a16="http://schemas.microsoft.com/office/drawing/2014/main" xmlns="" val="2289495479"/>
                    </a:ext>
                  </a:extLst>
                </a:gridCol>
                <a:gridCol w="1100888">
                  <a:extLst>
                    <a:ext uri="{9D8B030D-6E8A-4147-A177-3AD203B41FA5}">
                      <a16:colId xmlns:a16="http://schemas.microsoft.com/office/drawing/2014/main" xmlns="" val="1658215736"/>
                    </a:ext>
                  </a:extLst>
                </a:gridCol>
                <a:gridCol w="1148440">
                  <a:extLst>
                    <a:ext uri="{9D8B030D-6E8A-4147-A177-3AD203B41FA5}">
                      <a16:colId xmlns:a16="http://schemas.microsoft.com/office/drawing/2014/main" xmlns="" val="41126040"/>
                    </a:ext>
                  </a:extLst>
                </a:gridCol>
              </a:tblGrid>
              <a:tr h="70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Technical spec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5514375"/>
                  </a:ext>
                </a:extLst>
              </a:tr>
              <a:tr h="70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Max concurrent block per SM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29332"/>
                  </a:ext>
                </a:extLst>
              </a:tr>
              <a:tr h="70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Max concurrent warps per SM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7237582"/>
                  </a:ext>
                </a:extLst>
              </a:tr>
              <a:tr h="70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No register per SM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6351473"/>
                  </a:ext>
                </a:extLst>
              </a:tr>
              <a:tr h="70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Max Register per thread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283294"/>
                  </a:ext>
                </a:extLst>
              </a:tr>
              <a:tr h="70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Shared memory per SM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48K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48K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64K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96k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899438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50125" y="3420374"/>
            <a:ext cx="9335589" cy="66185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0125" y="4145280"/>
            <a:ext cx="9335589" cy="78341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7513F-FFF4-4310-ADB5-19F20851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89" y="160304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Warp categories in 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D75FB-8F4C-49D8-B114-5CBB6DCD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294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Active blocks/warps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Selected warp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Stalled warp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Eligible warp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1DAACA-103C-4D6E-83BF-5C7F59BA41BF}"/>
              </a:ext>
            </a:extLst>
          </p:cNvPr>
          <p:cNvSpPr txBox="1"/>
          <p:nvPr/>
        </p:nvSpPr>
        <p:spPr>
          <a:xfrm>
            <a:off x="7105095" y="937977"/>
            <a:ext cx="5086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Resources have been allocated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408A1ECB-BBB8-43BF-9957-AD42D52967B3}"/>
              </a:ext>
            </a:extLst>
          </p:cNvPr>
          <p:cNvSpPr/>
          <p:nvPr/>
        </p:nvSpPr>
        <p:spPr>
          <a:xfrm rot="9096048">
            <a:off x="6003089" y="1522901"/>
            <a:ext cx="887974" cy="4774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2A055C-F11B-4586-B20A-DD779D2CFC13}"/>
              </a:ext>
            </a:extLst>
          </p:cNvPr>
          <p:cNvSpPr txBox="1"/>
          <p:nvPr/>
        </p:nvSpPr>
        <p:spPr>
          <a:xfrm>
            <a:off x="5446451" y="2816693"/>
            <a:ext cx="508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GB" dirty="0"/>
              <a:t>actively executing 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881D7928-BF2B-469D-8DE4-87213CF96F70}"/>
              </a:ext>
            </a:extLst>
          </p:cNvPr>
          <p:cNvSpPr/>
          <p:nvPr/>
        </p:nvSpPr>
        <p:spPr>
          <a:xfrm rot="9679171">
            <a:off x="4985839" y="3051182"/>
            <a:ext cx="454753" cy="3625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433A4F-00EA-4D82-BE86-33CB3B8B67F1}"/>
              </a:ext>
            </a:extLst>
          </p:cNvPr>
          <p:cNvSpPr txBox="1"/>
          <p:nvPr/>
        </p:nvSpPr>
        <p:spPr>
          <a:xfrm>
            <a:off x="5167136" y="5274510"/>
            <a:ext cx="4727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GB" dirty="0"/>
              <a:t>ready for execution but not currently executing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4300A97A-5434-4FD9-991D-D912D9545808}"/>
              </a:ext>
            </a:extLst>
          </p:cNvPr>
          <p:cNvSpPr/>
          <p:nvPr/>
        </p:nvSpPr>
        <p:spPr>
          <a:xfrm rot="10800000">
            <a:off x="4712383" y="4132651"/>
            <a:ext cx="454753" cy="3625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1AD90D-9CDF-486C-9120-FAA6978FA183}"/>
              </a:ext>
            </a:extLst>
          </p:cNvPr>
          <p:cNvSpPr txBox="1"/>
          <p:nvPr/>
        </p:nvSpPr>
        <p:spPr>
          <a:xfrm>
            <a:off x="5358466" y="3961093"/>
            <a:ext cx="508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GB" dirty="0"/>
              <a:t>not ready for execution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B1348F1-4495-441F-A07A-89665AFE911F}"/>
              </a:ext>
            </a:extLst>
          </p:cNvPr>
          <p:cNvSpPr/>
          <p:nvPr/>
        </p:nvSpPr>
        <p:spPr>
          <a:xfrm rot="12117284">
            <a:off x="4763665" y="5498904"/>
            <a:ext cx="454753" cy="3625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86" y="2043339"/>
            <a:ext cx="9385663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32 CUDA cores should free for execution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All arguments to the current instruction for that warp should ready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857513F-FFF4-4310-ADB5-19F2085189D5}"/>
              </a:ext>
            </a:extLst>
          </p:cNvPr>
          <p:cNvSpPr txBox="1">
            <a:spLocks/>
          </p:cNvSpPr>
          <p:nvPr/>
        </p:nvSpPr>
        <p:spPr>
          <a:xfrm>
            <a:off x="507789" y="160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Ink Free" panose="03080402000500000000" pitchFamily="66" charset="0"/>
              </a:rPr>
              <a:t>Conditions to be a eligible warps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204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Office Theme</vt:lpstr>
      <vt:lpstr>Resource partitioning and latency hiding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Warp categories in SM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partitioning and latency hiding</dc:title>
  <dc:creator>intellect</dc:creator>
  <cp:lastModifiedBy>kasun liyanage</cp:lastModifiedBy>
  <cp:revision>42</cp:revision>
  <dcterms:created xsi:type="dcterms:W3CDTF">2018-03-19T03:58:05Z</dcterms:created>
  <dcterms:modified xsi:type="dcterms:W3CDTF">2018-08-16T19:30:58Z</dcterms:modified>
</cp:coreProperties>
</file>