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4" r:id="rId18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34" d="100"/>
          <a:sy n="134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728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013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161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400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228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1353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76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5" name="Google Shape;975;p1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6" name="Google Shape;976;p19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17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52;p5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6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7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8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2" name="Google Shape;482;p9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3" name="Google Shape;653;p10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1" name="Google Shape;821;p11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698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-5218" t="22933" r="58849" b="-4267"/>
          <a:stretch/>
        </p:blipFill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l="-7771" t="26753" r="64277" b="-168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37" y="3902417"/>
            <a:ext cx="3232858" cy="11327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Streaming Multiprocessors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" name="Google Shape;54;p1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" name="Google Shape;55;p1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6" name="Google Shape;56;p10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58" name="Google Shape;58;p10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0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0" name="Google Shape;60;p10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1" name="Google Shape;61;p10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 rot="10800000" flipH="1">
            <a:off x="1375540" y="987247"/>
            <a:ext cx="2139523" cy="208548"/>
            <a:chOff x="2156059" y="1114463"/>
            <a:chExt cx="1403679" cy="136822"/>
          </a:xfrm>
        </p:grpSpPr>
        <p:grpSp>
          <p:nvGrpSpPr>
            <p:cNvPr id="66" name="Google Shape;66;p10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67" name="Google Shape;67;p10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68" name="Google Shape;68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" name="Google Shape;70;p10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71" name="Google Shape;71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3" name="Google Shape;73;p10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74" name="Google Shape;74;p10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75" name="Google Shape;75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" name="Google Shape;77;p10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78" name="Google Shape;78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0" name="Google Shape;80;p10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data accesses by the CPU will automatically be migrated</a:t>
            </a:r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allocated, it may not be resident initially on the CPU or the GPU</a:t>
            </a:r>
            <a:endParaRPr/>
          </a:p>
        </p:txBody>
      </p:sp>
      <p:cxnSp>
        <p:nvCxnSpPr>
          <p:cNvPr id="83" name="Google Shape;83;p10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4" name="Google Shape;84;p10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8224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1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90" name="Google Shape;90;p1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91" name="Google Shape;91;p11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2" name="Google Shape;92;p11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94" name="Google Shape;94;p11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1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6" name="Google Shape;96;p11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7" name="Google Shape;97;p11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00" name="Google Shape;100;p11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/>
          </a:p>
        </p:txBody>
      </p:sp>
      <p:grpSp>
        <p:nvGrpSpPr>
          <p:cNvPr id="101" name="Google Shape;101;p11"/>
          <p:cNvGrpSpPr/>
          <p:nvPr/>
        </p:nvGrpSpPr>
        <p:grpSpPr>
          <a:xfrm rot="10800000" flipH="1">
            <a:off x="1375540" y="987247"/>
            <a:ext cx="2139523" cy="208548"/>
            <a:chOff x="2156059" y="1114463"/>
            <a:chExt cx="1403679" cy="136822"/>
          </a:xfrm>
        </p:grpSpPr>
        <p:grpSp>
          <p:nvGrpSpPr>
            <p:cNvPr id="102" name="Google Shape;102;p11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03" name="Google Shape;103;p11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04" name="Google Shape;104;p1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" name="Google Shape;106;p11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07" name="Google Shape;107;p1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9" name="Google Shape;109;p11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10" name="Google Shape;110;p11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11" name="Google Shape;111;p1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" name="Google Shape;113;p11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14" name="Google Shape;114;p1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16" name="Google Shape;116;p11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7" name="Google Shape;117;p11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8" name="Google Shape;118;p11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some work asks for the memory for the first time, a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fault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occur</a:t>
            </a:r>
            <a:endParaRPr/>
          </a:p>
        </p:txBody>
      </p:sp>
      <p:sp>
        <p:nvSpPr>
          <p:cNvPr id="120" name="Google Shape;120;p11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3917924" y="3565873"/>
            <a:ext cx="471768" cy="59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rebuchet MS"/>
              <a:buNone/>
            </a:pPr>
            <a:r>
              <a:rPr lang="en-US" sz="4000" b="1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4000" b="1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0856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12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27" name="Google Shape;127;p1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28" name="Google Shape;128;p12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9" name="Google Shape;129;p12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30" name="Google Shape;130;p12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131" name="Google Shape;131;p12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12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3" name="Google Shape;133;p12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4" name="Google Shape;134;p12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37" name="Google Shape;137;p12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/>
          </a:p>
        </p:txBody>
      </p:sp>
      <p:grpSp>
        <p:nvGrpSpPr>
          <p:cNvPr id="138" name="Google Shape;138;p12"/>
          <p:cNvGrpSpPr/>
          <p:nvPr/>
        </p:nvGrpSpPr>
        <p:grpSpPr>
          <a:xfrm rot="10800000" flipH="1">
            <a:off x="3747226" y="2010233"/>
            <a:ext cx="481694" cy="205396"/>
            <a:chOff x="2156062" y="1116531"/>
            <a:chExt cx="316026" cy="134754"/>
          </a:xfrm>
        </p:grpSpPr>
        <p:sp>
          <p:nvSpPr>
            <p:cNvPr id="139" name="Google Shape;139;p12"/>
            <p:cNvSpPr/>
            <p:nvPr/>
          </p:nvSpPr>
          <p:spPr>
            <a:xfrm>
              <a:off x="2156062" y="1116531"/>
              <a:ext cx="134754" cy="134754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2"/>
          <p:cNvSpPr/>
          <p:nvPr/>
        </p:nvSpPr>
        <p:spPr>
          <a:xfrm rot="10800000" flipH="1">
            <a:off x="4299832" y="2010233"/>
            <a:ext cx="205395" cy="20539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3" name="Google Shape;143;p12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4" name="Google Shape;144;p12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/>
          </a:p>
        </p:txBody>
      </p:sp>
      <p:sp>
        <p:nvSpPr>
          <p:cNvPr id="146" name="Google Shape;146;p12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page fault will trigger the migration of the demanded memory</a:t>
            </a:r>
            <a:endParaRPr/>
          </a:p>
        </p:txBody>
      </p:sp>
      <p:grpSp>
        <p:nvGrpSpPr>
          <p:cNvPr id="147" name="Google Shape;147;p12"/>
          <p:cNvGrpSpPr/>
          <p:nvPr/>
        </p:nvGrpSpPr>
        <p:grpSpPr>
          <a:xfrm rot="10800000" flipH="1">
            <a:off x="1375540" y="987247"/>
            <a:ext cx="481699" cy="205396"/>
            <a:chOff x="2156059" y="1116531"/>
            <a:chExt cx="316029" cy="134754"/>
          </a:xfrm>
        </p:grpSpPr>
        <p:sp>
          <p:nvSpPr>
            <p:cNvPr id="148" name="Google Shape;148;p12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2"/>
          <p:cNvSpPr/>
          <p:nvPr/>
        </p:nvSpPr>
        <p:spPr>
          <a:xfrm rot="10800000" flipH="1">
            <a:off x="2757060" y="988823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/>
          <p:nvPr/>
        </p:nvSpPr>
        <p:spPr>
          <a:xfrm rot="10800000" flipH="1">
            <a:off x="3033364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 rot="10800000" flipH="1">
            <a:off x="3309668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550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13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8" name="Google Shape;158;p1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" name="Google Shape;159;p13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0" name="Google Shape;160;p13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162" name="Google Shape;162;p13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13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4" name="Google Shape;164;p13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5" name="Google Shape;165;p13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68" name="Google Shape;168;p13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 rot="10800000" flipH="1">
            <a:off x="3747224" y="2010233"/>
            <a:ext cx="481699" cy="205396"/>
            <a:chOff x="2156059" y="1116531"/>
            <a:chExt cx="316029" cy="134754"/>
          </a:xfrm>
        </p:grpSpPr>
        <p:sp>
          <p:nvSpPr>
            <p:cNvPr id="170" name="Google Shape;170;p13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3"/>
          <p:cNvSpPr/>
          <p:nvPr/>
        </p:nvSpPr>
        <p:spPr>
          <a:xfrm rot="10800000" flipH="1">
            <a:off x="4299832" y="2010233"/>
            <a:ext cx="205395" cy="20539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4" name="Google Shape;174;p13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5" name="Google Shape;175;p13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/>
          </a:p>
        </p:txBody>
      </p:sp>
      <p:grpSp>
        <p:nvGrpSpPr>
          <p:cNvPr id="177" name="Google Shape;177;p13"/>
          <p:cNvGrpSpPr/>
          <p:nvPr/>
        </p:nvGrpSpPr>
        <p:grpSpPr>
          <a:xfrm rot="10800000" flipH="1">
            <a:off x="1375540" y="987247"/>
            <a:ext cx="481699" cy="205396"/>
            <a:chOff x="2156059" y="1116531"/>
            <a:chExt cx="316029" cy="134754"/>
          </a:xfrm>
        </p:grpSpPr>
        <p:sp>
          <p:nvSpPr>
            <p:cNvPr id="178" name="Google Shape;178;p13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3"/>
          <p:cNvSpPr/>
          <p:nvPr/>
        </p:nvSpPr>
        <p:spPr>
          <a:xfrm rot="10800000" flipH="1">
            <a:off x="2757060" y="988823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"/>
          <p:cNvSpPr/>
          <p:nvPr/>
        </p:nvSpPr>
        <p:spPr>
          <a:xfrm rot="10800000" flipH="1">
            <a:off x="3033364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/>
          <p:nvPr/>
        </p:nvSpPr>
        <p:spPr>
          <a:xfrm rot="10800000" flipH="1">
            <a:off x="3309668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process repeats anytime the memory is requested somewhere in the system where it is not resident</a:t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5630312" y="2605902"/>
            <a:ext cx="471768" cy="59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rebuchet MS"/>
              <a:buNone/>
            </a:pPr>
            <a:r>
              <a:rPr lang="en-US" sz="4000" b="1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4000" b="1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4708886" y="3128094"/>
            <a:ext cx="172109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87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14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91" name="Google Shape;191;p14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92" name="Google Shape;192;p14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3" name="Google Shape;193;p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195" name="Google Shape;195;p14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14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7" name="Google Shape;197;p14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8" name="Google Shape;198;p14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01" name="Google Shape;201;p14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3" name="Google Shape;203;p14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04" name="Google Shape;204;p14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/>
          </a:p>
        </p:txBody>
      </p:sp>
      <p:grpSp>
        <p:nvGrpSpPr>
          <p:cNvPr id="206" name="Google Shape;206;p14"/>
          <p:cNvGrpSpPr/>
          <p:nvPr/>
        </p:nvGrpSpPr>
        <p:grpSpPr>
          <a:xfrm rot="10800000" flipH="1">
            <a:off x="1375540" y="987247"/>
            <a:ext cx="481699" cy="205396"/>
            <a:chOff x="2156059" y="1116531"/>
            <a:chExt cx="316029" cy="134754"/>
          </a:xfrm>
        </p:grpSpPr>
        <p:sp>
          <p:nvSpPr>
            <p:cNvPr id="207" name="Google Shape;207;p14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14"/>
          <p:cNvSpPr/>
          <p:nvPr/>
        </p:nvSpPr>
        <p:spPr>
          <a:xfrm rot="10800000" flipH="1">
            <a:off x="2757060" y="988823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"/>
          <p:cNvSpPr/>
          <p:nvPr/>
        </p:nvSpPr>
        <p:spPr>
          <a:xfrm rot="10800000" flipH="1">
            <a:off x="3033364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/>
          <p:nvPr/>
        </p:nvSpPr>
        <p:spPr>
          <a:xfrm rot="10800000" flipH="1">
            <a:off x="3309668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process repeats anytime the memory is requested somewhere in the system where it is not resident</a:t>
            </a: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4708886" y="3128094"/>
            <a:ext cx="172109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 rot="10800000" flipH="1">
            <a:off x="4710264" y="1407113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/>
          <p:nvPr/>
        </p:nvSpPr>
        <p:spPr>
          <a:xfrm rot="10800000" flipH="1">
            <a:off x="5426403" y="1407113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/>
          <p:nvPr/>
        </p:nvSpPr>
        <p:spPr>
          <a:xfrm rot="10800000" flipH="1">
            <a:off x="6142543" y="1407113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9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15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22" name="Google Shape;222;p15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23" name="Google Shape;223;p15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24" name="Google Shape;224;p15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226" name="Google Shape;226;p15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15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8" name="Google Shape;228;p15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29" name="Google Shape;229;p15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rot="10800000" flipH="1">
            <a:off x="4710264" y="1407113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5"/>
          <p:cNvSpPr/>
          <p:nvPr/>
        </p:nvSpPr>
        <p:spPr>
          <a:xfrm rot="10800000" flipH="1">
            <a:off x="5426403" y="1407113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/>
          <p:nvPr/>
        </p:nvSpPr>
        <p:spPr>
          <a:xfrm rot="10800000" flipH="1">
            <a:off x="6142543" y="1407113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7" name="Google Shape;237;p15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8" name="Google Shape;238;p15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/>
          </a:p>
        </p:txBody>
      </p:sp>
      <p:grpSp>
        <p:nvGrpSpPr>
          <p:cNvPr id="240" name="Google Shape;240;p15"/>
          <p:cNvGrpSpPr/>
          <p:nvPr/>
        </p:nvGrpSpPr>
        <p:grpSpPr>
          <a:xfrm rot="10800000" flipH="1">
            <a:off x="1375540" y="987247"/>
            <a:ext cx="481699" cy="205396"/>
            <a:chOff x="2156059" y="1116531"/>
            <a:chExt cx="316029" cy="134754"/>
          </a:xfrm>
        </p:grpSpPr>
        <p:sp>
          <p:nvSpPr>
            <p:cNvPr id="241" name="Google Shape;241;p15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15"/>
          <p:cNvSpPr/>
          <p:nvPr/>
        </p:nvSpPr>
        <p:spPr>
          <a:xfrm rot="10800000" flipH="1">
            <a:off x="2757060" y="988823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5"/>
          <p:cNvSpPr/>
          <p:nvPr/>
        </p:nvSpPr>
        <p:spPr>
          <a:xfrm rot="10800000" flipH="1">
            <a:off x="3033364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"/>
          <p:cNvSpPr/>
          <p:nvPr/>
        </p:nvSpPr>
        <p:spPr>
          <a:xfrm rot="10800000" flipH="1">
            <a:off x="3309668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4708886" y="3128094"/>
            <a:ext cx="172109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/>
          </a:p>
        </p:txBody>
      </p:sp>
      <p:sp>
        <p:nvSpPr>
          <p:cNvPr id="247" name="Google Shape;247;p15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is known that the memory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be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accessed somewhere it is not resident, asynchronous prefetching can be used</a:t>
            </a: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5279457" y="4045271"/>
            <a:ext cx="291936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cudaMemPrefetchAsync(cpu)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146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16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54" name="Google Shape;254;p16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55" name="Google Shape;255;p16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6" name="Google Shape;256;p16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258" name="Google Shape;258;p16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16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0" name="Google Shape;260;p16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61" name="Google Shape;261;p16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64" name="Google Shape;264;p16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 rot="10800000" flipH="1">
            <a:off x="8271657" y="2017582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6"/>
          <p:cNvSpPr/>
          <p:nvPr/>
        </p:nvSpPr>
        <p:spPr>
          <a:xfrm rot="10800000" flipH="1">
            <a:off x="8484833" y="2017582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 rot="10800000" flipH="1">
            <a:off x="8705211" y="2017582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9" name="Google Shape;269;p16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0" name="Google Shape;270;p16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/>
          </a:p>
        </p:txBody>
      </p:sp>
      <p:grpSp>
        <p:nvGrpSpPr>
          <p:cNvPr id="272" name="Google Shape;272;p16"/>
          <p:cNvGrpSpPr/>
          <p:nvPr/>
        </p:nvGrpSpPr>
        <p:grpSpPr>
          <a:xfrm rot="10800000" flipH="1">
            <a:off x="1375540" y="987247"/>
            <a:ext cx="481699" cy="205396"/>
            <a:chOff x="2156059" y="1116531"/>
            <a:chExt cx="316029" cy="134754"/>
          </a:xfrm>
        </p:grpSpPr>
        <p:sp>
          <p:nvSpPr>
            <p:cNvPr id="273" name="Google Shape;273;p16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6"/>
          <p:cNvSpPr/>
          <p:nvPr/>
        </p:nvSpPr>
        <p:spPr>
          <a:xfrm rot="10800000" flipH="1">
            <a:off x="2757060" y="988823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/>
          <p:nvPr/>
        </p:nvSpPr>
        <p:spPr>
          <a:xfrm rot="10800000" flipH="1">
            <a:off x="3033364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/>
          <p:nvPr/>
        </p:nvSpPr>
        <p:spPr>
          <a:xfrm rot="10800000" flipH="1">
            <a:off x="3309668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4708886" y="3128094"/>
            <a:ext cx="172109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/>
          </a:p>
        </p:txBody>
      </p:sp>
      <p:sp>
        <p:nvSpPr>
          <p:cNvPr id="279" name="Google Shape;279;p16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moves the memory in larger batches, and prevents page faulting</a:t>
            </a:r>
            <a:endParaRPr/>
          </a:p>
        </p:txBody>
      </p:sp>
      <p:sp>
        <p:nvSpPr>
          <p:cNvPr id="280" name="Google Shape;280;p16"/>
          <p:cNvSpPr txBox="1"/>
          <p:nvPr/>
        </p:nvSpPr>
        <p:spPr>
          <a:xfrm>
            <a:off x="5279457" y="4045271"/>
            <a:ext cx="291936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cudaMemPrefetchAsync(cpu)</a:t>
            </a:r>
            <a:endParaRPr/>
          </a:p>
        </p:txBody>
      </p:sp>
      <p:sp>
        <p:nvSpPr>
          <p:cNvPr id="281" name="Google Shape;281;p16"/>
          <p:cNvSpPr txBox="1"/>
          <p:nvPr/>
        </p:nvSpPr>
        <p:spPr>
          <a:xfrm>
            <a:off x="8371603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check()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756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>
            <a:off x="8248850" y="211756"/>
            <a:ext cx="2435191" cy="95410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NVIDIA GPUs contain functional units called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Multiprocessors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/>
        </p:nvSpPr>
        <p:spPr>
          <a:xfrm>
            <a:off x="8248850" y="211756"/>
            <a:ext cx="2435191" cy="95410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NVIDIA GPUs contain functional units called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Multiprocessors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1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65" name="Google Shape;65;p11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66" name="Google Shape;66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7" name="Google Shape;67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" name="Google Shape;69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70" name="Google Shape;70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2" name="Google Shape;72;p11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73" name="Google Shape;73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74" name="Google Shape;74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" name="Google Shape;76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77" name="Google Shape;77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9" name="Google Shape;79;p11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80" name="Google Shape;80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81" name="Google Shape;81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3" name="Google Shape;83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84" name="Google Shape;84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6" name="Google Shape;86;p11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87" name="Google Shape;87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88" name="Google Shape;88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" name="Google Shape;90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91" name="Google Shape;91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102" name="Google Shape;102;p12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103" name="Google Shape;103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04" name="Google Shape;104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" name="Google Shape;106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07" name="Google Shape;107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9" name="Google Shape;109;p12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110" name="Google Shape;110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11" name="Google Shape;111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" name="Google Shape;113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14" name="Google Shape;114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6" name="Google Shape;116;p12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117" name="Google Shape;117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18" name="Google Shape;118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0" name="Google Shape;120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1" name="Google Shape;121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3" name="Google Shape;123;p12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124" name="Google Shape;124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5" name="Google Shape;125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7" name="Google Shape;127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8" name="Google Shape;128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30" name="Google Shape;130;p12"/>
          <p:cNvSpPr txBox="1">
            <a:spLocks noGrp="1"/>
          </p:cNvSpPr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  <p:sp>
        <p:nvSpPr>
          <p:cNvPr id="132" name="Google Shape;132;p12"/>
          <p:cNvSpPr txBox="1"/>
          <p:nvPr/>
        </p:nvSpPr>
        <p:spPr>
          <a:xfrm>
            <a:off x="8248850" y="211756"/>
            <a:ext cx="2435191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Blocks of threads are scheduled to run on SMs</a:t>
            </a: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2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/>
          </a:p>
        </p:txBody>
      </p:sp>
      <p:grpSp>
        <p:nvGrpSpPr>
          <p:cNvPr id="135" name="Google Shape;135;p12"/>
          <p:cNvGrpSpPr/>
          <p:nvPr/>
        </p:nvGrpSpPr>
        <p:grpSpPr>
          <a:xfrm>
            <a:off x="3988058" y="1533291"/>
            <a:ext cx="2409572" cy="1025668"/>
            <a:chOff x="3029909" y="1271433"/>
            <a:chExt cx="2409572" cy="1025668"/>
          </a:xfrm>
        </p:grpSpPr>
        <p:grpSp>
          <p:nvGrpSpPr>
            <p:cNvPr id="136" name="Google Shape;136;p12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37" name="Google Shape;137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38" name="Google Shape;138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3" name="Google Shape;143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" name="Google Shape;144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9" name="Google Shape;149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50" name="Google Shape;150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5" name="Google Shape;155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56" name="Google Shape;156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1" name="Google Shape;161;p12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62" name="Google Shape;162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3" name="Google Shape;163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8" name="Google Shape;168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9" name="Google Shape;169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4" name="Google Shape;174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75" name="Google Shape;175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0" name="Google Shape;180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1" name="Google Shape;181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86" name="Google Shape;186;p12"/>
          <p:cNvGrpSpPr/>
          <p:nvPr/>
        </p:nvGrpSpPr>
        <p:grpSpPr>
          <a:xfrm>
            <a:off x="3988058" y="2707295"/>
            <a:ext cx="2409572" cy="1025668"/>
            <a:chOff x="3029909" y="1271433"/>
            <a:chExt cx="2409572" cy="1025668"/>
          </a:xfrm>
        </p:grpSpPr>
        <p:grpSp>
          <p:nvGrpSpPr>
            <p:cNvPr id="187" name="Google Shape;187;p12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88" name="Google Shape;188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9" name="Google Shape;189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4" name="Google Shape;194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95" name="Google Shape;195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0" name="Google Shape;200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01" name="Google Shape;201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6" name="Google Shape;206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07" name="Google Shape;207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2" name="Google Shape;212;p12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213" name="Google Shape;213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14" name="Google Shape;214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" name="Google Shape;219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20" name="Google Shape;220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Google Shape;225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26" name="Google Shape;226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1" name="Google Shape;231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32" name="Google Shape;232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37" name="Google Shape;237;p12"/>
          <p:cNvGrpSpPr/>
          <p:nvPr/>
        </p:nvGrpSpPr>
        <p:grpSpPr>
          <a:xfrm>
            <a:off x="3981540" y="3881299"/>
            <a:ext cx="2409572" cy="1025668"/>
            <a:chOff x="3029909" y="1271433"/>
            <a:chExt cx="2409572" cy="1025668"/>
          </a:xfrm>
        </p:grpSpPr>
        <p:grpSp>
          <p:nvGrpSpPr>
            <p:cNvPr id="238" name="Google Shape;238;p12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239" name="Google Shape;239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40" name="Google Shape;240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5" name="Google Shape;245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46" name="Google Shape;246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1" name="Google Shape;251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52" name="Google Shape;252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7" name="Google Shape;257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58" name="Google Shape;258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3" name="Google Shape;263;p12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264" name="Google Shape;264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65" name="Google Shape;265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" name="Google Shape;270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71" name="Google Shape;271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6" name="Google Shape;276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77" name="Google Shape;277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2" name="Google Shape;282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83" name="Google Shape;283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13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295" name="Google Shape;295;p13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296" name="Google Shape;296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9" name="Google Shape;299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00" name="Google Shape;300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2" name="Google Shape;302;p13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303" name="Google Shape;303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04" name="Google Shape;304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6" name="Google Shape;306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07" name="Google Shape;307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9" name="Google Shape;309;p13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310" name="Google Shape;310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11" name="Google Shape;311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3" name="Google Shape;313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14" name="Google Shape;314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6" name="Google Shape;316;p13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317" name="Google Shape;317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18" name="Google Shape;318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0" name="Google Shape;320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21" name="Google Shape;321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23" name="Google Shape;323;p13"/>
          <p:cNvSpPr txBox="1">
            <a:spLocks noGrp="1"/>
          </p:cNvSpPr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324" name="Google Shape;324;p13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  <p:grpSp>
        <p:nvGrpSpPr>
          <p:cNvPr id="325" name="Google Shape;325;p13"/>
          <p:cNvGrpSpPr/>
          <p:nvPr/>
        </p:nvGrpSpPr>
        <p:grpSpPr>
          <a:xfrm>
            <a:off x="582129" y="854618"/>
            <a:ext cx="1319403" cy="1020598"/>
            <a:chOff x="581570" y="854618"/>
            <a:chExt cx="1319403" cy="1020598"/>
          </a:xfrm>
        </p:grpSpPr>
        <p:grpSp>
          <p:nvGrpSpPr>
            <p:cNvPr id="326" name="Google Shape;326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327" name="Google Shape;327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333" name="Google Shape;333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8" name="Google Shape;338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339" name="Google Shape;339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" name="Google Shape;344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345" name="Google Shape;345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0" name="Google Shape;350;p13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3981540" y="3881299"/>
            <a:ext cx="2409572" cy="1025668"/>
            <a:chOff x="3029909" y="1271433"/>
            <a:chExt cx="2409572" cy="1025668"/>
          </a:xfrm>
        </p:grpSpPr>
        <p:grpSp>
          <p:nvGrpSpPr>
            <p:cNvPr id="353" name="Google Shape;353;p13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354" name="Google Shape;354;p13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55" name="Google Shape;355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0" name="Google Shape;360;p13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61" name="Google Shape;361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6" name="Google Shape;366;p13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67" name="Google Shape;367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2" name="Google Shape;372;p13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73" name="Google Shape;373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8" name="Google Shape;378;p13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379" name="Google Shape;379;p13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80" name="Google Shape;380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5" name="Google Shape;385;p13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86" name="Google Shape;386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1" name="Google Shape;391;p13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92" name="Google Shape;392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7" name="Google Shape;397;p13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98" name="Google Shape;398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03" name="Google Shape;403;p13"/>
          <p:cNvGrpSpPr/>
          <p:nvPr/>
        </p:nvGrpSpPr>
        <p:grpSpPr>
          <a:xfrm>
            <a:off x="582129" y="2079569"/>
            <a:ext cx="1319403" cy="1020598"/>
            <a:chOff x="581570" y="854618"/>
            <a:chExt cx="1319403" cy="1020598"/>
          </a:xfrm>
        </p:grpSpPr>
        <p:grpSp>
          <p:nvGrpSpPr>
            <p:cNvPr id="404" name="Google Shape;404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405" name="Google Shape;405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0" name="Google Shape;410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411" name="Google Shape;411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6" name="Google Shape;416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417" name="Google Shape;417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423" name="Google Shape;423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8" name="Google Shape;428;p13"/>
          <p:cNvGrpSpPr/>
          <p:nvPr/>
        </p:nvGrpSpPr>
        <p:grpSpPr>
          <a:xfrm>
            <a:off x="582129" y="3274910"/>
            <a:ext cx="1319403" cy="1020598"/>
            <a:chOff x="581570" y="854618"/>
            <a:chExt cx="1319403" cy="1020598"/>
          </a:xfrm>
        </p:grpSpPr>
        <p:grpSp>
          <p:nvGrpSpPr>
            <p:cNvPr id="429" name="Google Shape;429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430" name="Google Shape;430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" name="Google Shape;435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1" name="Google Shape;441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442" name="Google Shape;442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" name="Google Shape;447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448" name="Google Shape;448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3" name="Google Shape;453;p13"/>
          <p:cNvGrpSpPr/>
          <p:nvPr/>
        </p:nvGrpSpPr>
        <p:grpSpPr>
          <a:xfrm>
            <a:off x="582129" y="4489813"/>
            <a:ext cx="1319403" cy="1020598"/>
            <a:chOff x="581570" y="854618"/>
            <a:chExt cx="1319403" cy="1020598"/>
          </a:xfrm>
        </p:grpSpPr>
        <p:grpSp>
          <p:nvGrpSpPr>
            <p:cNvPr id="454" name="Google Shape;454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455" name="Google Shape;455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" name="Google Shape;460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461" name="Google Shape;461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467" name="Google Shape;467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2" name="Google Shape;472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473" name="Google Shape;473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8" name="Google Shape;478;p13"/>
          <p:cNvSpPr txBox="1"/>
          <p:nvPr/>
        </p:nvSpPr>
        <p:spPr>
          <a:xfrm>
            <a:off x="8248850" y="211756"/>
            <a:ext cx="2435191" cy="116955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Depending on the number of SMs on a GPU, and the requirements of a block, more than one block can be scheduled on an SM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4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4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/>
          </a:p>
        </p:txBody>
      </p:sp>
      <p:grpSp>
        <p:nvGrpSpPr>
          <p:cNvPr id="486" name="Google Shape;486;p14"/>
          <p:cNvGrpSpPr/>
          <p:nvPr/>
        </p:nvGrpSpPr>
        <p:grpSpPr>
          <a:xfrm>
            <a:off x="3981540" y="3881299"/>
            <a:ext cx="2409572" cy="1025668"/>
            <a:chOff x="3029909" y="1271433"/>
            <a:chExt cx="2409572" cy="1025668"/>
          </a:xfrm>
        </p:grpSpPr>
        <p:grpSp>
          <p:nvGrpSpPr>
            <p:cNvPr id="487" name="Google Shape;487;p14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488" name="Google Shape;488;p14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489" name="Google Shape;489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4" name="Google Shape;494;p14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495" name="Google Shape;495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0" name="Google Shape;500;p14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01" name="Google Shape;501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6" name="Google Shape;506;p14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07" name="Google Shape;507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12" name="Google Shape;512;p14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513" name="Google Shape;513;p14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14" name="Google Shape;514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517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9" name="Google Shape;519;p14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20" name="Google Shape;520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5" name="Google Shape;525;p14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26" name="Google Shape;526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1" name="Google Shape;531;p14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32" name="Google Shape;532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37" name="Google Shape;537;p14"/>
          <p:cNvSpPr/>
          <p:nvPr/>
        </p:nvSpPr>
        <p:spPr>
          <a:xfrm>
            <a:off x="3988058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4"/>
          <p:cNvSpPr/>
          <p:nvPr/>
        </p:nvSpPr>
        <p:spPr>
          <a:xfrm>
            <a:off x="402235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4"/>
          <p:cNvSpPr/>
          <p:nvPr/>
        </p:nvSpPr>
        <p:spPr>
          <a:xfrm>
            <a:off x="413650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4"/>
          <p:cNvSpPr/>
          <p:nvPr/>
        </p:nvSpPr>
        <p:spPr>
          <a:xfrm>
            <a:off x="4250649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4"/>
          <p:cNvSpPr/>
          <p:nvPr/>
        </p:nvSpPr>
        <p:spPr>
          <a:xfrm>
            <a:off x="4364797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4"/>
          <p:cNvSpPr/>
          <p:nvPr/>
        </p:nvSpPr>
        <p:spPr>
          <a:xfrm>
            <a:off x="4628434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4"/>
          <p:cNvSpPr/>
          <p:nvPr/>
        </p:nvSpPr>
        <p:spPr>
          <a:xfrm>
            <a:off x="466272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4"/>
          <p:cNvSpPr/>
          <p:nvPr/>
        </p:nvSpPr>
        <p:spPr>
          <a:xfrm>
            <a:off x="477687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4"/>
          <p:cNvSpPr/>
          <p:nvPr/>
        </p:nvSpPr>
        <p:spPr>
          <a:xfrm>
            <a:off x="4891025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4"/>
          <p:cNvSpPr/>
          <p:nvPr/>
        </p:nvSpPr>
        <p:spPr>
          <a:xfrm>
            <a:off x="5005173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4"/>
          <p:cNvSpPr/>
          <p:nvPr/>
        </p:nvSpPr>
        <p:spPr>
          <a:xfrm>
            <a:off x="3988058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4"/>
          <p:cNvSpPr/>
          <p:nvPr/>
        </p:nvSpPr>
        <p:spPr>
          <a:xfrm>
            <a:off x="402235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4"/>
          <p:cNvSpPr/>
          <p:nvPr/>
        </p:nvSpPr>
        <p:spPr>
          <a:xfrm>
            <a:off x="413650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4"/>
          <p:cNvSpPr/>
          <p:nvPr/>
        </p:nvSpPr>
        <p:spPr>
          <a:xfrm>
            <a:off x="4250649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4"/>
          <p:cNvSpPr/>
          <p:nvPr/>
        </p:nvSpPr>
        <p:spPr>
          <a:xfrm>
            <a:off x="4364797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4"/>
          <p:cNvSpPr/>
          <p:nvPr/>
        </p:nvSpPr>
        <p:spPr>
          <a:xfrm>
            <a:off x="4628434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4"/>
          <p:cNvSpPr/>
          <p:nvPr/>
        </p:nvSpPr>
        <p:spPr>
          <a:xfrm>
            <a:off x="466272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4"/>
          <p:cNvSpPr/>
          <p:nvPr/>
        </p:nvSpPr>
        <p:spPr>
          <a:xfrm>
            <a:off x="477687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4"/>
          <p:cNvSpPr/>
          <p:nvPr/>
        </p:nvSpPr>
        <p:spPr>
          <a:xfrm>
            <a:off x="4891025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4"/>
          <p:cNvSpPr/>
          <p:nvPr/>
        </p:nvSpPr>
        <p:spPr>
          <a:xfrm>
            <a:off x="5005173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4"/>
          <p:cNvSpPr/>
          <p:nvPr/>
        </p:nvSpPr>
        <p:spPr>
          <a:xfrm>
            <a:off x="5265731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4"/>
          <p:cNvSpPr/>
          <p:nvPr/>
        </p:nvSpPr>
        <p:spPr>
          <a:xfrm>
            <a:off x="5300025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4"/>
          <p:cNvSpPr/>
          <p:nvPr/>
        </p:nvSpPr>
        <p:spPr>
          <a:xfrm>
            <a:off x="5414173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4"/>
          <p:cNvSpPr/>
          <p:nvPr/>
        </p:nvSpPr>
        <p:spPr>
          <a:xfrm>
            <a:off x="552832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4"/>
          <p:cNvSpPr/>
          <p:nvPr/>
        </p:nvSpPr>
        <p:spPr>
          <a:xfrm>
            <a:off x="564247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4"/>
          <p:cNvSpPr/>
          <p:nvPr/>
        </p:nvSpPr>
        <p:spPr>
          <a:xfrm>
            <a:off x="5906107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4"/>
          <p:cNvSpPr/>
          <p:nvPr/>
        </p:nvSpPr>
        <p:spPr>
          <a:xfrm>
            <a:off x="5940401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4"/>
          <p:cNvSpPr/>
          <p:nvPr/>
        </p:nvSpPr>
        <p:spPr>
          <a:xfrm>
            <a:off x="6054549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4"/>
          <p:cNvSpPr/>
          <p:nvPr/>
        </p:nvSpPr>
        <p:spPr>
          <a:xfrm>
            <a:off x="616869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4"/>
          <p:cNvSpPr/>
          <p:nvPr/>
        </p:nvSpPr>
        <p:spPr>
          <a:xfrm>
            <a:off x="628284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4"/>
          <p:cNvSpPr/>
          <p:nvPr/>
        </p:nvSpPr>
        <p:spPr>
          <a:xfrm>
            <a:off x="5265731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4"/>
          <p:cNvSpPr/>
          <p:nvPr/>
        </p:nvSpPr>
        <p:spPr>
          <a:xfrm>
            <a:off x="5300025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4"/>
          <p:cNvSpPr/>
          <p:nvPr/>
        </p:nvSpPr>
        <p:spPr>
          <a:xfrm>
            <a:off x="5414173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4"/>
          <p:cNvSpPr/>
          <p:nvPr/>
        </p:nvSpPr>
        <p:spPr>
          <a:xfrm>
            <a:off x="552832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4"/>
          <p:cNvSpPr/>
          <p:nvPr/>
        </p:nvSpPr>
        <p:spPr>
          <a:xfrm>
            <a:off x="564247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4"/>
          <p:cNvSpPr/>
          <p:nvPr/>
        </p:nvSpPr>
        <p:spPr>
          <a:xfrm>
            <a:off x="5906107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4"/>
          <p:cNvSpPr/>
          <p:nvPr/>
        </p:nvSpPr>
        <p:spPr>
          <a:xfrm>
            <a:off x="5940401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4"/>
          <p:cNvSpPr/>
          <p:nvPr/>
        </p:nvSpPr>
        <p:spPr>
          <a:xfrm>
            <a:off x="6054549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4"/>
          <p:cNvSpPr/>
          <p:nvPr/>
        </p:nvSpPr>
        <p:spPr>
          <a:xfrm>
            <a:off x="616869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4"/>
          <p:cNvSpPr/>
          <p:nvPr/>
        </p:nvSpPr>
        <p:spPr>
          <a:xfrm>
            <a:off x="628284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4"/>
          <p:cNvSpPr/>
          <p:nvPr/>
        </p:nvSpPr>
        <p:spPr>
          <a:xfrm>
            <a:off x="3988058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4"/>
          <p:cNvSpPr/>
          <p:nvPr/>
        </p:nvSpPr>
        <p:spPr>
          <a:xfrm>
            <a:off x="4022352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4"/>
          <p:cNvSpPr/>
          <p:nvPr/>
        </p:nvSpPr>
        <p:spPr>
          <a:xfrm>
            <a:off x="413650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4"/>
          <p:cNvSpPr/>
          <p:nvPr/>
        </p:nvSpPr>
        <p:spPr>
          <a:xfrm>
            <a:off x="4250649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4"/>
          <p:cNvSpPr/>
          <p:nvPr/>
        </p:nvSpPr>
        <p:spPr>
          <a:xfrm>
            <a:off x="4364797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4"/>
          <p:cNvSpPr/>
          <p:nvPr/>
        </p:nvSpPr>
        <p:spPr>
          <a:xfrm>
            <a:off x="4628434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4"/>
          <p:cNvSpPr/>
          <p:nvPr/>
        </p:nvSpPr>
        <p:spPr>
          <a:xfrm>
            <a:off x="4662728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4"/>
          <p:cNvSpPr/>
          <p:nvPr/>
        </p:nvSpPr>
        <p:spPr>
          <a:xfrm>
            <a:off x="477687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4"/>
          <p:cNvSpPr/>
          <p:nvPr/>
        </p:nvSpPr>
        <p:spPr>
          <a:xfrm>
            <a:off x="4891025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4"/>
          <p:cNvSpPr/>
          <p:nvPr/>
        </p:nvSpPr>
        <p:spPr>
          <a:xfrm>
            <a:off x="5005173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4"/>
          <p:cNvSpPr/>
          <p:nvPr/>
        </p:nvSpPr>
        <p:spPr>
          <a:xfrm>
            <a:off x="3988058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4"/>
          <p:cNvSpPr/>
          <p:nvPr/>
        </p:nvSpPr>
        <p:spPr>
          <a:xfrm>
            <a:off x="4022352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4"/>
          <p:cNvSpPr/>
          <p:nvPr/>
        </p:nvSpPr>
        <p:spPr>
          <a:xfrm>
            <a:off x="413650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4"/>
          <p:cNvSpPr/>
          <p:nvPr/>
        </p:nvSpPr>
        <p:spPr>
          <a:xfrm>
            <a:off x="4250649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4"/>
          <p:cNvSpPr/>
          <p:nvPr/>
        </p:nvSpPr>
        <p:spPr>
          <a:xfrm>
            <a:off x="4364797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4"/>
          <p:cNvSpPr/>
          <p:nvPr/>
        </p:nvSpPr>
        <p:spPr>
          <a:xfrm>
            <a:off x="4628434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4"/>
          <p:cNvSpPr/>
          <p:nvPr/>
        </p:nvSpPr>
        <p:spPr>
          <a:xfrm>
            <a:off x="4662728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4"/>
          <p:cNvSpPr/>
          <p:nvPr/>
        </p:nvSpPr>
        <p:spPr>
          <a:xfrm>
            <a:off x="477687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4"/>
          <p:cNvSpPr/>
          <p:nvPr/>
        </p:nvSpPr>
        <p:spPr>
          <a:xfrm>
            <a:off x="4891025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4"/>
          <p:cNvSpPr/>
          <p:nvPr/>
        </p:nvSpPr>
        <p:spPr>
          <a:xfrm>
            <a:off x="5005173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4"/>
          <p:cNvSpPr/>
          <p:nvPr/>
        </p:nvSpPr>
        <p:spPr>
          <a:xfrm>
            <a:off x="5265731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4"/>
          <p:cNvSpPr/>
          <p:nvPr/>
        </p:nvSpPr>
        <p:spPr>
          <a:xfrm>
            <a:off x="5300025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4"/>
          <p:cNvSpPr/>
          <p:nvPr/>
        </p:nvSpPr>
        <p:spPr>
          <a:xfrm>
            <a:off x="541417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4"/>
          <p:cNvSpPr/>
          <p:nvPr/>
        </p:nvSpPr>
        <p:spPr>
          <a:xfrm>
            <a:off x="552832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4"/>
          <p:cNvSpPr/>
          <p:nvPr/>
        </p:nvSpPr>
        <p:spPr>
          <a:xfrm>
            <a:off x="564247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4"/>
          <p:cNvSpPr/>
          <p:nvPr/>
        </p:nvSpPr>
        <p:spPr>
          <a:xfrm>
            <a:off x="5906107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4"/>
          <p:cNvSpPr/>
          <p:nvPr/>
        </p:nvSpPr>
        <p:spPr>
          <a:xfrm>
            <a:off x="5940401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4"/>
          <p:cNvSpPr/>
          <p:nvPr/>
        </p:nvSpPr>
        <p:spPr>
          <a:xfrm>
            <a:off x="605454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4"/>
          <p:cNvSpPr/>
          <p:nvPr/>
        </p:nvSpPr>
        <p:spPr>
          <a:xfrm>
            <a:off x="616869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4"/>
          <p:cNvSpPr/>
          <p:nvPr/>
        </p:nvSpPr>
        <p:spPr>
          <a:xfrm>
            <a:off x="628284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4"/>
          <p:cNvSpPr/>
          <p:nvPr/>
        </p:nvSpPr>
        <p:spPr>
          <a:xfrm>
            <a:off x="5265731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4"/>
          <p:cNvSpPr/>
          <p:nvPr/>
        </p:nvSpPr>
        <p:spPr>
          <a:xfrm>
            <a:off x="5300025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4"/>
          <p:cNvSpPr/>
          <p:nvPr/>
        </p:nvSpPr>
        <p:spPr>
          <a:xfrm>
            <a:off x="541417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4"/>
          <p:cNvSpPr/>
          <p:nvPr/>
        </p:nvSpPr>
        <p:spPr>
          <a:xfrm>
            <a:off x="552832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4"/>
          <p:cNvSpPr/>
          <p:nvPr/>
        </p:nvSpPr>
        <p:spPr>
          <a:xfrm>
            <a:off x="564247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4"/>
          <p:cNvSpPr/>
          <p:nvPr/>
        </p:nvSpPr>
        <p:spPr>
          <a:xfrm>
            <a:off x="5906107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4"/>
          <p:cNvSpPr/>
          <p:nvPr/>
        </p:nvSpPr>
        <p:spPr>
          <a:xfrm>
            <a:off x="5940401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4"/>
          <p:cNvSpPr/>
          <p:nvPr/>
        </p:nvSpPr>
        <p:spPr>
          <a:xfrm>
            <a:off x="605454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4"/>
          <p:cNvSpPr/>
          <p:nvPr/>
        </p:nvSpPr>
        <p:spPr>
          <a:xfrm>
            <a:off x="616869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4"/>
          <p:cNvSpPr/>
          <p:nvPr/>
        </p:nvSpPr>
        <p:spPr>
          <a:xfrm>
            <a:off x="628284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4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14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619" name="Google Shape;619;p14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620" name="Google Shape;620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21" name="Google Shape;621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3" name="Google Shape;623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24" name="Google Shape;624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6" name="Google Shape;626;p14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627" name="Google Shape;627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28" name="Google Shape;628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0" name="Google Shape;630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31" name="Google Shape;631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3" name="Google Shape;633;p14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634" name="Google Shape;634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35" name="Google Shape;635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7" name="Google Shape;637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38" name="Google Shape;638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40" name="Google Shape;640;p14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641" name="Google Shape;641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42" name="Google Shape;642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4" name="Google Shape;644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45" name="Google Shape;645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47" name="Google Shape;647;p14"/>
          <p:cNvSpPr txBox="1"/>
          <p:nvPr/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32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8" name="Google Shape;648;p14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  <p:sp>
        <p:nvSpPr>
          <p:cNvPr id="649" name="Google Shape;649;p14"/>
          <p:cNvSpPr txBox="1"/>
          <p:nvPr/>
        </p:nvSpPr>
        <p:spPr>
          <a:xfrm>
            <a:off x="8248850" y="211756"/>
            <a:ext cx="2435191" cy="116955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Depending on the number of SMs on a GPU, and the requirements of a block, more than one block can be scheduled on an SM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5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15"/>
          <p:cNvGrpSpPr/>
          <p:nvPr/>
        </p:nvGrpSpPr>
        <p:grpSpPr>
          <a:xfrm>
            <a:off x="513519" y="795129"/>
            <a:ext cx="1457741" cy="1146136"/>
            <a:chOff x="530084" y="410538"/>
            <a:chExt cx="1457741" cy="2315506"/>
          </a:xfrm>
        </p:grpSpPr>
        <p:grpSp>
          <p:nvGrpSpPr>
            <p:cNvPr id="657" name="Google Shape;657;p15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658" name="Google Shape;658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15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661" name="Google Shape;661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3" name="Google Shape;663;p15"/>
          <p:cNvGrpSpPr/>
          <p:nvPr/>
        </p:nvGrpSpPr>
        <p:grpSpPr>
          <a:xfrm>
            <a:off x="513519" y="2009841"/>
            <a:ext cx="1457741" cy="1146136"/>
            <a:chOff x="530084" y="410538"/>
            <a:chExt cx="1457741" cy="2315506"/>
          </a:xfrm>
        </p:grpSpPr>
        <p:grpSp>
          <p:nvGrpSpPr>
            <p:cNvPr id="664" name="Google Shape;664;p15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665" name="Google Shape;665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7" name="Google Shape;667;p15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668" name="Google Shape;668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0" name="Google Shape;670;p15"/>
          <p:cNvGrpSpPr/>
          <p:nvPr/>
        </p:nvGrpSpPr>
        <p:grpSpPr>
          <a:xfrm>
            <a:off x="513518" y="3207744"/>
            <a:ext cx="642733" cy="1146136"/>
            <a:chOff x="530084" y="410538"/>
            <a:chExt cx="622854" cy="4185704"/>
          </a:xfrm>
        </p:grpSpPr>
        <p:sp>
          <p:nvSpPr>
            <p:cNvPr id="671" name="Google Shape;671;p15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15"/>
          <p:cNvGrpSpPr/>
          <p:nvPr/>
        </p:nvGrpSpPr>
        <p:grpSpPr>
          <a:xfrm>
            <a:off x="1328526" y="3207744"/>
            <a:ext cx="642733" cy="1146136"/>
            <a:chOff x="530084" y="410538"/>
            <a:chExt cx="622854" cy="4185704"/>
          </a:xfrm>
        </p:grpSpPr>
        <p:sp>
          <p:nvSpPr>
            <p:cNvPr id="674" name="Google Shape;674;p15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6" name="Google Shape;676;p15"/>
          <p:cNvGrpSpPr/>
          <p:nvPr/>
        </p:nvGrpSpPr>
        <p:grpSpPr>
          <a:xfrm>
            <a:off x="513518" y="4412517"/>
            <a:ext cx="1457741" cy="1146136"/>
            <a:chOff x="530084" y="410538"/>
            <a:chExt cx="1457741" cy="2315506"/>
          </a:xfrm>
        </p:grpSpPr>
        <p:grpSp>
          <p:nvGrpSpPr>
            <p:cNvPr id="677" name="Google Shape;677;p15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678" name="Google Shape;678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0" name="Google Shape;680;p15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681" name="Google Shape;681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3" name="Google Shape;683;p15"/>
          <p:cNvSpPr txBox="1">
            <a:spLocks noGrp="1"/>
          </p:cNvSpPr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684" name="Google Shape;684;p15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  <p:grpSp>
        <p:nvGrpSpPr>
          <p:cNvPr id="685" name="Google Shape;685;p15"/>
          <p:cNvGrpSpPr/>
          <p:nvPr/>
        </p:nvGrpSpPr>
        <p:grpSpPr>
          <a:xfrm>
            <a:off x="582129" y="854618"/>
            <a:ext cx="1319403" cy="1020598"/>
            <a:chOff x="581570" y="854618"/>
            <a:chExt cx="1319403" cy="1020598"/>
          </a:xfrm>
        </p:grpSpPr>
        <p:grpSp>
          <p:nvGrpSpPr>
            <p:cNvPr id="686" name="Google Shape;686;p15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687" name="Google Shape;687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2" name="Google Shape;692;p15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693" name="Google Shape;693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8" name="Google Shape;698;p15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699" name="Google Shape;699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4" name="Google Shape;704;p15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705" name="Google Shape;705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0" name="Google Shape;710;p15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5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/>
          </a:p>
        </p:txBody>
      </p:sp>
      <p:grpSp>
        <p:nvGrpSpPr>
          <p:cNvPr id="712" name="Google Shape;712;p15"/>
          <p:cNvGrpSpPr/>
          <p:nvPr/>
        </p:nvGrpSpPr>
        <p:grpSpPr>
          <a:xfrm>
            <a:off x="582129" y="2079569"/>
            <a:ext cx="1319403" cy="1020598"/>
            <a:chOff x="581570" y="854618"/>
            <a:chExt cx="1319403" cy="1020598"/>
          </a:xfrm>
        </p:grpSpPr>
        <p:grpSp>
          <p:nvGrpSpPr>
            <p:cNvPr id="713" name="Google Shape;713;p15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714" name="Google Shape;714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5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720" name="Google Shape;720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5" name="Google Shape;725;p15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726" name="Google Shape;726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1" name="Google Shape;731;p15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732" name="Google Shape;732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7" name="Google Shape;737;p15"/>
          <p:cNvSpPr/>
          <p:nvPr/>
        </p:nvSpPr>
        <p:spPr>
          <a:xfrm>
            <a:off x="3988058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5"/>
          <p:cNvSpPr/>
          <p:nvPr/>
        </p:nvSpPr>
        <p:spPr>
          <a:xfrm>
            <a:off x="402235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5"/>
          <p:cNvSpPr/>
          <p:nvPr/>
        </p:nvSpPr>
        <p:spPr>
          <a:xfrm>
            <a:off x="413650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5"/>
          <p:cNvSpPr/>
          <p:nvPr/>
        </p:nvSpPr>
        <p:spPr>
          <a:xfrm>
            <a:off x="4250649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5"/>
          <p:cNvSpPr/>
          <p:nvPr/>
        </p:nvSpPr>
        <p:spPr>
          <a:xfrm>
            <a:off x="4364797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5"/>
          <p:cNvSpPr/>
          <p:nvPr/>
        </p:nvSpPr>
        <p:spPr>
          <a:xfrm>
            <a:off x="4628434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5"/>
          <p:cNvSpPr/>
          <p:nvPr/>
        </p:nvSpPr>
        <p:spPr>
          <a:xfrm>
            <a:off x="466272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5"/>
          <p:cNvSpPr/>
          <p:nvPr/>
        </p:nvSpPr>
        <p:spPr>
          <a:xfrm>
            <a:off x="477687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5"/>
          <p:cNvSpPr/>
          <p:nvPr/>
        </p:nvSpPr>
        <p:spPr>
          <a:xfrm>
            <a:off x="4891025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5"/>
          <p:cNvSpPr/>
          <p:nvPr/>
        </p:nvSpPr>
        <p:spPr>
          <a:xfrm>
            <a:off x="5005173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5"/>
          <p:cNvSpPr/>
          <p:nvPr/>
        </p:nvSpPr>
        <p:spPr>
          <a:xfrm>
            <a:off x="3988058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5"/>
          <p:cNvSpPr/>
          <p:nvPr/>
        </p:nvSpPr>
        <p:spPr>
          <a:xfrm>
            <a:off x="402235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5"/>
          <p:cNvSpPr/>
          <p:nvPr/>
        </p:nvSpPr>
        <p:spPr>
          <a:xfrm>
            <a:off x="413650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5"/>
          <p:cNvSpPr/>
          <p:nvPr/>
        </p:nvSpPr>
        <p:spPr>
          <a:xfrm>
            <a:off x="4250649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5"/>
          <p:cNvSpPr/>
          <p:nvPr/>
        </p:nvSpPr>
        <p:spPr>
          <a:xfrm>
            <a:off x="4364797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5"/>
          <p:cNvSpPr/>
          <p:nvPr/>
        </p:nvSpPr>
        <p:spPr>
          <a:xfrm>
            <a:off x="4628434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5"/>
          <p:cNvSpPr/>
          <p:nvPr/>
        </p:nvSpPr>
        <p:spPr>
          <a:xfrm>
            <a:off x="466272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5"/>
          <p:cNvSpPr/>
          <p:nvPr/>
        </p:nvSpPr>
        <p:spPr>
          <a:xfrm>
            <a:off x="477687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5"/>
          <p:cNvSpPr/>
          <p:nvPr/>
        </p:nvSpPr>
        <p:spPr>
          <a:xfrm>
            <a:off x="4891025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5"/>
          <p:cNvSpPr/>
          <p:nvPr/>
        </p:nvSpPr>
        <p:spPr>
          <a:xfrm>
            <a:off x="5005173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5"/>
          <p:cNvSpPr/>
          <p:nvPr/>
        </p:nvSpPr>
        <p:spPr>
          <a:xfrm>
            <a:off x="5265731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5"/>
          <p:cNvSpPr/>
          <p:nvPr/>
        </p:nvSpPr>
        <p:spPr>
          <a:xfrm>
            <a:off x="5300025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5"/>
          <p:cNvSpPr/>
          <p:nvPr/>
        </p:nvSpPr>
        <p:spPr>
          <a:xfrm>
            <a:off x="5414173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5"/>
          <p:cNvSpPr/>
          <p:nvPr/>
        </p:nvSpPr>
        <p:spPr>
          <a:xfrm>
            <a:off x="552832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5"/>
          <p:cNvSpPr/>
          <p:nvPr/>
        </p:nvSpPr>
        <p:spPr>
          <a:xfrm>
            <a:off x="564247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5"/>
          <p:cNvSpPr/>
          <p:nvPr/>
        </p:nvSpPr>
        <p:spPr>
          <a:xfrm>
            <a:off x="5906107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5"/>
          <p:cNvSpPr/>
          <p:nvPr/>
        </p:nvSpPr>
        <p:spPr>
          <a:xfrm>
            <a:off x="5940401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5"/>
          <p:cNvSpPr/>
          <p:nvPr/>
        </p:nvSpPr>
        <p:spPr>
          <a:xfrm>
            <a:off x="6054549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5"/>
          <p:cNvSpPr/>
          <p:nvPr/>
        </p:nvSpPr>
        <p:spPr>
          <a:xfrm>
            <a:off x="616869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5"/>
          <p:cNvSpPr/>
          <p:nvPr/>
        </p:nvSpPr>
        <p:spPr>
          <a:xfrm>
            <a:off x="628284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5"/>
          <p:cNvSpPr/>
          <p:nvPr/>
        </p:nvSpPr>
        <p:spPr>
          <a:xfrm>
            <a:off x="5265731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5"/>
          <p:cNvSpPr/>
          <p:nvPr/>
        </p:nvSpPr>
        <p:spPr>
          <a:xfrm>
            <a:off x="5300025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5"/>
          <p:cNvSpPr/>
          <p:nvPr/>
        </p:nvSpPr>
        <p:spPr>
          <a:xfrm>
            <a:off x="5414173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5"/>
          <p:cNvSpPr/>
          <p:nvPr/>
        </p:nvSpPr>
        <p:spPr>
          <a:xfrm>
            <a:off x="552832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5"/>
          <p:cNvSpPr/>
          <p:nvPr/>
        </p:nvSpPr>
        <p:spPr>
          <a:xfrm>
            <a:off x="564247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5"/>
          <p:cNvSpPr/>
          <p:nvPr/>
        </p:nvSpPr>
        <p:spPr>
          <a:xfrm>
            <a:off x="5906107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5"/>
          <p:cNvSpPr/>
          <p:nvPr/>
        </p:nvSpPr>
        <p:spPr>
          <a:xfrm>
            <a:off x="5940401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5"/>
          <p:cNvSpPr/>
          <p:nvPr/>
        </p:nvSpPr>
        <p:spPr>
          <a:xfrm>
            <a:off x="6054549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5"/>
          <p:cNvSpPr/>
          <p:nvPr/>
        </p:nvSpPr>
        <p:spPr>
          <a:xfrm>
            <a:off x="616869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5"/>
          <p:cNvSpPr/>
          <p:nvPr/>
        </p:nvSpPr>
        <p:spPr>
          <a:xfrm>
            <a:off x="628284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5"/>
          <p:cNvSpPr/>
          <p:nvPr/>
        </p:nvSpPr>
        <p:spPr>
          <a:xfrm>
            <a:off x="3988058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5"/>
          <p:cNvSpPr/>
          <p:nvPr/>
        </p:nvSpPr>
        <p:spPr>
          <a:xfrm>
            <a:off x="4022352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5"/>
          <p:cNvSpPr/>
          <p:nvPr/>
        </p:nvSpPr>
        <p:spPr>
          <a:xfrm>
            <a:off x="413650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5"/>
          <p:cNvSpPr/>
          <p:nvPr/>
        </p:nvSpPr>
        <p:spPr>
          <a:xfrm>
            <a:off x="4250649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5"/>
          <p:cNvSpPr/>
          <p:nvPr/>
        </p:nvSpPr>
        <p:spPr>
          <a:xfrm>
            <a:off x="4364797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5"/>
          <p:cNvSpPr/>
          <p:nvPr/>
        </p:nvSpPr>
        <p:spPr>
          <a:xfrm>
            <a:off x="4628434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5"/>
          <p:cNvSpPr/>
          <p:nvPr/>
        </p:nvSpPr>
        <p:spPr>
          <a:xfrm>
            <a:off x="4662728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5"/>
          <p:cNvSpPr/>
          <p:nvPr/>
        </p:nvSpPr>
        <p:spPr>
          <a:xfrm>
            <a:off x="477687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5"/>
          <p:cNvSpPr/>
          <p:nvPr/>
        </p:nvSpPr>
        <p:spPr>
          <a:xfrm>
            <a:off x="4891025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5"/>
          <p:cNvSpPr/>
          <p:nvPr/>
        </p:nvSpPr>
        <p:spPr>
          <a:xfrm>
            <a:off x="5005173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5"/>
          <p:cNvSpPr/>
          <p:nvPr/>
        </p:nvSpPr>
        <p:spPr>
          <a:xfrm>
            <a:off x="3988058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5"/>
          <p:cNvSpPr/>
          <p:nvPr/>
        </p:nvSpPr>
        <p:spPr>
          <a:xfrm>
            <a:off x="4022352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5"/>
          <p:cNvSpPr/>
          <p:nvPr/>
        </p:nvSpPr>
        <p:spPr>
          <a:xfrm>
            <a:off x="413650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5"/>
          <p:cNvSpPr/>
          <p:nvPr/>
        </p:nvSpPr>
        <p:spPr>
          <a:xfrm>
            <a:off x="4250649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5"/>
          <p:cNvSpPr/>
          <p:nvPr/>
        </p:nvSpPr>
        <p:spPr>
          <a:xfrm>
            <a:off x="4364797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5"/>
          <p:cNvSpPr/>
          <p:nvPr/>
        </p:nvSpPr>
        <p:spPr>
          <a:xfrm>
            <a:off x="4628434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5"/>
          <p:cNvSpPr/>
          <p:nvPr/>
        </p:nvSpPr>
        <p:spPr>
          <a:xfrm>
            <a:off x="4662728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5"/>
          <p:cNvSpPr/>
          <p:nvPr/>
        </p:nvSpPr>
        <p:spPr>
          <a:xfrm>
            <a:off x="477687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5"/>
          <p:cNvSpPr/>
          <p:nvPr/>
        </p:nvSpPr>
        <p:spPr>
          <a:xfrm>
            <a:off x="4891025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5"/>
          <p:cNvSpPr/>
          <p:nvPr/>
        </p:nvSpPr>
        <p:spPr>
          <a:xfrm>
            <a:off x="5005173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5"/>
          <p:cNvSpPr/>
          <p:nvPr/>
        </p:nvSpPr>
        <p:spPr>
          <a:xfrm>
            <a:off x="5265731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5"/>
          <p:cNvSpPr/>
          <p:nvPr/>
        </p:nvSpPr>
        <p:spPr>
          <a:xfrm>
            <a:off x="5300025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5"/>
          <p:cNvSpPr/>
          <p:nvPr/>
        </p:nvSpPr>
        <p:spPr>
          <a:xfrm>
            <a:off x="541417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5"/>
          <p:cNvSpPr/>
          <p:nvPr/>
        </p:nvSpPr>
        <p:spPr>
          <a:xfrm>
            <a:off x="552832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5"/>
          <p:cNvSpPr/>
          <p:nvPr/>
        </p:nvSpPr>
        <p:spPr>
          <a:xfrm>
            <a:off x="564247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5"/>
          <p:cNvSpPr/>
          <p:nvPr/>
        </p:nvSpPr>
        <p:spPr>
          <a:xfrm>
            <a:off x="5906107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5"/>
          <p:cNvSpPr/>
          <p:nvPr/>
        </p:nvSpPr>
        <p:spPr>
          <a:xfrm>
            <a:off x="5940401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5"/>
          <p:cNvSpPr/>
          <p:nvPr/>
        </p:nvSpPr>
        <p:spPr>
          <a:xfrm>
            <a:off x="605454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5"/>
          <p:cNvSpPr/>
          <p:nvPr/>
        </p:nvSpPr>
        <p:spPr>
          <a:xfrm>
            <a:off x="616869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5"/>
          <p:cNvSpPr/>
          <p:nvPr/>
        </p:nvSpPr>
        <p:spPr>
          <a:xfrm>
            <a:off x="628284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5"/>
          <p:cNvSpPr/>
          <p:nvPr/>
        </p:nvSpPr>
        <p:spPr>
          <a:xfrm>
            <a:off x="5265731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5"/>
          <p:cNvSpPr/>
          <p:nvPr/>
        </p:nvSpPr>
        <p:spPr>
          <a:xfrm>
            <a:off x="5300025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5"/>
          <p:cNvSpPr/>
          <p:nvPr/>
        </p:nvSpPr>
        <p:spPr>
          <a:xfrm>
            <a:off x="541417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5"/>
          <p:cNvSpPr/>
          <p:nvPr/>
        </p:nvSpPr>
        <p:spPr>
          <a:xfrm>
            <a:off x="552832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5"/>
          <p:cNvSpPr/>
          <p:nvPr/>
        </p:nvSpPr>
        <p:spPr>
          <a:xfrm>
            <a:off x="564247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5"/>
          <p:cNvSpPr/>
          <p:nvPr/>
        </p:nvSpPr>
        <p:spPr>
          <a:xfrm>
            <a:off x="5906107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5"/>
          <p:cNvSpPr/>
          <p:nvPr/>
        </p:nvSpPr>
        <p:spPr>
          <a:xfrm>
            <a:off x="5940401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5"/>
          <p:cNvSpPr/>
          <p:nvPr/>
        </p:nvSpPr>
        <p:spPr>
          <a:xfrm>
            <a:off x="605454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5"/>
          <p:cNvSpPr/>
          <p:nvPr/>
        </p:nvSpPr>
        <p:spPr>
          <a:xfrm>
            <a:off x="616869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5"/>
          <p:cNvSpPr/>
          <p:nvPr/>
        </p:nvSpPr>
        <p:spPr>
          <a:xfrm>
            <a:off x="628284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5"/>
          <p:cNvSpPr txBox="1"/>
          <p:nvPr/>
        </p:nvSpPr>
        <p:spPr>
          <a:xfrm>
            <a:off x="8248850" y="199724"/>
            <a:ext cx="2435191" cy="95410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 dimensions divisible by the number of SMs on a GPU can promote full SM utilization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6"/>
          <p:cNvSpPr txBox="1"/>
          <p:nvPr/>
        </p:nvSpPr>
        <p:spPr>
          <a:xfrm>
            <a:off x="8248850" y="211756"/>
            <a:ext cx="2435191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there are fallow SMs</a:t>
            </a:r>
            <a:endParaRPr/>
          </a:p>
        </p:txBody>
      </p:sp>
      <p:sp>
        <p:nvSpPr>
          <p:cNvPr id="824" name="Google Shape;824;p16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6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/>
          </a:p>
        </p:txBody>
      </p:sp>
      <p:sp>
        <p:nvSpPr>
          <p:cNvPr id="826" name="Google Shape;826;p16"/>
          <p:cNvSpPr/>
          <p:nvPr/>
        </p:nvSpPr>
        <p:spPr>
          <a:xfrm>
            <a:off x="3981540" y="3886369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6"/>
          <p:cNvSpPr/>
          <p:nvPr/>
        </p:nvSpPr>
        <p:spPr>
          <a:xfrm>
            <a:off x="4015834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6"/>
          <p:cNvSpPr/>
          <p:nvPr/>
        </p:nvSpPr>
        <p:spPr>
          <a:xfrm>
            <a:off x="4129982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6"/>
          <p:cNvSpPr/>
          <p:nvPr/>
        </p:nvSpPr>
        <p:spPr>
          <a:xfrm>
            <a:off x="4244131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6"/>
          <p:cNvSpPr/>
          <p:nvPr/>
        </p:nvSpPr>
        <p:spPr>
          <a:xfrm>
            <a:off x="4358279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6"/>
          <p:cNvSpPr/>
          <p:nvPr/>
        </p:nvSpPr>
        <p:spPr>
          <a:xfrm>
            <a:off x="4621916" y="3881299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6"/>
          <p:cNvSpPr/>
          <p:nvPr/>
        </p:nvSpPr>
        <p:spPr>
          <a:xfrm>
            <a:off x="4656210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6"/>
          <p:cNvSpPr/>
          <p:nvPr/>
        </p:nvSpPr>
        <p:spPr>
          <a:xfrm>
            <a:off x="4770358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6"/>
          <p:cNvSpPr/>
          <p:nvPr/>
        </p:nvSpPr>
        <p:spPr>
          <a:xfrm>
            <a:off x="4884507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6"/>
          <p:cNvSpPr/>
          <p:nvPr/>
        </p:nvSpPr>
        <p:spPr>
          <a:xfrm>
            <a:off x="4998655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6"/>
          <p:cNvSpPr/>
          <p:nvPr/>
        </p:nvSpPr>
        <p:spPr>
          <a:xfrm>
            <a:off x="3981540" y="447337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6"/>
          <p:cNvSpPr/>
          <p:nvPr/>
        </p:nvSpPr>
        <p:spPr>
          <a:xfrm>
            <a:off x="4015834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6"/>
          <p:cNvSpPr/>
          <p:nvPr/>
        </p:nvSpPr>
        <p:spPr>
          <a:xfrm>
            <a:off x="4129982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6"/>
          <p:cNvSpPr/>
          <p:nvPr/>
        </p:nvSpPr>
        <p:spPr>
          <a:xfrm>
            <a:off x="4244131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6"/>
          <p:cNvSpPr/>
          <p:nvPr/>
        </p:nvSpPr>
        <p:spPr>
          <a:xfrm>
            <a:off x="4358279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6"/>
          <p:cNvSpPr/>
          <p:nvPr/>
        </p:nvSpPr>
        <p:spPr>
          <a:xfrm>
            <a:off x="4621916" y="446830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6"/>
          <p:cNvSpPr/>
          <p:nvPr/>
        </p:nvSpPr>
        <p:spPr>
          <a:xfrm>
            <a:off x="4656210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6"/>
          <p:cNvSpPr/>
          <p:nvPr/>
        </p:nvSpPr>
        <p:spPr>
          <a:xfrm>
            <a:off x="4770358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6"/>
          <p:cNvSpPr/>
          <p:nvPr/>
        </p:nvSpPr>
        <p:spPr>
          <a:xfrm>
            <a:off x="4884507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6"/>
          <p:cNvSpPr/>
          <p:nvPr/>
        </p:nvSpPr>
        <p:spPr>
          <a:xfrm>
            <a:off x="4998655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6"/>
          <p:cNvSpPr/>
          <p:nvPr/>
        </p:nvSpPr>
        <p:spPr>
          <a:xfrm>
            <a:off x="5259213" y="3886369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6"/>
          <p:cNvSpPr/>
          <p:nvPr/>
        </p:nvSpPr>
        <p:spPr>
          <a:xfrm>
            <a:off x="5293507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6"/>
          <p:cNvSpPr/>
          <p:nvPr/>
        </p:nvSpPr>
        <p:spPr>
          <a:xfrm>
            <a:off x="5407655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6"/>
          <p:cNvSpPr/>
          <p:nvPr/>
        </p:nvSpPr>
        <p:spPr>
          <a:xfrm>
            <a:off x="5521804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6"/>
          <p:cNvSpPr/>
          <p:nvPr/>
        </p:nvSpPr>
        <p:spPr>
          <a:xfrm>
            <a:off x="5635952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6"/>
          <p:cNvSpPr/>
          <p:nvPr/>
        </p:nvSpPr>
        <p:spPr>
          <a:xfrm>
            <a:off x="5899589" y="3881299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6"/>
          <p:cNvSpPr/>
          <p:nvPr/>
        </p:nvSpPr>
        <p:spPr>
          <a:xfrm>
            <a:off x="5933883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6"/>
          <p:cNvSpPr/>
          <p:nvPr/>
        </p:nvSpPr>
        <p:spPr>
          <a:xfrm>
            <a:off x="6048031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6"/>
          <p:cNvSpPr/>
          <p:nvPr/>
        </p:nvSpPr>
        <p:spPr>
          <a:xfrm>
            <a:off x="6162180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6"/>
          <p:cNvSpPr/>
          <p:nvPr/>
        </p:nvSpPr>
        <p:spPr>
          <a:xfrm>
            <a:off x="6276328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6"/>
          <p:cNvSpPr/>
          <p:nvPr/>
        </p:nvSpPr>
        <p:spPr>
          <a:xfrm>
            <a:off x="5259213" y="447337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6"/>
          <p:cNvSpPr/>
          <p:nvPr/>
        </p:nvSpPr>
        <p:spPr>
          <a:xfrm>
            <a:off x="5293507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6"/>
          <p:cNvSpPr/>
          <p:nvPr/>
        </p:nvSpPr>
        <p:spPr>
          <a:xfrm>
            <a:off x="5407655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6"/>
          <p:cNvSpPr/>
          <p:nvPr/>
        </p:nvSpPr>
        <p:spPr>
          <a:xfrm>
            <a:off x="5521804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6"/>
          <p:cNvSpPr/>
          <p:nvPr/>
        </p:nvSpPr>
        <p:spPr>
          <a:xfrm>
            <a:off x="5635952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6"/>
          <p:cNvSpPr/>
          <p:nvPr/>
        </p:nvSpPr>
        <p:spPr>
          <a:xfrm>
            <a:off x="5899589" y="446830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6"/>
          <p:cNvSpPr/>
          <p:nvPr/>
        </p:nvSpPr>
        <p:spPr>
          <a:xfrm>
            <a:off x="5933883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6"/>
          <p:cNvSpPr/>
          <p:nvPr/>
        </p:nvSpPr>
        <p:spPr>
          <a:xfrm>
            <a:off x="6048031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6"/>
          <p:cNvSpPr/>
          <p:nvPr/>
        </p:nvSpPr>
        <p:spPr>
          <a:xfrm>
            <a:off x="6162180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6"/>
          <p:cNvSpPr/>
          <p:nvPr/>
        </p:nvSpPr>
        <p:spPr>
          <a:xfrm>
            <a:off x="6276328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6"/>
          <p:cNvSpPr/>
          <p:nvPr/>
        </p:nvSpPr>
        <p:spPr>
          <a:xfrm>
            <a:off x="3988058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6"/>
          <p:cNvSpPr/>
          <p:nvPr/>
        </p:nvSpPr>
        <p:spPr>
          <a:xfrm>
            <a:off x="402235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6"/>
          <p:cNvSpPr/>
          <p:nvPr/>
        </p:nvSpPr>
        <p:spPr>
          <a:xfrm>
            <a:off x="413650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6"/>
          <p:cNvSpPr/>
          <p:nvPr/>
        </p:nvSpPr>
        <p:spPr>
          <a:xfrm>
            <a:off x="4250649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6"/>
          <p:cNvSpPr/>
          <p:nvPr/>
        </p:nvSpPr>
        <p:spPr>
          <a:xfrm>
            <a:off x="4364797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6"/>
          <p:cNvSpPr/>
          <p:nvPr/>
        </p:nvSpPr>
        <p:spPr>
          <a:xfrm>
            <a:off x="4628434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6"/>
          <p:cNvSpPr/>
          <p:nvPr/>
        </p:nvSpPr>
        <p:spPr>
          <a:xfrm>
            <a:off x="466272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6"/>
          <p:cNvSpPr/>
          <p:nvPr/>
        </p:nvSpPr>
        <p:spPr>
          <a:xfrm>
            <a:off x="477687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6"/>
          <p:cNvSpPr/>
          <p:nvPr/>
        </p:nvSpPr>
        <p:spPr>
          <a:xfrm>
            <a:off x="4891025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6"/>
          <p:cNvSpPr/>
          <p:nvPr/>
        </p:nvSpPr>
        <p:spPr>
          <a:xfrm>
            <a:off x="5005173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6"/>
          <p:cNvSpPr/>
          <p:nvPr/>
        </p:nvSpPr>
        <p:spPr>
          <a:xfrm>
            <a:off x="3988058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6"/>
          <p:cNvSpPr/>
          <p:nvPr/>
        </p:nvSpPr>
        <p:spPr>
          <a:xfrm>
            <a:off x="402235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16"/>
          <p:cNvSpPr/>
          <p:nvPr/>
        </p:nvSpPr>
        <p:spPr>
          <a:xfrm>
            <a:off x="413650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6"/>
          <p:cNvSpPr/>
          <p:nvPr/>
        </p:nvSpPr>
        <p:spPr>
          <a:xfrm>
            <a:off x="4250649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6"/>
          <p:cNvSpPr/>
          <p:nvPr/>
        </p:nvSpPr>
        <p:spPr>
          <a:xfrm>
            <a:off x="4364797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16"/>
          <p:cNvSpPr/>
          <p:nvPr/>
        </p:nvSpPr>
        <p:spPr>
          <a:xfrm>
            <a:off x="4628434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16"/>
          <p:cNvSpPr/>
          <p:nvPr/>
        </p:nvSpPr>
        <p:spPr>
          <a:xfrm>
            <a:off x="466272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6"/>
          <p:cNvSpPr/>
          <p:nvPr/>
        </p:nvSpPr>
        <p:spPr>
          <a:xfrm>
            <a:off x="477687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6"/>
          <p:cNvSpPr/>
          <p:nvPr/>
        </p:nvSpPr>
        <p:spPr>
          <a:xfrm>
            <a:off x="4891025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6"/>
          <p:cNvSpPr/>
          <p:nvPr/>
        </p:nvSpPr>
        <p:spPr>
          <a:xfrm>
            <a:off x="5005173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6"/>
          <p:cNvSpPr/>
          <p:nvPr/>
        </p:nvSpPr>
        <p:spPr>
          <a:xfrm>
            <a:off x="5265731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6"/>
          <p:cNvSpPr/>
          <p:nvPr/>
        </p:nvSpPr>
        <p:spPr>
          <a:xfrm>
            <a:off x="5300025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16"/>
          <p:cNvSpPr/>
          <p:nvPr/>
        </p:nvSpPr>
        <p:spPr>
          <a:xfrm>
            <a:off x="5414173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6"/>
          <p:cNvSpPr/>
          <p:nvPr/>
        </p:nvSpPr>
        <p:spPr>
          <a:xfrm>
            <a:off x="552832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16"/>
          <p:cNvSpPr/>
          <p:nvPr/>
        </p:nvSpPr>
        <p:spPr>
          <a:xfrm>
            <a:off x="564247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6"/>
          <p:cNvSpPr/>
          <p:nvPr/>
        </p:nvSpPr>
        <p:spPr>
          <a:xfrm>
            <a:off x="5906107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6"/>
          <p:cNvSpPr/>
          <p:nvPr/>
        </p:nvSpPr>
        <p:spPr>
          <a:xfrm>
            <a:off x="5940401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6"/>
          <p:cNvSpPr/>
          <p:nvPr/>
        </p:nvSpPr>
        <p:spPr>
          <a:xfrm>
            <a:off x="6054549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16"/>
          <p:cNvSpPr/>
          <p:nvPr/>
        </p:nvSpPr>
        <p:spPr>
          <a:xfrm>
            <a:off x="616869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6"/>
          <p:cNvSpPr/>
          <p:nvPr/>
        </p:nvSpPr>
        <p:spPr>
          <a:xfrm>
            <a:off x="628284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6"/>
          <p:cNvSpPr/>
          <p:nvPr/>
        </p:nvSpPr>
        <p:spPr>
          <a:xfrm>
            <a:off x="5265731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6"/>
          <p:cNvSpPr/>
          <p:nvPr/>
        </p:nvSpPr>
        <p:spPr>
          <a:xfrm>
            <a:off x="5300025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6"/>
          <p:cNvSpPr/>
          <p:nvPr/>
        </p:nvSpPr>
        <p:spPr>
          <a:xfrm>
            <a:off x="5414173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6"/>
          <p:cNvSpPr/>
          <p:nvPr/>
        </p:nvSpPr>
        <p:spPr>
          <a:xfrm>
            <a:off x="552832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6"/>
          <p:cNvSpPr/>
          <p:nvPr/>
        </p:nvSpPr>
        <p:spPr>
          <a:xfrm>
            <a:off x="564247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6"/>
          <p:cNvSpPr/>
          <p:nvPr/>
        </p:nvSpPr>
        <p:spPr>
          <a:xfrm>
            <a:off x="5906107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6"/>
          <p:cNvSpPr/>
          <p:nvPr/>
        </p:nvSpPr>
        <p:spPr>
          <a:xfrm>
            <a:off x="5940401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6"/>
          <p:cNvSpPr/>
          <p:nvPr/>
        </p:nvSpPr>
        <p:spPr>
          <a:xfrm>
            <a:off x="6054549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6"/>
          <p:cNvSpPr/>
          <p:nvPr/>
        </p:nvSpPr>
        <p:spPr>
          <a:xfrm>
            <a:off x="616869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6"/>
          <p:cNvSpPr/>
          <p:nvPr/>
        </p:nvSpPr>
        <p:spPr>
          <a:xfrm>
            <a:off x="628284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6"/>
          <p:cNvSpPr/>
          <p:nvPr/>
        </p:nvSpPr>
        <p:spPr>
          <a:xfrm>
            <a:off x="3988058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6"/>
          <p:cNvSpPr/>
          <p:nvPr/>
        </p:nvSpPr>
        <p:spPr>
          <a:xfrm>
            <a:off x="4022352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6"/>
          <p:cNvSpPr/>
          <p:nvPr/>
        </p:nvSpPr>
        <p:spPr>
          <a:xfrm>
            <a:off x="413650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16"/>
          <p:cNvSpPr/>
          <p:nvPr/>
        </p:nvSpPr>
        <p:spPr>
          <a:xfrm>
            <a:off x="4250649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6"/>
          <p:cNvSpPr/>
          <p:nvPr/>
        </p:nvSpPr>
        <p:spPr>
          <a:xfrm>
            <a:off x="4364797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6"/>
          <p:cNvSpPr/>
          <p:nvPr/>
        </p:nvSpPr>
        <p:spPr>
          <a:xfrm>
            <a:off x="4628434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6"/>
          <p:cNvSpPr/>
          <p:nvPr/>
        </p:nvSpPr>
        <p:spPr>
          <a:xfrm>
            <a:off x="4662728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6"/>
          <p:cNvSpPr/>
          <p:nvPr/>
        </p:nvSpPr>
        <p:spPr>
          <a:xfrm>
            <a:off x="477687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6"/>
          <p:cNvSpPr/>
          <p:nvPr/>
        </p:nvSpPr>
        <p:spPr>
          <a:xfrm>
            <a:off x="4891025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6"/>
          <p:cNvSpPr/>
          <p:nvPr/>
        </p:nvSpPr>
        <p:spPr>
          <a:xfrm>
            <a:off x="5005173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6"/>
          <p:cNvSpPr/>
          <p:nvPr/>
        </p:nvSpPr>
        <p:spPr>
          <a:xfrm>
            <a:off x="3988058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6"/>
          <p:cNvSpPr/>
          <p:nvPr/>
        </p:nvSpPr>
        <p:spPr>
          <a:xfrm>
            <a:off x="4022352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6"/>
          <p:cNvSpPr/>
          <p:nvPr/>
        </p:nvSpPr>
        <p:spPr>
          <a:xfrm>
            <a:off x="413650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6"/>
          <p:cNvSpPr/>
          <p:nvPr/>
        </p:nvSpPr>
        <p:spPr>
          <a:xfrm>
            <a:off x="4250649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6"/>
          <p:cNvSpPr/>
          <p:nvPr/>
        </p:nvSpPr>
        <p:spPr>
          <a:xfrm>
            <a:off x="4364797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16"/>
          <p:cNvSpPr/>
          <p:nvPr/>
        </p:nvSpPr>
        <p:spPr>
          <a:xfrm>
            <a:off x="4628434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6"/>
          <p:cNvSpPr/>
          <p:nvPr/>
        </p:nvSpPr>
        <p:spPr>
          <a:xfrm>
            <a:off x="4662728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6"/>
          <p:cNvSpPr/>
          <p:nvPr/>
        </p:nvSpPr>
        <p:spPr>
          <a:xfrm>
            <a:off x="477687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6"/>
          <p:cNvSpPr/>
          <p:nvPr/>
        </p:nvSpPr>
        <p:spPr>
          <a:xfrm>
            <a:off x="4891025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6"/>
          <p:cNvSpPr/>
          <p:nvPr/>
        </p:nvSpPr>
        <p:spPr>
          <a:xfrm>
            <a:off x="5005173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6"/>
          <p:cNvSpPr/>
          <p:nvPr/>
        </p:nvSpPr>
        <p:spPr>
          <a:xfrm>
            <a:off x="5265731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6"/>
          <p:cNvSpPr/>
          <p:nvPr/>
        </p:nvSpPr>
        <p:spPr>
          <a:xfrm>
            <a:off x="5300025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6"/>
          <p:cNvSpPr/>
          <p:nvPr/>
        </p:nvSpPr>
        <p:spPr>
          <a:xfrm>
            <a:off x="541417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6"/>
          <p:cNvSpPr/>
          <p:nvPr/>
        </p:nvSpPr>
        <p:spPr>
          <a:xfrm>
            <a:off x="552832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16"/>
          <p:cNvSpPr/>
          <p:nvPr/>
        </p:nvSpPr>
        <p:spPr>
          <a:xfrm>
            <a:off x="564247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6"/>
          <p:cNvSpPr/>
          <p:nvPr/>
        </p:nvSpPr>
        <p:spPr>
          <a:xfrm>
            <a:off x="5906107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6"/>
          <p:cNvSpPr/>
          <p:nvPr/>
        </p:nvSpPr>
        <p:spPr>
          <a:xfrm>
            <a:off x="5940401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6"/>
          <p:cNvSpPr/>
          <p:nvPr/>
        </p:nvSpPr>
        <p:spPr>
          <a:xfrm>
            <a:off x="605454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6"/>
          <p:cNvSpPr/>
          <p:nvPr/>
        </p:nvSpPr>
        <p:spPr>
          <a:xfrm>
            <a:off x="616869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6"/>
          <p:cNvSpPr/>
          <p:nvPr/>
        </p:nvSpPr>
        <p:spPr>
          <a:xfrm>
            <a:off x="628284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6"/>
          <p:cNvSpPr/>
          <p:nvPr/>
        </p:nvSpPr>
        <p:spPr>
          <a:xfrm>
            <a:off x="5265731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6"/>
          <p:cNvSpPr/>
          <p:nvPr/>
        </p:nvSpPr>
        <p:spPr>
          <a:xfrm>
            <a:off x="5300025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6"/>
          <p:cNvSpPr/>
          <p:nvPr/>
        </p:nvSpPr>
        <p:spPr>
          <a:xfrm>
            <a:off x="541417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6"/>
          <p:cNvSpPr/>
          <p:nvPr/>
        </p:nvSpPr>
        <p:spPr>
          <a:xfrm>
            <a:off x="552832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6"/>
          <p:cNvSpPr/>
          <p:nvPr/>
        </p:nvSpPr>
        <p:spPr>
          <a:xfrm>
            <a:off x="564247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6"/>
          <p:cNvSpPr/>
          <p:nvPr/>
        </p:nvSpPr>
        <p:spPr>
          <a:xfrm>
            <a:off x="5906107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6"/>
          <p:cNvSpPr/>
          <p:nvPr/>
        </p:nvSpPr>
        <p:spPr>
          <a:xfrm>
            <a:off x="5940401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6"/>
          <p:cNvSpPr/>
          <p:nvPr/>
        </p:nvSpPr>
        <p:spPr>
          <a:xfrm>
            <a:off x="605454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6"/>
          <p:cNvSpPr/>
          <p:nvPr/>
        </p:nvSpPr>
        <p:spPr>
          <a:xfrm>
            <a:off x="616869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6"/>
          <p:cNvSpPr/>
          <p:nvPr/>
        </p:nvSpPr>
        <p:spPr>
          <a:xfrm>
            <a:off x="628284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6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6"/>
          <p:cNvSpPr/>
          <p:nvPr/>
        </p:nvSpPr>
        <p:spPr>
          <a:xfrm>
            <a:off x="513520" y="795129"/>
            <a:ext cx="642732" cy="54585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6"/>
          <p:cNvSpPr/>
          <p:nvPr/>
        </p:nvSpPr>
        <p:spPr>
          <a:xfrm>
            <a:off x="513519" y="1395412"/>
            <a:ext cx="642732" cy="54585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16"/>
          <p:cNvSpPr/>
          <p:nvPr/>
        </p:nvSpPr>
        <p:spPr>
          <a:xfrm>
            <a:off x="1328528" y="795129"/>
            <a:ext cx="642732" cy="54585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16"/>
          <p:cNvSpPr/>
          <p:nvPr/>
        </p:nvSpPr>
        <p:spPr>
          <a:xfrm>
            <a:off x="1328527" y="1395412"/>
            <a:ext cx="642732" cy="54585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16"/>
          <p:cNvGrpSpPr/>
          <p:nvPr/>
        </p:nvGrpSpPr>
        <p:grpSpPr>
          <a:xfrm>
            <a:off x="513519" y="2009841"/>
            <a:ext cx="1457741" cy="1146136"/>
            <a:chOff x="530084" y="410538"/>
            <a:chExt cx="1457741" cy="2315506"/>
          </a:xfrm>
        </p:grpSpPr>
        <p:grpSp>
          <p:nvGrpSpPr>
            <p:cNvPr id="952" name="Google Shape;952;p16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953" name="Google Shape;953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5" name="Google Shape;955;p16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956" name="Google Shape;956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8" name="Google Shape;958;p16"/>
          <p:cNvSpPr txBox="1"/>
          <p:nvPr/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32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9" name="Google Shape;959;p16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  <p:grpSp>
        <p:nvGrpSpPr>
          <p:cNvPr id="960" name="Google Shape;960;p16"/>
          <p:cNvGrpSpPr/>
          <p:nvPr/>
        </p:nvGrpSpPr>
        <p:grpSpPr>
          <a:xfrm>
            <a:off x="513518" y="3207744"/>
            <a:ext cx="642733" cy="1146136"/>
            <a:chOff x="530084" y="410538"/>
            <a:chExt cx="622854" cy="4185704"/>
          </a:xfrm>
        </p:grpSpPr>
        <p:sp>
          <p:nvSpPr>
            <p:cNvPr id="961" name="Google Shape;961;p16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3" name="Google Shape;963;p16"/>
          <p:cNvGrpSpPr/>
          <p:nvPr/>
        </p:nvGrpSpPr>
        <p:grpSpPr>
          <a:xfrm>
            <a:off x="1328526" y="3207744"/>
            <a:ext cx="642733" cy="1146136"/>
            <a:chOff x="530084" y="410538"/>
            <a:chExt cx="622854" cy="4185704"/>
          </a:xfrm>
        </p:grpSpPr>
        <p:sp>
          <p:nvSpPr>
            <p:cNvPr id="964" name="Google Shape;964;p16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6" name="Google Shape;966;p16"/>
          <p:cNvGrpSpPr/>
          <p:nvPr/>
        </p:nvGrpSpPr>
        <p:grpSpPr>
          <a:xfrm>
            <a:off x="513518" y="4412517"/>
            <a:ext cx="1457741" cy="1146136"/>
            <a:chOff x="530084" y="410538"/>
            <a:chExt cx="1457741" cy="2315506"/>
          </a:xfrm>
        </p:grpSpPr>
        <p:grpSp>
          <p:nvGrpSpPr>
            <p:cNvPr id="967" name="Google Shape;967;p16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968" name="Google Shape;968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0" name="Google Shape;970;p16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971" name="Google Shape;971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Unified Memory Behavior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142255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Macintosh PowerPoint</Application>
  <PresentationFormat>Custom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</vt:lpstr>
      <vt:lpstr>Noto Sans Symbols</vt:lpstr>
      <vt:lpstr>Trebuchet MS</vt:lpstr>
      <vt:lpstr>Title &amp; Bullet</vt:lpstr>
      <vt:lpstr>Streaming Multiprocessors</vt:lpstr>
      <vt:lpstr>GPU</vt:lpstr>
      <vt:lpstr>GPU</vt:lpstr>
      <vt:lpstr>GPU</vt:lpstr>
      <vt:lpstr>GPU</vt:lpstr>
      <vt:lpstr>PowerPoint Presentation</vt:lpstr>
      <vt:lpstr>GPU</vt:lpstr>
      <vt:lpstr>PowerPoint Presentation</vt:lpstr>
      <vt:lpstr>Unified Memory Behavior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Multiprocessors</dc:title>
  <cp:lastModifiedBy>Josh Wyatt</cp:lastModifiedBy>
  <cp:revision>1</cp:revision>
  <dcterms:modified xsi:type="dcterms:W3CDTF">2020-10-07T14:08:06Z</dcterms:modified>
</cp:coreProperties>
</file>