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9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5C18-FD3A-4019-A3B2-5C156BBC9235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3535A-4186-41F7-979E-0C921C71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5502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Atomic operations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5834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Atomic instructions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606" y="1935201"/>
            <a:ext cx="979278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An atomic instruction performs a mathematical operation, but does so in a single uninterruptable operation with no interference from other </a:t>
            </a:r>
            <a:r>
              <a:rPr lang="en-GB" dirty="0" smtClean="0"/>
              <a:t>threads.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 thread successfully completes an atomic operation on a variable, it can be certain that the variable’s state change has completed no matter how many other threads are accessing that variable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standard and intrinsic functions, each atomic function implements a basic mathematical operation such as addition, multiplication, or </a:t>
            </a:r>
            <a:r>
              <a:rPr lang="en-US" dirty="0" smtClean="0"/>
              <a:t>subtraction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Unlike any other instruction type described so far, atomic instructions have a defined behavior when operating on a memory location shared by two competing threads.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0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708" y="1416321"/>
            <a:ext cx="100039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Atomic functions do not suffer from additional precision concerns as intrinsic functions do, but their use can severely degrade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977" y="40951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CAS(Compare And Swap)</a:t>
            </a:r>
            <a:endParaRPr lang="en-US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47346" y="2187388"/>
            <a:ext cx="68143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err="1" smtClean="0">
                <a:solidFill>
                  <a:srgbClr val="0070C0"/>
                </a:solidFill>
              </a:rPr>
              <a:t>int</a:t>
            </a:r>
            <a:r>
              <a:rPr lang="en-GB" sz="4000" dirty="0" smtClean="0">
                <a:solidFill>
                  <a:srgbClr val="0070C0"/>
                </a:solidFill>
              </a:rPr>
              <a:t> </a:t>
            </a:r>
            <a:r>
              <a:rPr lang="en-GB" sz="4400" b="1" dirty="0" err="1" smtClean="0"/>
              <a:t>atomicCAS</a:t>
            </a:r>
            <a:r>
              <a:rPr lang="en-GB" sz="4400" dirty="0" smtClean="0"/>
              <a:t> </a:t>
            </a:r>
            <a:r>
              <a:rPr lang="en-GB" sz="4000" dirty="0" smtClean="0"/>
              <a:t>( </a:t>
            </a:r>
          </a:p>
          <a:p>
            <a:pPr marL="0" indent="0">
              <a:buNone/>
            </a:pPr>
            <a:r>
              <a:rPr lang="en-GB" sz="4000" b="1" dirty="0">
                <a:solidFill>
                  <a:srgbClr val="0070C0"/>
                </a:solidFill>
              </a:rPr>
              <a:t>	</a:t>
            </a:r>
            <a:r>
              <a:rPr lang="en-GB" sz="4000" b="1" dirty="0" smtClean="0">
                <a:solidFill>
                  <a:srgbClr val="0070C0"/>
                </a:solidFill>
              </a:rPr>
              <a:t>		</a:t>
            </a:r>
            <a:r>
              <a:rPr lang="en-GB" sz="4000" b="1" dirty="0" err="1" smtClean="0">
                <a:solidFill>
                  <a:srgbClr val="0070C0"/>
                </a:solidFill>
              </a:rPr>
              <a:t>int</a:t>
            </a:r>
            <a:r>
              <a:rPr lang="en-GB" sz="4000" dirty="0" smtClean="0"/>
              <a:t> </a:t>
            </a:r>
            <a:r>
              <a:rPr lang="en-GB" sz="4000" dirty="0" smtClean="0">
                <a:solidFill>
                  <a:srgbClr val="FF0000"/>
                </a:solidFill>
              </a:rPr>
              <a:t>*</a:t>
            </a:r>
            <a:r>
              <a:rPr lang="en-GB" sz="4000" dirty="0" smtClean="0"/>
              <a:t> </a:t>
            </a:r>
            <a:r>
              <a:rPr lang="en-GB" sz="4000" dirty="0" smtClean="0">
                <a:solidFill>
                  <a:srgbClr val="00B050"/>
                </a:solidFill>
              </a:rPr>
              <a:t>address</a:t>
            </a:r>
            <a:r>
              <a:rPr lang="en-GB" sz="4000" dirty="0" smtClean="0"/>
              <a:t>,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	</a:t>
            </a:r>
            <a:r>
              <a:rPr lang="en-GB" sz="4000" b="1" dirty="0" err="1" smtClean="0">
                <a:solidFill>
                  <a:srgbClr val="0070C0"/>
                </a:solidFill>
              </a:rPr>
              <a:t>int</a:t>
            </a:r>
            <a:r>
              <a:rPr lang="en-GB" sz="4000" dirty="0" smtClean="0"/>
              <a:t> </a:t>
            </a:r>
            <a:r>
              <a:rPr lang="en-GB" sz="4000" dirty="0" smtClean="0">
                <a:solidFill>
                  <a:srgbClr val="00B050"/>
                </a:solidFill>
              </a:rPr>
              <a:t>compare</a:t>
            </a:r>
            <a:r>
              <a:rPr lang="en-GB" sz="4000" dirty="0" smtClean="0"/>
              <a:t>,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GB" sz="4000" dirty="0" smtClean="0"/>
              <a:t>		</a:t>
            </a:r>
            <a:r>
              <a:rPr lang="en-GB" sz="4000" b="1" dirty="0" err="1" smtClean="0">
                <a:solidFill>
                  <a:srgbClr val="0070C0"/>
                </a:solidFill>
              </a:rPr>
              <a:t>int</a:t>
            </a:r>
            <a:r>
              <a:rPr lang="en-GB" sz="4000" dirty="0" smtClean="0"/>
              <a:t> </a:t>
            </a:r>
            <a:r>
              <a:rPr lang="en-GB" sz="4000" dirty="0" err="1" smtClean="0">
                <a:solidFill>
                  <a:srgbClr val="00B050"/>
                </a:solidFill>
              </a:rPr>
              <a:t>val</a:t>
            </a:r>
            <a:r>
              <a:rPr lang="en-GB" sz="4000" dirty="0" smtClean="0">
                <a:solidFill>
                  <a:srgbClr val="00B050"/>
                </a:solidFill>
              </a:rPr>
              <a:t> </a:t>
            </a:r>
            <a:r>
              <a:rPr lang="en-GB" sz="4000" dirty="0" smtClean="0"/>
              <a:t>);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531441" y="1812549"/>
            <a:ext cx="2716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Memory location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1697" y="3600362"/>
            <a:ext cx="2716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Expected value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5927" y="5423487"/>
            <a:ext cx="2716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New value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483876" y="2480983"/>
            <a:ext cx="985421" cy="40878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713217" y="3960199"/>
            <a:ext cx="1348480" cy="17877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64737" y="4831690"/>
            <a:ext cx="1841190" cy="65471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601" y="733944"/>
            <a:ext cx="11159232" cy="5215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target location and compare the value stored there to the expected value. 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lvl="2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stored value equals the expected value, the target memory location is filled with the desired value. </a:t>
            </a:r>
          </a:p>
          <a:p>
            <a:pPr marL="1428750" lvl="2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stored value does not equal the expected value, then no change is made to the target location.</a:t>
            </a:r>
          </a:p>
          <a:p>
            <a:pPr marL="1428750" lvl="2" indent="-51435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either case, a CAS operation always returns the value that it found stored at the target location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The Cost of Atomic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849" y="1843549"/>
            <a:ext cx="10061951" cy="435133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 an atomic instruction is going all the way to global or shared memory to read the current value stored there with no caching allowed</a:t>
            </a:r>
          </a:p>
          <a:p>
            <a:endParaRPr lang="en-GB" dirty="0" smtClean="0"/>
          </a:p>
          <a:p>
            <a:r>
              <a:rPr lang="en-GB" dirty="0" smtClean="0"/>
              <a:t>Conflicting atomic accesses to a shared location might require one or more retries by conflicting threads</a:t>
            </a:r>
          </a:p>
          <a:p>
            <a:endParaRPr lang="en-GB" dirty="0" smtClean="0"/>
          </a:p>
          <a:p>
            <a:r>
              <a:rPr lang="en-GB" dirty="0" smtClean="0"/>
              <a:t>When threads in the same warp must execute different instructions, warp execution is serialized. If multiple threads in a warp issue an atomic operation on the same location in memory, something similar will happen as they conflict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308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Atomic operations</vt:lpstr>
      <vt:lpstr>Atomic instructions</vt:lpstr>
      <vt:lpstr>PowerPoint Presentation</vt:lpstr>
      <vt:lpstr>PowerPoint Presentation</vt:lpstr>
      <vt:lpstr>CAS(Compare And Swap)</vt:lpstr>
      <vt:lpstr>PowerPoint Presentation</vt:lpstr>
      <vt:lpstr>The Cost of Atomic Operations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operations</dc:title>
  <dc:creator>kasun liyanage</dc:creator>
  <cp:lastModifiedBy>kasun liyanage</cp:lastModifiedBy>
  <cp:revision>17</cp:revision>
  <dcterms:created xsi:type="dcterms:W3CDTF">2018-09-06T12:07:53Z</dcterms:created>
  <dcterms:modified xsi:type="dcterms:W3CDTF">2018-09-12T12:44:37Z</dcterms:modified>
</cp:coreProperties>
</file>