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9" r:id="rId5"/>
    <p:sldId id="259" r:id="rId6"/>
    <p:sldId id="262" r:id="rId7"/>
    <p:sldId id="264" r:id="rId8"/>
    <p:sldId id="263" r:id="rId9"/>
    <p:sldId id="265" r:id="rId10"/>
    <p:sldId id="266" r:id="rId11"/>
    <p:sldId id="267" r:id="rId12"/>
    <p:sldId id="268" r:id="rId13"/>
    <p:sldId id="270" r:id="rId14"/>
    <p:sldId id="280" r:id="rId15"/>
    <p:sldId id="273" r:id="rId16"/>
    <p:sldId id="276" r:id="rId17"/>
    <p:sldId id="278" r:id="rId18"/>
    <p:sldId id="272"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13683-D361-4FE6-ABE6-B8041321C4B1}" type="datetimeFigureOut">
              <a:rPr lang="en-US" smtClean="0"/>
              <a:t>8/6/2018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7CAF8-BA7D-430D-88F1-EA4C081FA8DE}" type="slidenum">
              <a:rPr lang="en-US" smtClean="0"/>
              <a:t>‹#›</a:t>
            </a:fld>
            <a:endParaRPr lang="en-US"/>
          </a:p>
        </p:txBody>
      </p:sp>
    </p:spTree>
    <p:extLst>
      <p:ext uri="{BB962C8B-B14F-4D97-AF65-F5344CB8AC3E}">
        <p14:creationId xmlns:p14="http://schemas.microsoft.com/office/powerpoint/2010/main" val="248972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7CAF8-BA7D-430D-88F1-EA4C081FA8DE}" type="slidenum">
              <a:rPr lang="en-US" smtClean="0"/>
              <a:t>13</a:t>
            </a:fld>
            <a:endParaRPr lang="en-US"/>
          </a:p>
        </p:txBody>
      </p:sp>
    </p:spTree>
    <p:extLst>
      <p:ext uri="{BB962C8B-B14F-4D97-AF65-F5344CB8AC3E}">
        <p14:creationId xmlns:p14="http://schemas.microsoft.com/office/powerpoint/2010/main" val="71181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7CAF8-BA7D-430D-88F1-EA4C081FA8DE}" type="slidenum">
              <a:rPr lang="en-US" smtClean="0"/>
              <a:t>14</a:t>
            </a:fld>
            <a:endParaRPr lang="en-US"/>
          </a:p>
        </p:txBody>
      </p:sp>
    </p:spTree>
    <p:extLst>
      <p:ext uri="{BB962C8B-B14F-4D97-AF65-F5344CB8AC3E}">
        <p14:creationId xmlns:p14="http://schemas.microsoft.com/office/powerpoint/2010/main" val="134374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FE5109-CF9C-4F97-80E2-89B40B7F714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6910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E5109-CF9C-4F97-80E2-89B40B7F714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361268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E5109-CF9C-4F97-80E2-89B40B7F714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296414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E5109-CF9C-4F97-80E2-89B40B7F714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109726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E5109-CF9C-4F97-80E2-89B40B7F7146}"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293595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FE5109-CF9C-4F97-80E2-89B40B7F7146}"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427045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FE5109-CF9C-4F97-80E2-89B40B7F7146}"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221084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FE5109-CF9C-4F97-80E2-89B40B7F7146}"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27286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E5109-CF9C-4F97-80E2-89B40B7F7146}"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45309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E5109-CF9C-4F97-80E2-89B40B7F7146}"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168336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E5109-CF9C-4F97-80E2-89B40B7F7146}"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388D-EF35-4D84-AE23-247D146F33FB}" type="slidenum">
              <a:rPr lang="en-US" smtClean="0"/>
              <a:t>‹#›</a:t>
            </a:fld>
            <a:endParaRPr lang="en-US"/>
          </a:p>
        </p:txBody>
      </p:sp>
    </p:spTree>
    <p:extLst>
      <p:ext uri="{BB962C8B-B14F-4D97-AF65-F5344CB8AC3E}">
        <p14:creationId xmlns:p14="http://schemas.microsoft.com/office/powerpoint/2010/main" val="273451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E5109-CF9C-4F97-80E2-89B40B7F7146}" type="datetimeFigureOut">
              <a:rPr lang="en-US" smtClean="0"/>
              <a:t>8/6/2018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6388D-EF35-4D84-AE23-247D146F33FB}" type="slidenum">
              <a:rPr lang="en-US" smtClean="0"/>
              <a:t>‹#›</a:t>
            </a:fld>
            <a:endParaRPr lang="en-US"/>
          </a:p>
        </p:txBody>
      </p:sp>
    </p:spTree>
    <p:extLst>
      <p:ext uri="{BB962C8B-B14F-4D97-AF65-F5344CB8AC3E}">
        <p14:creationId xmlns:p14="http://schemas.microsoft.com/office/powerpoint/2010/main" val="370917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407" y="2123849"/>
            <a:ext cx="6426925" cy="2387600"/>
          </a:xfrm>
        </p:spPr>
        <p:txBody>
          <a:bodyPr>
            <a:normAutofit fontScale="90000"/>
          </a:bodyPr>
          <a:lstStyle/>
          <a:p>
            <a:r>
              <a:rPr lang="en-US" b="1" dirty="0" smtClean="0">
                <a:latin typeface="Ink Free" panose="03080402000500000000" pitchFamily="66" charset="0"/>
              </a:rPr>
              <a:t>Shared memory banks and access modes</a:t>
            </a:r>
            <a:endParaRPr lang="en-US" b="1" dirty="0">
              <a:latin typeface="Ink Free" panose="03080402000500000000" pitchFamily="66" charset="0"/>
            </a:endParaRPr>
          </a:p>
        </p:txBody>
      </p:sp>
    </p:spTree>
    <p:extLst>
      <p:ext uri="{BB962C8B-B14F-4D97-AF65-F5344CB8AC3E}">
        <p14:creationId xmlns:p14="http://schemas.microsoft.com/office/powerpoint/2010/main" val="2802978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Ink Free" panose="03080402000500000000" pitchFamily="66" charset="0"/>
              </a:rPr>
              <a:t>Shared memory access modes</a:t>
            </a:r>
          </a:p>
        </p:txBody>
      </p:sp>
      <p:sp>
        <p:nvSpPr>
          <p:cNvPr id="3" name="Content Placeholder 2"/>
          <p:cNvSpPr>
            <a:spLocks noGrp="1"/>
          </p:cNvSpPr>
          <p:nvPr>
            <p:ph idx="1"/>
          </p:nvPr>
        </p:nvSpPr>
        <p:spPr>
          <a:xfrm>
            <a:off x="2118359" y="1934528"/>
            <a:ext cx="10515600" cy="4351338"/>
          </a:xfrm>
        </p:spPr>
        <p:txBody>
          <a:bodyPr/>
          <a:lstStyle/>
          <a:p>
            <a:r>
              <a:rPr lang="en-US" dirty="0" smtClean="0"/>
              <a:t>32 bit</a:t>
            </a:r>
          </a:p>
          <a:p>
            <a:r>
              <a:rPr lang="en-US" dirty="0" smtClean="0"/>
              <a:t>64 bit</a:t>
            </a:r>
            <a:endParaRPr lang="en-US" dirty="0"/>
          </a:p>
        </p:txBody>
      </p:sp>
      <p:sp>
        <p:nvSpPr>
          <p:cNvPr id="4" name="Rectangle 3"/>
          <p:cNvSpPr/>
          <p:nvPr/>
        </p:nvSpPr>
        <p:spPr>
          <a:xfrm>
            <a:off x="1041218" y="3669402"/>
            <a:ext cx="10109564" cy="1936428"/>
          </a:xfrm>
          <a:prstGeom prst="rect">
            <a:avLst/>
          </a:prstGeom>
        </p:spPr>
        <p:txBody>
          <a:bodyPr wrap="square">
            <a:spAutoFit/>
          </a:bodyPr>
          <a:lstStyle/>
          <a:p>
            <a:pPr>
              <a:lnSpc>
                <a:spcPct val="107000"/>
              </a:lnSpc>
              <a:spcAft>
                <a:spcPts val="800"/>
              </a:spcAft>
            </a:pPr>
            <a:r>
              <a:rPr lang="en-US" sz="2800" dirty="0">
                <a:solidFill>
                  <a:schemeClr val="accent4">
                    <a:lumMod val="50000"/>
                  </a:schemeClr>
                </a:solidFill>
                <a:latin typeface="Calibri" panose="020F0502020204030204" pitchFamily="34" charset="0"/>
                <a:ea typeface="Calibri" panose="020F0502020204030204" pitchFamily="34" charset="0"/>
                <a:cs typeface="Times New Roman" panose="02020603050405020304" pitchFamily="18" charset="0"/>
              </a:rPr>
              <a:t>fermi device have only 32 bit memory bank width, only 32 bit access mode will be applied. But for devices which have 64 bit shared memory bank width we can configure access mode to be 32 bit or 64 bit depending on the applications</a:t>
            </a:r>
            <a:r>
              <a:rPr lang="en-US" sz="2800" dirty="0" smtClean="0">
                <a:solidFill>
                  <a:schemeClr val="accent4">
                    <a:lumMod val="50000"/>
                  </a:schemeClr>
                </a:solidFill>
                <a:latin typeface="Calibri" panose="020F0502020204030204" pitchFamily="34" charset="0"/>
                <a:ea typeface="Calibri" panose="020F0502020204030204" pitchFamily="34" charset="0"/>
                <a:cs typeface="Times New Roman" panose="02020603050405020304" pitchFamily="18" charset="0"/>
              </a:rPr>
              <a:t>.</a:t>
            </a:r>
            <a:endParaRPr lang="en-US" sz="2800" dirty="0">
              <a:solidFill>
                <a:schemeClr val="accent4">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7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91" y="95159"/>
            <a:ext cx="10515600" cy="1325563"/>
          </a:xfrm>
        </p:spPr>
        <p:txBody>
          <a:bodyPr>
            <a:normAutofit/>
          </a:bodyPr>
          <a:lstStyle/>
          <a:p>
            <a:r>
              <a:rPr lang="en-US" b="1" dirty="0">
                <a:latin typeface="Ink Free" panose="03080402000500000000" pitchFamily="66" charset="0"/>
              </a:rPr>
              <a:t>32 bit access mode</a:t>
            </a:r>
          </a:p>
        </p:txBody>
      </p:sp>
      <p:graphicFrame>
        <p:nvGraphicFramePr>
          <p:cNvPr id="4" name="Table 3"/>
          <p:cNvGraphicFramePr>
            <a:graphicFrameLocks noGrp="1"/>
          </p:cNvGraphicFramePr>
          <p:nvPr>
            <p:extLst>
              <p:ext uri="{D42A27DB-BD31-4B8C-83A1-F6EECF244321}">
                <p14:modId xmlns:p14="http://schemas.microsoft.com/office/powerpoint/2010/main" val="3672883401"/>
              </p:ext>
            </p:extLst>
          </p:nvPr>
        </p:nvGraphicFramePr>
        <p:xfrm>
          <a:off x="711196" y="1638470"/>
          <a:ext cx="8958224" cy="914400"/>
        </p:xfrm>
        <a:graphic>
          <a:graphicData uri="http://schemas.openxmlformats.org/drawingml/2006/table">
            <a:tbl>
              <a:tblPr firstRow="1" bandRow="1">
                <a:tableStyleId>{5C22544A-7EE6-4342-B048-85BDC9FD1C3A}</a:tableStyleId>
              </a:tblPr>
              <a:tblGrid>
                <a:gridCol w="559889"/>
                <a:gridCol w="559889"/>
                <a:gridCol w="559889"/>
                <a:gridCol w="559889"/>
                <a:gridCol w="559889"/>
                <a:gridCol w="559889"/>
                <a:gridCol w="559889"/>
                <a:gridCol w="559889"/>
                <a:gridCol w="559889"/>
                <a:gridCol w="559889"/>
                <a:gridCol w="559889"/>
                <a:gridCol w="559889"/>
                <a:gridCol w="559889"/>
                <a:gridCol w="559889"/>
                <a:gridCol w="559889"/>
                <a:gridCol w="559889"/>
              </a:tblGrid>
              <a:tr h="370840">
                <a:tc>
                  <a:txBody>
                    <a:bodyPr/>
                    <a:lstStyle/>
                    <a:p>
                      <a:pPr algn="ctr"/>
                      <a:r>
                        <a:rPr lang="en-US" sz="2400" b="0" dirty="0" smtClean="0">
                          <a:solidFill>
                            <a:schemeClr val="tx1"/>
                          </a:solidFill>
                        </a:rPr>
                        <a:t>0</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4</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8</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12</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16</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20</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24</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28</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32</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36</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40</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44</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48</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52</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56</a:t>
                      </a:r>
                      <a:endParaRPr lang="en-US" sz="2400" b="0" dirty="0">
                        <a:solidFill>
                          <a:schemeClr val="tx1"/>
                        </a:solidFill>
                      </a:endParaRPr>
                    </a:p>
                  </a:txBody>
                  <a:tcPr anchor="ctr">
                    <a:solidFill>
                      <a:schemeClr val="accent6">
                        <a:lumMod val="60000"/>
                        <a:lumOff val="40000"/>
                      </a:schemeClr>
                    </a:solidFill>
                  </a:tcPr>
                </a:tc>
                <a:tc>
                  <a:txBody>
                    <a:bodyPr/>
                    <a:lstStyle/>
                    <a:p>
                      <a:pPr algn="ctr"/>
                      <a:r>
                        <a:rPr lang="en-US" sz="2400" b="0" dirty="0" smtClean="0">
                          <a:solidFill>
                            <a:schemeClr val="tx1"/>
                          </a:solidFill>
                        </a:rPr>
                        <a:t>60</a:t>
                      </a:r>
                      <a:endParaRPr lang="en-US" sz="2400" b="0" dirty="0">
                        <a:solidFill>
                          <a:schemeClr val="tx1"/>
                        </a:solidFill>
                      </a:endParaRPr>
                    </a:p>
                  </a:txBody>
                  <a:tcPr anchor="ctr">
                    <a:solidFill>
                      <a:schemeClr val="accent6">
                        <a:lumMod val="60000"/>
                        <a:lumOff val="40000"/>
                      </a:schemeClr>
                    </a:solidFill>
                  </a:tcPr>
                </a:tc>
              </a:tr>
              <a:tr h="370840">
                <a:tc>
                  <a:txBody>
                    <a:bodyPr/>
                    <a:lstStyle/>
                    <a:p>
                      <a:pPr algn="ctr"/>
                      <a:r>
                        <a:rPr lang="en-US" sz="2400" b="0" dirty="0" smtClean="0">
                          <a:solidFill>
                            <a:srgbClr val="FF0000"/>
                          </a:solidFill>
                        </a:rPr>
                        <a:t>0</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1</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2</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3</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4</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5</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6</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7</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8</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9</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10</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11</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12</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13</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14</a:t>
                      </a:r>
                      <a:endParaRPr lang="en-US" sz="2400" b="0" dirty="0">
                        <a:solidFill>
                          <a:srgbClr val="FF0000"/>
                        </a:solidFill>
                      </a:endParaRPr>
                    </a:p>
                  </a:txBody>
                  <a:tcPr anchor="ctr">
                    <a:solidFill>
                      <a:schemeClr val="accent2">
                        <a:lumMod val="60000"/>
                        <a:lumOff val="40000"/>
                      </a:schemeClr>
                    </a:solidFill>
                  </a:tcPr>
                </a:tc>
                <a:tc>
                  <a:txBody>
                    <a:bodyPr/>
                    <a:lstStyle/>
                    <a:p>
                      <a:pPr algn="ctr"/>
                      <a:r>
                        <a:rPr lang="en-US" sz="2400" b="0" dirty="0" smtClean="0">
                          <a:solidFill>
                            <a:srgbClr val="FF0000"/>
                          </a:solidFill>
                        </a:rPr>
                        <a:t>15</a:t>
                      </a:r>
                      <a:endParaRPr lang="en-US" sz="2400" b="0" dirty="0">
                        <a:solidFill>
                          <a:srgbClr val="FF0000"/>
                        </a:solidFill>
                      </a:endParaRPr>
                    </a:p>
                  </a:txBody>
                  <a:tcPr anchor="ctr">
                    <a:solidFill>
                      <a:schemeClr val="accent2">
                        <a:lumMod val="60000"/>
                        <a:lumOff val="4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5180352"/>
              </p:ext>
            </p:extLst>
          </p:nvPr>
        </p:nvGraphicFramePr>
        <p:xfrm>
          <a:off x="414013" y="3610126"/>
          <a:ext cx="10928544" cy="2595154"/>
        </p:xfrm>
        <a:graphic>
          <a:graphicData uri="http://schemas.openxmlformats.org/drawingml/2006/table">
            <a:tbl>
              <a:tblPr firstRow="1" bandRow="1">
                <a:tableStyleId>{5C22544A-7EE6-4342-B048-85BDC9FD1C3A}</a:tableStyleId>
              </a:tblPr>
              <a:tblGrid>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gridCol w="341517"/>
              </a:tblGrid>
              <a:tr h="454145">
                <a:tc>
                  <a:txBody>
                    <a:bodyPr/>
                    <a:lstStyle/>
                    <a:p>
                      <a:pPr algn="ctr"/>
                      <a:r>
                        <a:rPr lang="en-US" sz="1200" b="1" dirty="0" smtClean="0">
                          <a:solidFill>
                            <a:srgbClr val="FF0000"/>
                          </a:solidFill>
                        </a:rPr>
                        <a:t>B1</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B2</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B3</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B4</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B30</a:t>
                      </a:r>
                      <a:endParaRPr lang="en-US" sz="1200" b="1" dirty="0">
                        <a:solidFill>
                          <a:srgbClr val="FF0000"/>
                        </a:solidFill>
                      </a:endParaRPr>
                    </a:p>
                  </a:txBody>
                  <a:tcPr vert="vert" anchor="ctr">
                    <a:solidFill>
                      <a:schemeClr val="accent4">
                        <a:lumMod val="40000"/>
                        <a:lumOff val="60000"/>
                      </a:schemeClr>
                    </a:solidFill>
                  </a:tcPr>
                </a:tc>
                <a:tc>
                  <a:txBody>
                    <a:bodyPr/>
                    <a:lstStyle/>
                    <a:p>
                      <a:pPr algn="ctr"/>
                      <a:r>
                        <a:rPr lang="en-US" sz="1200" b="1" dirty="0" smtClean="0">
                          <a:solidFill>
                            <a:srgbClr val="FF0000"/>
                          </a:solidFill>
                        </a:rPr>
                        <a:t>B31</a:t>
                      </a:r>
                      <a:endParaRPr lang="en-US" sz="1200" b="1" dirty="0">
                        <a:solidFill>
                          <a:srgbClr val="FF0000"/>
                        </a:solidFill>
                      </a:endParaRPr>
                    </a:p>
                  </a:txBody>
                  <a:tcPr vert="vert" anchor="ctr">
                    <a:solidFill>
                      <a:schemeClr val="accent4">
                        <a:lumMod val="40000"/>
                        <a:lumOff val="60000"/>
                      </a:schemeClr>
                    </a:solidFill>
                  </a:tcPr>
                </a:tc>
              </a:tr>
              <a:tr h="1122538">
                <a:tc>
                  <a:txBody>
                    <a:bodyPr/>
                    <a:lstStyle/>
                    <a:p>
                      <a:pPr algn="ctr"/>
                      <a:r>
                        <a:rPr lang="en-US" sz="1200" b="1" dirty="0" smtClean="0">
                          <a:solidFill>
                            <a:schemeClr val="tx1"/>
                          </a:solidFill>
                        </a:rPr>
                        <a:t>0</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2</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3</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4</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5</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6</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7</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8</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9</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10</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11</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12</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13</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14</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15</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16</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17</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18</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30</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31</a:t>
                      </a:r>
                      <a:endParaRPr lang="en-US" sz="1200" b="1" dirty="0">
                        <a:solidFill>
                          <a:schemeClr val="tx1"/>
                        </a:solidFill>
                      </a:endParaRPr>
                    </a:p>
                  </a:txBody>
                  <a:tcPr anchor="ctr">
                    <a:solidFill>
                      <a:schemeClr val="accent4">
                        <a:lumMod val="40000"/>
                        <a:lumOff val="60000"/>
                      </a:schemeClr>
                    </a:solidFill>
                  </a:tcPr>
                </a:tc>
              </a:tr>
              <a:tr h="1018471">
                <a:tc>
                  <a:txBody>
                    <a:bodyPr/>
                    <a:lstStyle/>
                    <a:p>
                      <a:pPr algn="ctr"/>
                      <a:r>
                        <a:rPr lang="en-US" sz="1200" b="1" dirty="0" smtClean="0">
                          <a:solidFill>
                            <a:schemeClr val="tx1"/>
                          </a:solidFill>
                        </a:rPr>
                        <a:t>32</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33</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34</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35</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61</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62</a:t>
                      </a:r>
                      <a:endParaRPr lang="en-US" sz="1200" b="1" dirty="0">
                        <a:solidFill>
                          <a:schemeClr val="tx1"/>
                        </a:solidFill>
                      </a:endParaRPr>
                    </a:p>
                  </a:txBody>
                  <a:tcPr anchor="ctr">
                    <a:solidFill>
                      <a:schemeClr val="accent4">
                        <a:lumMod val="40000"/>
                        <a:lumOff val="60000"/>
                      </a:schemeClr>
                    </a:solidFill>
                  </a:tcPr>
                </a:tc>
                <a:tc>
                  <a:txBody>
                    <a:bodyPr/>
                    <a:lstStyle/>
                    <a:p>
                      <a:pPr algn="ctr"/>
                      <a:r>
                        <a:rPr lang="en-US" sz="1200" b="1" dirty="0" smtClean="0">
                          <a:solidFill>
                            <a:schemeClr val="tx1"/>
                          </a:solidFill>
                        </a:rPr>
                        <a:t>63</a:t>
                      </a:r>
                      <a:endParaRPr lang="en-US" sz="1200" b="1" dirty="0">
                        <a:solidFill>
                          <a:schemeClr val="tx1"/>
                        </a:solidFill>
                      </a:endParaRPr>
                    </a:p>
                  </a:txBody>
                  <a:tcPr anchor="ctr">
                    <a:solidFill>
                      <a:schemeClr val="accent4">
                        <a:lumMod val="40000"/>
                        <a:lumOff val="60000"/>
                      </a:schemeClr>
                    </a:solidFill>
                  </a:tcPr>
                </a:tc>
              </a:tr>
            </a:tbl>
          </a:graphicData>
        </a:graphic>
      </p:graphicFrame>
      <p:sp>
        <p:nvSpPr>
          <p:cNvPr id="6" name="TextBox 5"/>
          <p:cNvSpPr txBox="1"/>
          <p:nvPr/>
        </p:nvSpPr>
        <p:spPr>
          <a:xfrm>
            <a:off x="9562011" y="390907"/>
            <a:ext cx="2140462" cy="830997"/>
          </a:xfrm>
          <a:prstGeom prst="rect">
            <a:avLst/>
          </a:prstGeom>
          <a:noFill/>
        </p:spPr>
        <p:txBody>
          <a:bodyPr wrap="square" rtlCol="0">
            <a:spAutoFit/>
          </a:bodyPr>
          <a:lstStyle/>
          <a:p>
            <a:r>
              <a:rPr lang="en-US" sz="2400" b="1" dirty="0" smtClean="0">
                <a:solidFill>
                  <a:srgbClr val="FF0000"/>
                </a:solidFill>
                <a:latin typeface="Ink Free" panose="03080402000500000000" pitchFamily="66" charset="0"/>
              </a:rPr>
              <a:t>Byte Memory address</a:t>
            </a:r>
            <a:endParaRPr lang="en-US" sz="2400" b="1" dirty="0">
              <a:solidFill>
                <a:srgbClr val="FF0000"/>
              </a:solidFill>
              <a:latin typeface="Ink Free" panose="03080402000500000000" pitchFamily="66" charset="0"/>
            </a:endParaRPr>
          </a:p>
        </p:txBody>
      </p:sp>
      <p:sp>
        <p:nvSpPr>
          <p:cNvPr id="7" name="TextBox 6"/>
          <p:cNvSpPr txBox="1"/>
          <p:nvPr/>
        </p:nvSpPr>
        <p:spPr>
          <a:xfrm>
            <a:off x="10261603" y="2376084"/>
            <a:ext cx="1689463" cy="830997"/>
          </a:xfrm>
          <a:prstGeom prst="rect">
            <a:avLst/>
          </a:prstGeom>
          <a:noFill/>
        </p:spPr>
        <p:txBody>
          <a:bodyPr wrap="square" rtlCol="0">
            <a:spAutoFit/>
          </a:bodyPr>
          <a:lstStyle/>
          <a:p>
            <a:r>
              <a:rPr lang="en-US" sz="2400" b="1" dirty="0" smtClean="0">
                <a:solidFill>
                  <a:srgbClr val="FF0000"/>
                </a:solidFill>
                <a:latin typeface="Ink Free" panose="03080402000500000000" pitchFamily="66" charset="0"/>
              </a:rPr>
              <a:t>4-byte word index</a:t>
            </a:r>
            <a:endParaRPr lang="en-US" sz="2400" b="1" dirty="0">
              <a:solidFill>
                <a:srgbClr val="FF0000"/>
              </a:solidFill>
              <a:latin typeface="Ink Free" panose="03080402000500000000" pitchFamily="66" charset="0"/>
            </a:endParaRPr>
          </a:p>
        </p:txBody>
      </p:sp>
      <p:sp>
        <p:nvSpPr>
          <p:cNvPr id="8" name="Down Arrow 7"/>
          <p:cNvSpPr/>
          <p:nvPr/>
        </p:nvSpPr>
        <p:spPr>
          <a:xfrm rot="2640941">
            <a:off x="9126893" y="1007483"/>
            <a:ext cx="426720" cy="38431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7295944">
            <a:off x="9689318" y="2451049"/>
            <a:ext cx="426720" cy="38431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9825603" y="2031999"/>
            <a:ext cx="1876870" cy="18473"/>
          </a:xfrm>
          <a:prstGeom prst="line">
            <a:avLst/>
          </a:prstGeom>
          <a:ln w="76200">
            <a:solidFill>
              <a:srgbClr val="00206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85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Ink Free" panose="03080402000500000000" pitchFamily="66" charset="0"/>
              </a:rPr>
              <a:t>Simple equation to find bank index for </a:t>
            </a:r>
            <a:r>
              <a:rPr lang="en-US" b="1" dirty="0">
                <a:solidFill>
                  <a:srgbClr val="FF0000"/>
                </a:solidFill>
                <a:latin typeface="Ink Free" panose="03080402000500000000" pitchFamily="66" charset="0"/>
              </a:rPr>
              <a:t>32 bit bank width </a:t>
            </a:r>
            <a:r>
              <a:rPr lang="en-US" b="1" dirty="0">
                <a:latin typeface="Ink Free" panose="03080402000500000000" pitchFamily="66" charset="0"/>
              </a:rPr>
              <a:t>devices </a:t>
            </a:r>
          </a:p>
        </p:txBody>
      </p:sp>
      <p:sp>
        <p:nvSpPr>
          <p:cNvPr id="4" name="Rectangle 3"/>
          <p:cNvSpPr/>
          <p:nvPr/>
        </p:nvSpPr>
        <p:spPr>
          <a:xfrm>
            <a:off x="1135040" y="2995479"/>
            <a:ext cx="10399001" cy="646331"/>
          </a:xfrm>
          <a:prstGeom prst="rect">
            <a:avLst/>
          </a:prstGeom>
        </p:spPr>
        <p:txBody>
          <a:bodyPr wrap="none">
            <a:spAutoFit/>
          </a:bodyPr>
          <a:lstStyle/>
          <a:p>
            <a:r>
              <a:rPr lang="en-US" sz="3600" dirty="0"/>
              <a:t>bank index = (byte address ÷ </a:t>
            </a:r>
            <a:r>
              <a:rPr lang="en-US" sz="3600" dirty="0" smtClean="0"/>
              <a:t>4 </a:t>
            </a:r>
            <a:r>
              <a:rPr lang="en-US" sz="3600" dirty="0"/>
              <a:t>bytes/bank) % 32 banks</a:t>
            </a:r>
          </a:p>
        </p:txBody>
      </p:sp>
    </p:spTree>
    <p:extLst>
      <p:ext uri="{BB962C8B-B14F-4D97-AF65-F5344CB8AC3E}">
        <p14:creationId xmlns:p14="http://schemas.microsoft.com/office/powerpoint/2010/main" val="868279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2" y="286747"/>
            <a:ext cx="11159309" cy="1325563"/>
          </a:xfrm>
        </p:spPr>
        <p:txBody>
          <a:bodyPr>
            <a:normAutofit/>
          </a:bodyPr>
          <a:lstStyle/>
          <a:p>
            <a:r>
              <a:rPr lang="en-US" b="1" dirty="0">
                <a:latin typeface="Ink Free" panose="03080402000500000000" pitchFamily="66" charset="0"/>
              </a:rPr>
              <a:t>Bank width is 64 bits and access mode is 32 bit</a:t>
            </a:r>
          </a:p>
        </p:txBody>
      </p:sp>
      <p:graphicFrame>
        <p:nvGraphicFramePr>
          <p:cNvPr id="3" name="Table 2"/>
          <p:cNvGraphicFramePr>
            <a:graphicFrameLocks noGrp="1"/>
          </p:cNvGraphicFramePr>
          <p:nvPr>
            <p:extLst>
              <p:ext uri="{D42A27DB-BD31-4B8C-83A1-F6EECF244321}">
                <p14:modId xmlns:p14="http://schemas.microsoft.com/office/powerpoint/2010/main" val="3717525785"/>
              </p:ext>
            </p:extLst>
          </p:nvPr>
        </p:nvGraphicFramePr>
        <p:xfrm>
          <a:off x="714634" y="3866014"/>
          <a:ext cx="7038100" cy="1645348"/>
        </p:xfrm>
        <a:graphic>
          <a:graphicData uri="http://schemas.openxmlformats.org/drawingml/2006/table">
            <a:tbl>
              <a:tblPr firstRow="1" bandRow="1">
                <a:tableStyleId>{5C22544A-7EE6-4342-B048-85BDC9FD1C3A}</a:tableStyleId>
              </a:tblPr>
              <a:tblGrid>
                <a:gridCol w="703810"/>
                <a:gridCol w="703810"/>
                <a:gridCol w="703810"/>
                <a:gridCol w="703810"/>
                <a:gridCol w="703810"/>
                <a:gridCol w="703810"/>
                <a:gridCol w="703810"/>
                <a:gridCol w="703810"/>
                <a:gridCol w="703810"/>
                <a:gridCol w="703810"/>
              </a:tblGrid>
              <a:tr h="543418">
                <a:tc gridSpan="2">
                  <a:txBody>
                    <a:bodyPr/>
                    <a:lstStyle/>
                    <a:p>
                      <a:pPr algn="ctr"/>
                      <a:r>
                        <a:rPr lang="en-US" sz="2800" dirty="0" smtClean="0">
                          <a:solidFill>
                            <a:srgbClr val="002060"/>
                          </a:solidFill>
                        </a:rPr>
                        <a:t>B1</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B2</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B3</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B4</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B5</a:t>
                      </a:r>
                      <a:endParaRPr lang="en-US" sz="2800" dirty="0">
                        <a:solidFill>
                          <a:srgbClr val="002060"/>
                        </a:solidFill>
                      </a:endParaRPr>
                    </a:p>
                  </a:txBody>
                  <a:tcPr anchor="ctr">
                    <a:solidFill>
                      <a:srgbClr val="FFC000"/>
                    </a:solidFill>
                  </a:tcPr>
                </a:tc>
                <a:tc hMerge="1">
                  <a:txBody>
                    <a:bodyPr/>
                    <a:lstStyle/>
                    <a:p>
                      <a:endParaRPr lang="en-US"/>
                    </a:p>
                  </a:txBody>
                  <a:tcPr/>
                </a:tc>
              </a:tr>
              <a:tr h="550965">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r>
              <a:tr h="550965">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72692173"/>
              </p:ext>
            </p:extLst>
          </p:nvPr>
        </p:nvGraphicFramePr>
        <p:xfrm>
          <a:off x="8645239" y="3858467"/>
          <a:ext cx="2815240" cy="1652895"/>
        </p:xfrm>
        <a:graphic>
          <a:graphicData uri="http://schemas.openxmlformats.org/drawingml/2006/table">
            <a:tbl>
              <a:tblPr firstRow="1" bandRow="1">
                <a:tableStyleId>{5C22544A-7EE6-4342-B048-85BDC9FD1C3A}</a:tableStyleId>
              </a:tblPr>
              <a:tblGrid>
                <a:gridCol w="703810"/>
                <a:gridCol w="703810"/>
                <a:gridCol w="703810"/>
                <a:gridCol w="703810"/>
              </a:tblGrid>
              <a:tr h="550965">
                <a:tc gridSpan="2">
                  <a:txBody>
                    <a:bodyPr/>
                    <a:lstStyle/>
                    <a:p>
                      <a:pPr algn="ctr"/>
                      <a:r>
                        <a:rPr lang="en-US" sz="2800" dirty="0" smtClean="0">
                          <a:solidFill>
                            <a:srgbClr val="002060"/>
                          </a:solidFill>
                        </a:rPr>
                        <a:t>B30</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B31</a:t>
                      </a:r>
                      <a:endParaRPr lang="en-US" sz="2800" dirty="0">
                        <a:solidFill>
                          <a:srgbClr val="002060"/>
                        </a:solidFill>
                      </a:endParaRPr>
                    </a:p>
                  </a:txBody>
                  <a:tcPr anchor="ctr">
                    <a:solidFill>
                      <a:srgbClr val="FFC000"/>
                    </a:solidFill>
                  </a:tcPr>
                </a:tc>
                <a:tc hMerge="1">
                  <a:txBody>
                    <a:bodyPr/>
                    <a:lstStyle/>
                    <a:p>
                      <a:endParaRPr lang="en-US"/>
                    </a:p>
                  </a:txBody>
                  <a:tcPr/>
                </a:tc>
              </a:tr>
              <a:tr h="550965">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r>
              <a:tr h="550965">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r>
            </a:tbl>
          </a:graphicData>
        </a:graphic>
      </p:graphicFrame>
      <p:cxnSp>
        <p:nvCxnSpPr>
          <p:cNvPr id="5" name="Straight Connector 4"/>
          <p:cNvCxnSpPr/>
          <p:nvPr/>
        </p:nvCxnSpPr>
        <p:spPr>
          <a:xfrm>
            <a:off x="7907382" y="4763588"/>
            <a:ext cx="539932" cy="0"/>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23343" y="4450986"/>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0</a:t>
            </a:r>
            <a:endParaRPr lang="en-US" dirty="0">
              <a:solidFill>
                <a:srgbClr val="FF0000"/>
              </a:solidFill>
            </a:endParaRPr>
          </a:p>
        </p:txBody>
      </p:sp>
      <p:sp>
        <p:nvSpPr>
          <p:cNvPr id="25" name="Rectangle 24"/>
          <p:cNvSpPr/>
          <p:nvPr/>
        </p:nvSpPr>
        <p:spPr>
          <a:xfrm>
            <a:off x="1417678" y="4451875"/>
            <a:ext cx="671419" cy="4763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70C0"/>
                </a:solidFill>
              </a:rPr>
              <a:t>32</a:t>
            </a:r>
            <a:endParaRPr lang="en-US" dirty="0">
              <a:solidFill>
                <a:srgbClr val="0070C0"/>
              </a:solidFill>
            </a:endParaRPr>
          </a:p>
        </p:txBody>
      </p:sp>
      <p:sp>
        <p:nvSpPr>
          <p:cNvPr id="34" name="Rectangle 33"/>
          <p:cNvSpPr/>
          <p:nvPr/>
        </p:nvSpPr>
        <p:spPr>
          <a:xfrm>
            <a:off x="2141723" y="4446669"/>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1</a:t>
            </a:r>
            <a:endParaRPr lang="en-US" sz="3200" dirty="0">
              <a:solidFill>
                <a:srgbClr val="FF0000"/>
              </a:solidFill>
            </a:endParaRPr>
          </a:p>
        </p:txBody>
      </p:sp>
      <p:sp>
        <p:nvSpPr>
          <p:cNvPr id="35" name="Rectangle 34"/>
          <p:cNvSpPr/>
          <p:nvPr/>
        </p:nvSpPr>
        <p:spPr>
          <a:xfrm>
            <a:off x="2836058" y="4446669"/>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70C0"/>
                </a:solidFill>
              </a:rPr>
              <a:t>33</a:t>
            </a:r>
          </a:p>
        </p:txBody>
      </p:sp>
      <p:sp>
        <p:nvSpPr>
          <p:cNvPr id="36" name="Rectangle 35"/>
          <p:cNvSpPr/>
          <p:nvPr/>
        </p:nvSpPr>
        <p:spPr>
          <a:xfrm>
            <a:off x="3555347" y="4447467"/>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2</a:t>
            </a:r>
            <a:endParaRPr lang="en-US" dirty="0">
              <a:solidFill>
                <a:srgbClr val="FF0000"/>
              </a:solidFill>
            </a:endParaRPr>
          </a:p>
        </p:txBody>
      </p:sp>
      <p:sp>
        <p:nvSpPr>
          <p:cNvPr id="37" name="Rectangle 36"/>
          <p:cNvSpPr/>
          <p:nvPr/>
        </p:nvSpPr>
        <p:spPr>
          <a:xfrm>
            <a:off x="4249682" y="4448356"/>
            <a:ext cx="674354" cy="48149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70C0"/>
                </a:solidFill>
              </a:rPr>
              <a:t>34</a:t>
            </a:r>
          </a:p>
        </p:txBody>
      </p:sp>
      <p:sp>
        <p:nvSpPr>
          <p:cNvPr id="38" name="Rectangle 37"/>
          <p:cNvSpPr/>
          <p:nvPr/>
        </p:nvSpPr>
        <p:spPr>
          <a:xfrm>
            <a:off x="4956818" y="4450986"/>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3</a:t>
            </a:r>
            <a:endParaRPr lang="en-US" dirty="0">
              <a:solidFill>
                <a:srgbClr val="FF0000"/>
              </a:solidFill>
            </a:endParaRPr>
          </a:p>
        </p:txBody>
      </p:sp>
      <p:sp>
        <p:nvSpPr>
          <p:cNvPr id="39" name="Rectangle 38"/>
          <p:cNvSpPr/>
          <p:nvPr/>
        </p:nvSpPr>
        <p:spPr>
          <a:xfrm>
            <a:off x="5651153" y="4450986"/>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70C0"/>
                </a:solidFill>
              </a:rPr>
              <a:t>35</a:t>
            </a:r>
          </a:p>
        </p:txBody>
      </p:sp>
      <p:sp>
        <p:nvSpPr>
          <p:cNvPr id="40" name="Rectangle 39"/>
          <p:cNvSpPr/>
          <p:nvPr/>
        </p:nvSpPr>
        <p:spPr>
          <a:xfrm>
            <a:off x="6369052" y="4446669"/>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4</a:t>
            </a:r>
            <a:endParaRPr lang="en-US" dirty="0">
              <a:solidFill>
                <a:srgbClr val="FF0000"/>
              </a:solidFill>
            </a:endParaRPr>
          </a:p>
        </p:txBody>
      </p:sp>
      <p:sp>
        <p:nvSpPr>
          <p:cNvPr id="41" name="Rectangle 40"/>
          <p:cNvSpPr/>
          <p:nvPr/>
        </p:nvSpPr>
        <p:spPr>
          <a:xfrm>
            <a:off x="7063387" y="4446669"/>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70C0"/>
                </a:solidFill>
              </a:rPr>
              <a:t>36</a:t>
            </a:r>
          </a:p>
        </p:txBody>
      </p:sp>
      <p:sp>
        <p:nvSpPr>
          <p:cNvPr id="42" name="Rectangle 41"/>
          <p:cNvSpPr/>
          <p:nvPr/>
        </p:nvSpPr>
        <p:spPr>
          <a:xfrm>
            <a:off x="8673782" y="4451860"/>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30</a:t>
            </a:r>
            <a:endParaRPr lang="en-US" dirty="0">
              <a:solidFill>
                <a:srgbClr val="FF0000"/>
              </a:solidFill>
            </a:endParaRPr>
          </a:p>
        </p:txBody>
      </p:sp>
      <p:sp>
        <p:nvSpPr>
          <p:cNvPr id="43" name="Rectangle 42"/>
          <p:cNvSpPr/>
          <p:nvPr/>
        </p:nvSpPr>
        <p:spPr>
          <a:xfrm>
            <a:off x="9368117" y="4451860"/>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70C0"/>
                </a:solidFill>
              </a:rPr>
              <a:t>62</a:t>
            </a:r>
          </a:p>
        </p:txBody>
      </p:sp>
      <p:sp>
        <p:nvSpPr>
          <p:cNvPr id="44" name="Rectangle 43"/>
          <p:cNvSpPr/>
          <p:nvPr/>
        </p:nvSpPr>
        <p:spPr>
          <a:xfrm>
            <a:off x="10086016" y="4447543"/>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31</a:t>
            </a:r>
          </a:p>
        </p:txBody>
      </p:sp>
      <p:sp>
        <p:nvSpPr>
          <p:cNvPr id="45" name="Rectangle 44"/>
          <p:cNvSpPr/>
          <p:nvPr/>
        </p:nvSpPr>
        <p:spPr>
          <a:xfrm>
            <a:off x="10780351" y="4447543"/>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70C0"/>
                </a:solidFill>
              </a:rPr>
              <a:t>63</a:t>
            </a:r>
          </a:p>
        </p:txBody>
      </p:sp>
      <p:sp>
        <p:nvSpPr>
          <p:cNvPr id="7" name="Rectangle 6"/>
          <p:cNvSpPr/>
          <p:nvPr/>
        </p:nvSpPr>
        <p:spPr>
          <a:xfrm>
            <a:off x="2261248" y="1744219"/>
            <a:ext cx="7588145" cy="1077218"/>
          </a:xfrm>
          <a:prstGeom prst="rect">
            <a:avLst/>
          </a:prstGeom>
        </p:spPr>
        <p:txBody>
          <a:bodyPr wrap="square">
            <a:spAutoFit/>
          </a:bodyPr>
          <a:lstStyle/>
          <a:p>
            <a:r>
              <a:rPr lang="en-US" sz="3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successive 32 bit or 4 bytes of memory will be mapped to successive memory banks</a:t>
            </a:r>
            <a:endParaRPr lang="en-US" sz="3200" dirty="0"/>
          </a:p>
        </p:txBody>
      </p:sp>
    </p:spTree>
    <p:extLst>
      <p:ext uri="{BB962C8B-B14F-4D97-AF65-F5344CB8AC3E}">
        <p14:creationId xmlns:p14="http://schemas.microsoft.com/office/powerpoint/2010/main" val="22297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circle(i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circle(in)">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circle(i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circle(in)">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circle(in)">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circle(in)">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circle(in)">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circle(i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circle(i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circle(in)">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circle(in)">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circle(in)">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circle(in)">
                                      <p:cBhvr>
                                        <p:cTn id="7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07" y="295456"/>
            <a:ext cx="11159309" cy="1325563"/>
          </a:xfrm>
        </p:spPr>
        <p:txBody>
          <a:bodyPr>
            <a:normAutofit/>
          </a:bodyPr>
          <a:lstStyle/>
          <a:p>
            <a:r>
              <a:rPr lang="en-US" b="1" dirty="0">
                <a:latin typeface="Ink Free" panose="03080402000500000000" pitchFamily="66" charset="0"/>
              </a:rPr>
              <a:t>Bank width is 64 bits and access mode is 32 bit</a:t>
            </a:r>
          </a:p>
        </p:txBody>
      </p:sp>
      <p:graphicFrame>
        <p:nvGraphicFramePr>
          <p:cNvPr id="3" name="Table 2"/>
          <p:cNvGraphicFramePr>
            <a:graphicFrameLocks noGrp="1"/>
          </p:cNvGraphicFramePr>
          <p:nvPr>
            <p:extLst>
              <p:ext uri="{D42A27DB-BD31-4B8C-83A1-F6EECF244321}">
                <p14:modId xmlns:p14="http://schemas.microsoft.com/office/powerpoint/2010/main" val="3941285335"/>
              </p:ext>
            </p:extLst>
          </p:nvPr>
        </p:nvGraphicFramePr>
        <p:xfrm>
          <a:off x="740760" y="3953099"/>
          <a:ext cx="7038100" cy="1645348"/>
        </p:xfrm>
        <a:graphic>
          <a:graphicData uri="http://schemas.openxmlformats.org/drawingml/2006/table">
            <a:tbl>
              <a:tblPr firstRow="1" bandRow="1">
                <a:tableStyleId>{5C22544A-7EE6-4342-B048-85BDC9FD1C3A}</a:tableStyleId>
              </a:tblPr>
              <a:tblGrid>
                <a:gridCol w="703810"/>
                <a:gridCol w="703810"/>
                <a:gridCol w="703810"/>
                <a:gridCol w="703810"/>
                <a:gridCol w="703810"/>
                <a:gridCol w="703810"/>
                <a:gridCol w="703810"/>
                <a:gridCol w="703810"/>
                <a:gridCol w="703810"/>
                <a:gridCol w="703810"/>
              </a:tblGrid>
              <a:tr h="543418">
                <a:tc gridSpan="2">
                  <a:txBody>
                    <a:bodyPr/>
                    <a:lstStyle/>
                    <a:p>
                      <a:pPr algn="ctr"/>
                      <a:r>
                        <a:rPr lang="en-US" sz="2800" dirty="0" smtClean="0">
                          <a:solidFill>
                            <a:srgbClr val="002060"/>
                          </a:solidFill>
                        </a:rPr>
                        <a:t>B1</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B2</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B3</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B4</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B5</a:t>
                      </a:r>
                      <a:endParaRPr lang="en-US" sz="2800" dirty="0">
                        <a:solidFill>
                          <a:srgbClr val="002060"/>
                        </a:solidFill>
                      </a:endParaRPr>
                    </a:p>
                  </a:txBody>
                  <a:tcPr anchor="ctr">
                    <a:solidFill>
                      <a:srgbClr val="FFC000"/>
                    </a:solidFill>
                  </a:tcPr>
                </a:tc>
                <a:tc hMerge="1">
                  <a:txBody>
                    <a:bodyPr/>
                    <a:lstStyle/>
                    <a:p>
                      <a:endParaRPr lang="en-US"/>
                    </a:p>
                  </a:txBody>
                  <a:tcPr/>
                </a:tc>
              </a:tr>
              <a:tr h="550965">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r>
              <a:tr h="550965">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55289499"/>
              </p:ext>
            </p:extLst>
          </p:nvPr>
        </p:nvGraphicFramePr>
        <p:xfrm>
          <a:off x="8671365" y="3945552"/>
          <a:ext cx="2815240" cy="1652895"/>
        </p:xfrm>
        <a:graphic>
          <a:graphicData uri="http://schemas.openxmlformats.org/drawingml/2006/table">
            <a:tbl>
              <a:tblPr firstRow="1" bandRow="1">
                <a:tableStyleId>{5C22544A-7EE6-4342-B048-85BDC9FD1C3A}</a:tableStyleId>
              </a:tblPr>
              <a:tblGrid>
                <a:gridCol w="703810"/>
                <a:gridCol w="703810"/>
                <a:gridCol w="703810"/>
                <a:gridCol w="703810"/>
              </a:tblGrid>
              <a:tr h="550965">
                <a:tc gridSpan="2">
                  <a:txBody>
                    <a:bodyPr/>
                    <a:lstStyle/>
                    <a:p>
                      <a:pPr algn="ctr"/>
                      <a:r>
                        <a:rPr lang="en-US" sz="2800" dirty="0" smtClean="0">
                          <a:solidFill>
                            <a:srgbClr val="002060"/>
                          </a:solidFill>
                        </a:rPr>
                        <a:t>B30</a:t>
                      </a:r>
                      <a:endParaRPr lang="en-US" sz="2800"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sz="2800" dirty="0" smtClean="0">
                          <a:solidFill>
                            <a:srgbClr val="002060"/>
                          </a:solidFill>
                        </a:rPr>
                        <a:t>B31</a:t>
                      </a:r>
                      <a:endParaRPr lang="en-US" sz="2800" dirty="0">
                        <a:solidFill>
                          <a:srgbClr val="002060"/>
                        </a:solidFill>
                      </a:endParaRPr>
                    </a:p>
                  </a:txBody>
                  <a:tcPr anchor="ctr">
                    <a:solidFill>
                      <a:srgbClr val="FFC000"/>
                    </a:solidFill>
                  </a:tcPr>
                </a:tc>
                <a:tc hMerge="1">
                  <a:txBody>
                    <a:bodyPr/>
                    <a:lstStyle/>
                    <a:p>
                      <a:endParaRPr lang="en-US"/>
                    </a:p>
                  </a:txBody>
                  <a:tcPr/>
                </a:tc>
              </a:tr>
              <a:tr h="550965">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r>
              <a:tr h="550965">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c>
                  <a:txBody>
                    <a:bodyPr/>
                    <a:lstStyle/>
                    <a:p>
                      <a:pPr algn="ctr"/>
                      <a:endParaRPr lang="en-US" sz="2800" dirty="0">
                        <a:solidFill>
                          <a:srgbClr val="7030A0"/>
                        </a:solidFill>
                      </a:endParaRPr>
                    </a:p>
                  </a:txBody>
                  <a:tcPr anchor="ctr">
                    <a:solidFill>
                      <a:schemeClr val="accent6">
                        <a:lumMod val="40000"/>
                        <a:lumOff val="60000"/>
                      </a:schemeClr>
                    </a:solidFill>
                  </a:tcPr>
                </a:tc>
              </a:tr>
            </a:tbl>
          </a:graphicData>
        </a:graphic>
      </p:graphicFrame>
      <p:cxnSp>
        <p:nvCxnSpPr>
          <p:cNvPr id="5" name="Straight Connector 4"/>
          <p:cNvCxnSpPr/>
          <p:nvPr/>
        </p:nvCxnSpPr>
        <p:spPr>
          <a:xfrm>
            <a:off x="7950925" y="4789713"/>
            <a:ext cx="539932" cy="0"/>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9469" y="4538071"/>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0</a:t>
            </a:r>
            <a:endParaRPr lang="en-US" dirty="0">
              <a:solidFill>
                <a:srgbClr val="FF0000"/>
              </a:solidFill>
            </a:endParaRPr>
          </a:p>
        </p:txBody>
      </p:sp>
      <p:sp>
        <p:nvSpPr>
          <p:cNvPr id="25" name="Rectangle 24"/>
          <p:cNvSpPr/>
          <p:nvPr/>
        </p:nvSpPr>
        <p:spPr>
          <a:xfrm>
            <a:off x="1443804" y="4538960"/>
            <a:ext cx="671419" cy="4763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2</a:t>
            </a:r>
          </a:p>
        </p:txBody>
      </p:sp>
      <p:sp>
        <p:nvSpPr>
          <p:cNvPr id="34" name="Rectangle 33"/>
          <p:cNvSpPr/>
          <p:nvPr/>
        </p:nvSpPr>
        <p:spPr>
          <a:xfrm>
            <a:off x="2167849" y="4533754"/>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3</a:t>
            </a:r>
          </a:p>
        </p:txBody>
      </p:sp>
      <p:sp>
        <p:nvSpPr>
          <p:cNvPr id="35" name="Rectangle 34"/>
          <p:cNvSpPr/>
          <p:nvPr/>
        </p:nvSpPr>
        <p:spPr>
          <a:xfrm>
            <a:off x="2862184" y="4533754"/>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4</a:t>
            </a:r>
          </a:p>
        </p:txBody>
      </p:sp>
      <p:sp>
        <p:nvSpPr>
          <p:cNvPr id="36" name="Rectangle 35"/>
          <p:cNvSpPr/>
          <p:nvPr/>
        </p:nvSpPr>
        <p:spPr>
          <a:xfrm>
            <a:off x="3581473" y="4534552"/>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5</a:t>
            </a:r>
            <a:endParaRPr lang="en-US" dirty="0">
              <a:solidFill>
                <a:srgbClr val="FF0000"/>
              </a:solidFill>
            </a:endParaRPr>
          </a:p>
        </p:txBody>
      </p:sp>
      <p:sp>
        <p:nvSpPr>
          <p:cNvPr id="37" name="Rectangle 36"/>
          <p:cNvSpPr/>
          <p:nvPr/>
        </p:nvSpPr>
        <p:spPr>
          <a:xfrm>
            <a:off x="4275808" y="4535441"/>
            <a:ext cx="674354" cy="48149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6</a:t>
            </a:r>
          </a:p>
        </p:txBody>
      </p:sp>
      <p:sp>
        <p:nvSpPr>
          <p:cNvPr id="38" name="Rectangle 37"/>
          <p:cNvSpPr/>
          <p:nvPr/>
        </p:nvSpPr>
        <p:spPr>
          <a:xfrm>
            <a:off x="4982944" y="4538071"/>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7</a:t>
            </a:r>
            <a:endParaRPr lang="en-US" dirty="0">
              <a:solidFill>
                <a:srgbClr val="FF0000"/>
              </a:solidFill>
            </a:endParaRPr>
          </a:p>
        </p:txBody>
      </p:sp>
      <p:sp>
        <p:nvSpPr>
          <p:cNvPr id="39" name="Rectangle 38"/>
          <p:cNvSpPr/>
          <p:nvPr/>
        </p:nvSpPr>
        <p:spPr>
          <a:xfrm>
            <a:off x="5677279" y="4538071"/>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8</a:t>
            </a:r>
          </a:p>
        </p:txBody>
      </p:sp>
      <p:sp>
        <p:nvSpPr>
          <p:cNvPr id="40" name="Rectangle 39"/>
          <p:cNvSpPr/>
          <p:nvPr/>
        </p:nvSpPr>
        <p:spPr>
          <a:xfrm>
            <a:off x="6395178" y="4533754"/>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9</a:t>
            </a:r>
            <a:endParaRPr lang="en-US" dirty="0">
              <a:solidFill>
                <a:srgbClr val="FF0000"/>
              </a:solidFill>
            </a:endParaRPr>
          </a:p>
        </p:txBody>
      </p:sp>
      <p:sp>
        <p:nvSpPr>
          <p:cNvPr id="41" name="Rectangle 40"/>
          <p:cNvSpPr/>
          <p:nvPr/>
        </p:nvSpPr>
        <p:spPr>
          <a:xfrm>
            <a:off x="7089513" y="4533754"/>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10</a:t>
            </a:r>
          </a:p>
        </p:txBody>
      </p:sp>
      <p:sp>
        <p:nvSpPr>
          <p:cNvPr id="42" name="Rectangle 41"/>
          <p:cNvSpPr/>
          <p:nvPr/>
        </p:nvSpPr>
        <p:spPr>
          <a:xfrm>
            <a:off x="8699908" y="4538945"/>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60</a:t>
            </a:r>
            <a:endParaRPr lang="en-US" dirty="0">
              <a:solidFill>
                <a:srgbClr val="FF0000"/>
              </a:solidFill>
            </a:endParaRPr>
          </a:p>
        </p:txBody>
      </p:sp>
      <p:sp>
        <p:nvSpPr>
          <p:cNvPr id="43" name="Rectangle 42"/>
          <p:cNvSpPr/>
          <p:nvPr/>
        </p:nvSpPr>
        <p:spPr>
          <a:xfrm>
            <a:off x="9394243" y="4538945"/>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61</a:t>
            </a:r>
          </a:p>
        </p:txBody>
      </p:sp>
      <p:sp>
        <p:nvSpPr>
          <p:cNvPr id="44" name="Rectangle 43"/>
          <p:cNvSpPr/>
          <p:nvPr/>
        </p:nvSpPr>
        <p:spPr>
          <a:xfrm>
            <a:off x="10112142" y="4534628"/>
            <a:ext cx="670029" cy="4823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62</a:t>
            </a:r>
            <a:endParaRPr lang="en-US" sz="3200" dirty="0">
              <a:solidFill>
                <a:srgbClr val="FF0000"/>
              </a:solidFill>
            </a:endParaRPr>
          </a:p>
        </p:txBody>
      </p:sp>
      <p:sp>
        <p:nvSpPr>
          <p:cNvPr id="45" name="Rectangle 44"/>
          <p:cNvSpPr/>
          <p:nvPr/>
        </p:nvSpPr>
        <p:spPr>
          <a:xfrm>
            <a:off x="10806477" y="4534628"/>
            <a:ext cx="671419" cy="4859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63</a:t>
            </a:r>
          </a:p>
        </p:txBody>
      </p:sp>
      <p:sp>
        <p:nvSpPr>
          <p:cNvPr id="4" name="Rectangle 3"/>
          <p:cNvSpPr/>
          <p:nvPr/>
        </p:nvSpPr>
        <p:spPr>
          <a:xfrm>
            <a:off x="2420046" y="1872189"/>
            <a:ext cx="8362125" cy="1077218"/>
          </a:xfrm>
          <a:prstGeom prst="rect">
            <a:avLst/>
          </a:prstGeom>
        </p:spPr>
        <p:txBody>
          <a:bodyPr wrap="square">
            <a:spAutoFit/>
          </a:bodyPr>
          <a:lstStyle/>
          <a:p>
            <a:r>
              <a:rPr lang="en-US" sz="3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Then successive 64 bit is going to mapped to successive banks</a:t>
            </a:r>
            <a:endParaRPr lang="en-US" sz="3200" dirty="0"/>
          </a:p>
        </p:txBody>
      </p:sp>
    </p:spTree>
    <p:extLst>
      <p:ext uri="{BB962C8B-B14F-4D97-AF65-F5344CB8AC3E}">
        <p14:creationId xmlns:p14="http://schemas.microsoft.com/office/powerpoint/2010/main" val="405758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circle(i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ircle(in)">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circle(in)">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circle(in)">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circle(in)">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circle(in)">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circle(in)">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circle(in)">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circle(in)">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circle(in)">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circle(in)">
                                      <p:cBhvr>
                                        <p:cTn id="67" dur="5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circle(in)">
                                      <p:cBhvr>
                                        <p:cTn id="7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5928476"/>
              </p:ext>
            </p:extLst>
          </p:nvPr>
        </p:nvGraphicFramePr>
        <p:xfrm>
          <a:off x="2480096" y="2511234"/>
          <a:ext cx="4307050" cy="1671781"/>
        </p:xfrm>
        <a:graphic>
          <a:graphicData uri="http://schemas.openxmlformats.org/drawingml/2006/table">
            <a:tbl>
              <a:tblPr firstRow="1" bandRow="1">
                <a:tableStyleId>{5C22544A-7EE6-4342-B048-85BDC9FD1C3A}</a:tableStyleId>
              </a:tblPr>
              <a:tblGrid>
                <a:gridCol w="861410"/>
                <a:gridCol w="861410"/>
                <a:gridCol w="861410"/>
                <a:gridCol w="861410"/>
                <a:gridCol w="861410"/>
              </a:tblGrid>
              <a:tr h="681438">
                <a:tc>
                  <a:txBody>
                    <a:bodyPr/>
                    <a:lstStyle/>
                    <a:p>
                      <a:pPr algn="ctr"/>
                      <a:r>
                        <a:rPr lang="en-US" dirty="0" smtClean="0">
                          <a:solidFill>
                            <a:srgbClr val="002060"/>
                          </a:solidFill>
                        </a:rPr>
                        <a:t>B1</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B2</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B3</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B4</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B5</a:t>
                      </a:r>
                      <a:endParaRPr lang="en-US" dirty="0">
                        <a:solidFill>
                          <a:srgbClr val="002060"/>
                        </a:solidFill>
                      </a:endParaRPr>
                    </a:p>
                  </a:txBody>
                  <a:tcPr anchor="ctr">
                    <a:solidFill>
                      <a:srgbClr val="FFC000"/>
                    </a:solidFill>
                  </a:tcPr>
                </a:tc>
              </a:tr>
              <a:tr h="54866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dirty="0" smtClean="0">
                          <a:solidFill>
                            <a:srgbClr val="C00000"/>
                          </a:solidFill>
                        </a:rPr>
                        <a:t>A</a:t>
                      </a:r>
                      <a:endParaRPr lang="en-US" b="1" dirty="0">
                        <a:solidFill>
                          <a:srgbClr val="C00000"/>
                        </a:solidFill>
                      </a:endParaRPr>
                    </a:p>
                  </a:txBody>
                  <a:tcPr anchor="ctr">
                    <a:solidFill>
                      <a:schemeClr val="accent6">
                        <a:lumMod val="40000"/>
                        <a:lumOff val="60000"/>
                      </a:schemeClr>
                    </a:solidFill>
                  </a:tcPr>
                </a:tc>
                <a:tc>
                  <a:txBody>
                    <a:bodyPr/>
                    <a:lstStyle/>
                    <a:p>
                      <a:pPr algn="ctr"/>
                      <a:r>
                        <a:rPr lang="en-US" sz="2800" b="1" kern="1200" dirty="0" smtClean="0">
                          <a:solidFill>
                            <a:srgbClr val="002060"/>
                          </a:solidFill>
                          <a:latin typeface="+mn-lt"/>
                          <a:ea typeface="+mn-ea"/>
                          <a:cs typeface="+mn-cs"/>
                        </a:rPr>
                        <a:t>B</a:t>
                      </a:r>
                      <a:endParaRPr lang="en-US" sz="2800" b="1" kern="1200" dirty="0">
                        <a:solidFill>
                          <a:srgbClr val="00206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r h="441683">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bl>
          </a:graphicData>
        </a:graphic>
      </p:graphicFrame>
      <p:cxnSp>
        <p:nvCxnSpPr>
          <p:cNvPr id="7" name="Straight Arrow Connector 6"/>
          <p:cNvCxnSpPr/>
          <p:nvPr/>
        </p:nvCxnSpPr>
        <p:spPr>
          <a:xfrm>
            <a:off x="3175725" y="1624544"/>
            <a:ext cx="517237" cy="16071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82852" y="1296869"/>
            <a:ext cx="609601" cy="1934803"/>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56961" y="2585341"/>
            <a:ext cx="3343564" cy="646331"/>
          </a:xfrm>
          <a:prstGeom prst="rect">
            <a:avLst/>
          </a:prstGeom>
          <a:noFill/>
        </p:spPr>
        <p:txBody>
          <a:bodyPr wrap="square" rtlCol="0">
            <a:spAutoFit/>
          </a:bodyPr>
          <a:lstStyle/>
          <a:p>
            <a:r>
              <a:rPr lang="en-US" sz="3600" b="1" dirty="0" smtClean="0">
                <a:solidFill>
                  <a:srgbClr val="FF0000"/>
                </a:solidFill>
                <a:latin typeface="Ink Free" panose="03080402000500000000" pitchFamily="66" charset="0"/>
              </a:rPr>
              <a:t>No bank conflict</a:t>
            </a:r>
            <a:endParaRPr lang="en-US" sz="3600" b="1" dirty="0">
              <a:solidFill>
                <a:srgbClr val="FF0000"/>
              </a:solidFill>
              <a:latin typeface="Ink Free" panose="03080402000500000000" pitchFamily="66" charset="0"/>
            </a:endParaRPr>
          </a:p>
        </p:txBody>
      </p:sp>
    </p:spTree>
    <p:extLst>
      <p:ext uri="{BB962C8B-B14F-4D97-AF65-F5344CB8AC3E}">
        <p14:creationId xmlns:p14="http://schemas.microsoft.com/office/powerpoint/2010/main" val="1354579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76170959"/>
              </p:ext>
            </p:extLst>
          </p:nvPr>
        </p:nvGraphicFramePr>
        <p:xfrm>
          <a:off x="2524959" y="2733386"/>
          <a:ext cx="4307050" cy="1671781"/>
        </p:xfrm>
        <a:graphic>
          <a:graphicData uri="http://schemas.openxmlformats.org/drawingml/2006/table">
            <a:tbl>
              <a:tblPr firstRow="1" bandRow="1">
                <a:tableStyleId>{5C22544A-7EE6-4342-B048-85BDC9FD1C3A}</a:tableStyleId>
              </a:tblPr>
              <a:tblGrid>
                <a:gridCol w="861410"/>
                <a:gridCol w="861410"/>
                <a:gridCol w="861410"/>
                <a:gridCol w="861410"/>
                <a:gridCol w="861410"/>
              </a:tblGrid>
              <a:tr h="681438">
                <a:tc>
                  <a:txBody>
                    <a:bodyPr/>
                    <a:lstStyle/>
                    <a:p>
                      <a:pPr algn="ctr"/>
                      <a:r>
                        <a:rPr lang="en-US" dirty="0" smtClean="0">
                          <a:solidFill>
                            <a:srgbClr val="002060"/>
                          </a:solidFill>
                        </a:rPr>
                        <a:t>B1</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B2</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B3</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B4</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B5</a:t>
                      </a:r>
                      <a:endParaRPr lang="en-US" dirty="0">
                        <a:solidFill>
                          <a:srgbClr val="002060"/>
                        </a:solidFill>
                      </a:endParaRPr>
                    </a:p>
                  </a:txBody>
                  <a:tcPr anchor="ctr">
                    <a:solidFill>
                      <a:srgbClr val="FFC000"/>
                    </a:solidFill>
                  </a:tcPr>
                </a:tc>
              </a:tr>
              <a:tr h="54866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dirty="0" smtClean="0">
                          <a:solidFill>
                            <a:srgbClr val="C00000"/>
                          </a:solidFill>
                        </a:rPr>
                        <a:t>A</a:t>
                      </a:r>
                      <a:endParaRPr lang="en-US" b="1" dirty="0">
                        <a:solidFill>
                          <a:srgbClr val="C00000"/>
                        </a:solidFill>
                      </a:endParaRPr>
                    </a:p>
                  </a:txBody>
                  <a:tcPr anchor="ctr">
                    <a:solidFill>
                      <a:schemeClr val="accent6">
                        <a:lumMod val="40000"/>
                        <a:lumOff val="60000"/>
                      </a:schemeClr>
                    </a:solidFill>
                  </a:tcPr>
                </a:tc>
                <a:tc>
                  <a:txBody>
                    <a:bodyPr/>
                    <a:lstStyle/>
                    <a:p>
                      <a:pPr algn="ctr"/>
                      <a:endParaRPr lang="en-US" sz="2800" b="1" kern="1200" dirty="0">
                        <a:solidFill>
                          <a:srgbClr val="00206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r h="441683">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bl>
          </a:graphicData>
        </a:graphic>
      </p:graphicFrame>
      <p:cxnSp>
        <p:nvCxnSpPr>
          <p:cNvPr id="6" name="Straight Arrow Connector 5"/>
          <p:cNvCxnSpPr/>
          <p:nvPr/>
        </p:nvCxnSpPr>
        <p:spPr>
          <a:xfrm>
            <a:off x="3174407" y="1805133"/>
            <a:ext cx="471055" cy="16440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977971" y="1477458"/>
            <a:ext cx="1413165" cy="186091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31134" y="2733386"/>
            <a:ext cx="3343564" cy="646331"/>
          </a:xfrm>
          <a:prstGeom prst="rect">
            <a:avLst/>
          </a:prstGeom>
          <a:noFill/>
        </p:spPr>
        <p:txBody>
          <a:bodyPr wrap="square" rtlCol="0">
            <a:spAutoFit/>
          </a:bodyPr>
          <a:lstStyle/>
          <a:p>
            <a:r>
              <a:rPr lang="en-US" sz="3600" b="1" dirty="0" smtClean="0">
                <a:solidFill>
                  <a:srgbClr val="FF0000"/>
                </a:solidFill>
                <a:latin typeface="Ink Free" panose="03080402000500000000" pitchFamily="66" charset="0"/>
              </a:rPr>
              <a:t>No bank conflict</a:t>
            </a:r>
            <a:endParaRPr lang="en-US" sz="3600" b="1" dirty="0">
              <a:solidFill>
                <a:srgbClr val="FF0000"/>
              </a:solidFill>
              <a:latin typeface="Ink Free" panose="03080402000500000000" pitchFamily="66" charset="0"/>
            </a:endParaRPr>
          </a:p>
        </p:txBody>
      </p:sp>
    </p:spTree>
    <p:extLst>
      <p:ext uri="{BB962C8B-B14F-4D97-AF65-F5344CB8AC3E}">
        <p14:creationId xmlns:p14="http://schemas.microsoft.com/office/powerpoint/2010/main" val="56265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Ink Free" panose="03080402000500000000" pitchFamily="66" charset="0"/>
              </a:rPr>
              <a:t>Bank conflicts in 32 bit banks</a:t>
            </a:r>
          </a:p>
        </p:txBody>
      </p:sp>
      <p:graphicFrame>
        <p:nvGraphicFramePr>
          <p:cNvPr id="5" name="Table 4"/>
          <p:cNvGraphicFramePr>
            <a:graphicFrameLocks noGrp="1"/>
          </p:cNvGraphicFramePr>
          <p:nvPr>
            <p:extLst>
              <p:ext uri="{D42A27DB-BD31-4B8C-83A1-F6EECF244321}">
                <p14:modId xmlns:p14="http://schemas.microsoft.com/office/powerpoint/2010/main" val="1967866697"/>
              </p:ext>
            </p:extLst>
          </p:nvPr>
        </p:nvGraphicFramePr>
        <p:xfrm>
          <a:off x="2592515" y="3532907"/>
          <a:ext cx="4307050" cy="1748258"/>
        </p:xfrm>
        <a:graphic>
          <a:graphicData uri="http://schemas.openxmlformats.org/drawingml/2006/table">
            <a:tbl>
              <a:tblPr firstRow="1" bandRow="1">
                <a:tableStyleId>{5C22544A-7EE6-4342-B048-85BDC9FD1C3A}</a:tableStyleId>
              </a:tblPr>
              <a:tblGrid>
                <a:gridCol w="861410"/>
                <a:gridCol w="861410"/>
                <a:gridCol w="861410"/>
                <a:gridCol w="861410"/>
                <a:gridCol w="861410"/>
              </a:tblGrid>
              <a:tr h="681438">
                <a:tc>
                  <a:txBody>
                    <a:bodyPr/>
                    <a:lstStyle/>
                    <a:p>
                      <a:pPr algn="ctr"/>
                      <a:r>
                        <a:rPr lang="en-US" dirty="0" smtClean="0">
                          <a:solidFill>
                            <a:srgbClr val="002060"/>
                          </a:solidFill>
                        </a:rPr>
                        <a:t>B1</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B2</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B3</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B4</a:t>
                      </a:r>
                      <a:endParaRPr lang="en-US" dirty="0">
                        <a:solidFill>
                          <a:srgbClr val="002060"/>
                        </a:solidFill>
                      </a:endParaRPr>
                    </a:p>
                  </a:txBody>
                  <a:tcPr anchor="ctr">
                    <a:solidFill>
                      <a:srgbClr val="FFC000"/>
                    </a:solidFill>
                  </a:tcPr>
                </a:tc>
                <a:tc>
                  <a:txBody>
                    <a:bodyPr/>
                    <a:lstStyle/>
                    <a:p>
                      <a:pPr algn="ctr"/>
                      <a:r>
                        <a:rPr lang="en-US" dirty="0" smtClean="0">
                          <a:solidFill>
                            <a:srgbClr val="002060"/>
                          </a:solidFill>
                        </a:rPr>
                        <a:t>B5</a:t>
                      </a:r>
                      <a:endParaRPr lang="en-US" dirty="0">
                        <a:solidFill>
                          <a:srgbClr val="002060"/>
                        </a:solidFill>
                      </a:endParaRPr>
                    </a:p>
                  </a:txBody>
                  <a:tcPr anchor="ctr">
                    <a:solidFill>
                      <a:srgbClr val="FFC000"/>
                    </a:solidFill>
                  </a:tcPr>
                </a:tc>
              </a:tr>
              <a:tr h="54866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dirty="0" smtClean="0">
                          <a:solidFill>
                            <a:srgbClr val="C00000"/>
                          </a:solidFill>
                        </a:rPr>
                        <a:t>A</a:t>
                      </a:r>
                      <a:endParaRPr lang="en-US" b="1" dirty="0">
                        <a:solidFill>
                          <a:srgbClr val="C00000"/>
                        </a:solidFill>
                      </a:endParaRPr>
                    </a:p>
                  </a:txBody>
                  <a:tcPr anchor="ctr">
                    <a:solidFill>
                      <a:schemeClr val="accent6">
                        <a:lumMod val="40000"/>
                        <a:lumOff val="60000"/>
                      </a:schemeClr>
                    </a:solidFill>
                  </a:tcPr>
                </a:tc>
                <a:tc>
                  <a:txBody>
                    <a:bodyPr/>
                    <a:lstStyle/>
                    <a:p>
                      <a:pPr algn="ctr"/>
                      <a:endParaRPr lang="en-US" sz="2800" b="1" kern="1200" dirty="0">
                        <a:solidFill>
                          <a:srgbClr val="00206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r h="441683">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kern="1200" dirty="0" smtClean="0">
                          <a:solidFill>
                            <a:srgbClr val="002060"/>
                          </a:solidFill>
                          <a:latin typeface="+mn-lt"/>
                          <a:ea typeface="+mn-ea"/>
                          <a:cs typeface="+mn-cs"/>
                        </a:rPr>
                        <a:t>B</a:t>
                      </a:r>
                      <a:endParaRPr lang="en-US" sz="2800" b="1" kern="1200" dirty="0">
                        <a:solidFill>
                          <a:srgbClr val="00206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bl>
          </a:graphicData>
        </a:graphic>
      </p:graphicFrame>
      <p:cxnSp>
        <p:nvCxnSpPr>
          <p:cNvPr id="6" name="Straight Arrow Connector 5"/>
          <p:cNvCxnSpPr/>
          <p:nvPr/>
        </p:nvCxnSpPr>
        <p:spPr>
          <a:xfrm>
            <a:off x="3241963" y="2604654"/>
            <a:ext cx="471055" cy="16440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036291" y="2216727"/>
            <a:ext cx="1108363" cy="2761673"/>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010236" y="3833306"/>
            <a:ext cx="3343564" cy="646331"/>
          </a:xfrm>
          <a:prstGeom prst="rect">
            <a:avLst/>
          </a:prstGeom>
          <a:noFill/>
        </p:spPr>
        <p:txBody>
          <a:bodyPr wrap="square" rtlCol="0">
            <a:spAutoFit/>
          </a:bodyPr>
          <a:lstStyle/>
          <a:p>
            <a:r>
              <a:rPr lang="en-US" sz="3600" b="1" dirty="0" smtClean="0">
                <a:solidFill>
                  <a:srgbClr val="FF0000"/>
                </a:solidFill>
                <a:latin typeface="Ink Free" panose="03080402000500000000" pitchFamily="66" charset="0"/>
              </a:rPr>
              <a:t>bank conflict</a:t>
            </a:r>
            <a:endParaRPr lang="en-US" sz="3600" b="1" dirty="0">
              <a:solidFill>
                <a:srgbClr val="FF0000"/>
              </a:solidFill>
              <a:latin typeface="Ink Free" panose="03080402000500000000" pitchFamily="66" charset="0"/>
            </a:endParaRPr>
          </a:p>
        </p:txBody>
      </p:sp>
    </p:spTree>
    <p:extLst>
      <p:ext uri="{BB962C8B-B14F-4D97-AF65-F5344CB8AC3E}">
        <p14:creationId xmlns:p14="http://schemas.microsoft.com/office/powerpoint/2010/main" val="1453891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Ink Free" panose="03080402000500000000" pitchFamily="66" charset="0"/>
              </a:rPr>
              <a:t>Bank conflicts in 64 bit banks</a:t>
            </a:r>
          </a:p>
        </p:txBody>
      </p:sp>
      <p:graphicFrame>
        <p:nvGraphicFramePr>
          <p:cNvPr id="4" name="Table 3"/>
          <p:cNvGraphicFramePr>
            <a:graphicFrameLocks noGrp="1"/>
          </p:cNvGraphicFramePr>
          <p:nvPr>
            <p:extLst>
              <p:ext uri="{D42A27DB-BD31-4B8C-83A1-F6EECF244321}">
                <p14:modId xmlns:p14="http://schemas.microsoft.com/office/powerpoint/2010/main" val="1866298649"/>
              </p:ext>
            </p:extLst>
          </p:nvPr>
        </p:nvGraphicFramePr>
        <p:xfrm>
          <a:off x="2169094" y="3352799"/>
          <a:ext cx="5470830" cy="1679877"/>
        </p:xfrm>
        <a:graphic>
          <a:graphicData uri="http://schemas.openxmlformats.org/drawingml/2006/table">
            <a:tbl>
              <a:tblPr firstRow="1" bandRow="1">
                <a:tableStyleId>{5C22544A-7EE6-4342-B048-85BDC9FD1C3A}</a:tableStyleId>
              </a:tblPr>
              <a:tblGrid>
                <a:gridCol w="547083"/>
                <a:gridCol w="547083"/>
                <a:gridCol w="547083"/>
                <a:gridCol w="547083"/>
                <a:gridCol w="547083"/>
                <a:gridCol w="547083"/>
                <a:gridCol w="547083"/>
                <a:gridCol w="547083"/>
                <a:gridCol w="547083"/>
                <a:gridCol w="547083"/>
              </a:tblGrid>
              <a:tr h="643557">
                <a:tc gridSpan="2">
                  <a:txBody>
                    <a:bodyPr/>
                    <a:lstStyle/>
                    <a:p>
                      <a:pPr algn="ctr"/>
                      <a:r>
                        <a:rPr lang="en-US" dirty="0" smtClean="0">
                          <a:solidFill>
                            <a:srgbClr val="002060"/>
                          </a:solidFill>
                        </a:rPr>
                        <a:t>B1</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B2</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B3</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B4</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B5</a:t>
                      </a:r>
                      <a:endParaRPr lang="en-US" dirty="0">
                        <a:solidFill>
                          <a:srgbClr val="002060"/>
                        </a:solidFill>
                      </a:endParaRPr>
                    </a:p>
                  </a:txBody>
                  <a:tcPr anchor="ctr">
                    <a:solidFill>
                      <a:srgbClr val="FFC000"/>
                    </a:solidFill>
                  </a:tcPr>
                </a:tc>
                <a:tc hMerge="1">
                  <a:txBody>
                    <a:bodyPr/>
                    <a:lstStyle/>
                    <a:p>
                      <a:endParaRPr lang="en-US"/>
                    </a:p>
                  </a:txBody>
                  <a:tcPr/>
                </a:tc>
              </a:tr>
              <a:tr h="41713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dirty="0" smtClean="0">
                          <a:solidFill>
                            <a:srgbClr val="C00000"/>
                          </a:solidFill>
                        </a:rPr>
                        <a:t>A</a:t>
                      </a:r>
                      <a:endParaRPr lang="en-US" b="1" dirty="0">
                        <a:solidFill>
                          <a:srgbClr val="C00000"/>
                        </a:solidFill>
                      </a:endParaRPr>
                    </a:p>
                  </a:txBody>
                  <a:tcPr anchor="ctr">
                    <a:solidFill>
                      <a:schemeClr val="accent6">
                        <a:lumMod val="40000"/>
                        <a:lumOff val="60000"/>
                      </a:schemeClr>
                    </a:solidFill>
                  </a:tcPr>
                </a:tc>
                <a:tc>
                  <a:txBody>
                    <a:bodyPr/>
                    <a:lstStyle/>
                    <a:p>
                      <a:pPr algn="ctr"/>
                      <a:r>
                        <a:rPr lang="en-US" sz="2800" b="1" kern="1200" dirty="0" smtClean="0">
                          <a:solidFill>
                            <a:srgbClr val="7030A0"/>
                          </a:solidFill>
                          <a:latin typeface="+mn-lt"/>
                          <a:ea typeface="+mn-ea"/>
                          <a:cs typeface="+mn-cs"/>
                        </a:rPr>
                        <a:t>B</a:t>
                      </a:r>
                      <a:endParaRPr lang="en-US" sz="2800" b="1" kern="1200" dirty="0">
                        <a:solidFill>
                          <a:srgbClr val="7030A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r h="41713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sz="2800" b="1" kern="1200" dirty="0">
                        <a:solidFill>
                          <a:srgbClr val="7030A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bl>
          </a:graphicData>
        </a:graphic>
      </p:graphicFrame>
      <p:cxnSp>
        <p:nvCxnSpPr>
          <p:cNvPr id="6" name="Straight Arrow Connector 5"/>
          <p:cNvCxnSpPr/>
          <p:nvPr/>
        </p:nvCxnSpPr>
        <p:spPr>
          <a:xfrm>
            <a:off x="2983346" y="2392218"/>
            <a:ext cx="471054" cy="13854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37891" y="2064543"/>
            <a:ext cx="1062183" cy="192556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40436" y="3482324"/>
            <a:ext cx="3343564" cy="646331"/>
          </a:xfrm>
          <a:prstGeom prst="rect">
            <a:avLst/>
          </a:prstGeom>
          <a:noFill/>
        </p:spPr>
        <p:txBody>
          <a:bodyPr wrap="square" rtlCol="0">
            <a:spAutoFit/>
          </a:bodyPr>
          <a:lstStyle/>
          <a:p>
            <a:r>
              <a:rPr lang="en-US" sz="3600" b="1" dirty="0" smtClean="0">
                <a:solidFill>
                  <a:srgbClr val="FF0000"/>
                </a:solidFill>
                <a:latin typeface="Ink Free" panose="03080402000500000000" pitchFamily="66" charset="0"/>
              </a:rPr>
              <a:t>No bank conflict</a:t>
            </a:r>
            <a:endParaRPr lang="en-US" sz="3600" b="1" dirty="0">
              <a:solidFill>
                <a:srgbClr val="FF0000"/>
              </a:solidFill>
              <a:latin typeface="Ink Free" panose="03080402000500000000" pitchFamily="66" charset="0"/>
            </a:endParaRPr>
          </a:p>
        </p:txBody>
      </p:sp>
    </p:spTree>
    <p:extLst>
      <p:ext uri="{BB962C8B-B14F-4D97-AF65-F5344CB8AC3E}">
        <p14:creationId xmlns:p14="http://schemas.microsoft.com/office/powerpoint/2010/main" val="2842555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Ink Free" panose="03080402000500000000" pitchFamily="66" charset="0"/>
              </a:rPr>
              <a:t>Bank conflicts in 64 bit banks</a:t>
            </a:r>
          </a:p>
        </p:txBody>
      </p:sp>
      <p:graphicFrame>
        <p:nvGraphicFramePr>
          <p:cNvPr id="4" name="Table 3"/>
          <p:cNvGraphicFramePr>
            <a:graphicFrameLocks noGrp="1"/>
          </p:cNvGraphicFramePr>
          <p:nvPr>
            <p:extLst>
              <p:ext uri="{D42A27DB-BD31-4B8C-83A1-F6EECF244321}">
                <p14:modId xmlns:p14="http://schemas.microsoft.com/office/powerpoint/2010/main" val="1799736823"/>
              </p:ext>
            </p:extLst>
          </p:nvPr>
        </p:nvGraphicFramePr>
        <p:xfrm>
          <a:off x="2546334" y="3592946"/>
          <a:ext cx="5470830" cy="1679877"/>
        </p:xfrm>
        <a:graphic>
          <a:graphicData uri="http://schemas.openxmlformats.org/drawingml/2006/table">
            <a:tbl>
              <a:tblPr firstRow="1" bandRow="1">
                <a:tableStyleId>{5C22544A-7EE6-4342-B048-85BDC9FD1C3A}</a:tableStyleId>
              </a:tblPr>
              <a:tblGrid>
                <a:gridCol w="547083"/>
                <a:gridCol w="547083"/>
                <a:gridCol w="547083"/>
                <a:gridCol w="547083"/>
                <a:gridCol w="547083"/>
                <a:gridCol w="547083"/>
                <a:gridCol w="547083"/>
                <a:gridCol w="547083"/>
                <a:gridCol w="547083"/>
                <a:gridCol w="547083"/>
              </a:tblGrid>
              <a:tr h="643557">
                <a:tc gridSpan="2">
                  <a:txBody>
                    <a:bodyPr/>
                    <a:lstStyle/>
                    <a:p>
                      <a:pPr algn="ctr"/>
                      <a:r>
                        <a:rPr lang="en-US" dirty="0" smtClean="0">
                          <a:solidFill>
                            <a:srgbClr val="002060"/>
                          </a:solidFill>
                        </a:rPr>
                        <a:t>B1</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B2</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B3</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B4</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B5</a:t>
                      </a:r>
                      <a:endParaRPr lang="en-US" dirty="0">
                        <a:solidFill>
                          <a:srgbClr val="002060"/>
                        </a:solidFill>
                      </a:endParaRPr>
                    </a:p>
                  </a:txBody>
                  <a:tcPr anchor="ctr">
                    <a:solidFill>
                      <a:srgbClr val="FFC000"/>
                    </a:solidFill>
                  </a:tcPr>
                </a:tc>
                <a:tc hMerge="1">
                  <a:txBody>
                    <a:bodyPr/>
                    <a:lstStyle/>
                    <a:p>
                      <a:endParaRPr lang="en-US"/>
                    </a:p>
                  </a:txBody>
                  <a:tcPr/>
                </a:tc>
              </a:tr>
              <a:tr h="41713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dirty="0" smtClean="0">
                          <a:solidFill>
                            <a:srgbClr val="C00000"/>
                          </a:solidFill>
                        </a:rPr>
                        <a:t>A</a:t>
                      </a:r>
                      <a:endParaRPr lang="en-US" b="1" dirty="0">
                        <a:solidFill>
                          <a:srgbClr val="C00000"/>
                        </a:solidFill>
                      </a:endParaRPr>
                    </a:p>
                  </a:txBody>
                  <a:tcPr anchor="ctr">
                    <a:solidFill>
                      <a:schemeClr val="accent6">
                        <a:lumMod val="40000"/>
                        <a:lumOff val="60000"/>
                      </a:schemeClr>
                    </a:solidFill>
                  </a:tcPr>
                </a:tc>
                <a:tc>
                  <a:txBody>
                    <a:bodyPr/>
                    <a:lstStyle/>
                    <a:p>
                      <a:pPr algn="ctr"/>
                      <a:endParaRPr lang="en-US" sz="2800" b="1" kern="1200" dirty="0">
                        <a:solidFill>
                          <a:srgbClr val="7030A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r h="41713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kern="1200" dirty="0" smtClean="0">
                          <a:solidFill>
                            <a:srgbClr val="7030A0"/>
                          </a:solidFill>
                          <a:latin typeface="+mn-lt"/>
                          <a:ea typeface="+mn-ea"/>
                          <a:cs typeface="+mn-cs"/>
                        </a:rPr>
                        <a:t>B</a:t>
                      </a:r>
                      <a:endParaRPr lang="en-US" sz="2800" b="1" kern="1200" dirty="0">
                        <a:solidFill>
                          <a:srgbClr val="7030A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bl>
          </a:graphicData>
        </a:graphic>
      </p:graphicFrame>
      <p:cxnSp>
        <p:nvCxnSpPr>
          <p:cNvPr id="5" name="Straight Arrow Connector 4"/>
          <p:cNvCxnSpPr/>
          <p:nvPr/>
        </p:nvCxnSpPr>
        <p:spPr>
          <a:xfrm>
            <a:off x="3278910" y="2309091"/>
            <a:ext cx="554181" cy="20227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4451928" y="1981416"/>
            <a:ext cx="1043710" cy="26737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51273" y="3796360"/>
            <a:ext cx="3343564" cy="1200329"/>
          </a:xfrm>
          <a:prstGeom prst="rect">
            <a:avLst/>
          </a:prstGeom>
          <a:noFill/>
        </p:spPr>
        <p:txBody>
          <a:bodyPr wrap="square" rtlCol="0">
            <a:spAutoFit/>
          </a:bodyPr>
          <a:lstStyle/>
          <a:p>
            <a:r>
              <a:rPr lang="en-US" sz="3600" b="1" dirty="0" smtClean="0">
                <a:solidFill>
                  <a:srgbClr val="FF0000"/>
                </a:solidFill>
                <a:latin typeface="Ink Free" panose="03080402000500000000" pitchFamily="66" charset="0"/>
              </a:rPr>
              <a:t>2 way bank conflict</a:t>
            </a:r>
            <a:endParaRPr lang="en-US" sz="3600" b="1" dirty="0">
              <a:solidFill>
                <a:srgbClr val="FF0000"/>
              </a:solidFill>
              <a:latin typeface="Ink Free" panose="03080402000500000000" pitchFamily="66" charset="0"/>
            </a:endParaRPr>
          </a:p>
        </p:txBody>
      </p:sp>
    </p:spTree>
    <p:extLst>
      <p:ext uri="{BB962C8B-B14F-4D97-AF65-F5344CB8AC3E}">
        <p14:creationId xmlns:p14="http://schemas.microsoft.com/office/powerpoint/2010/main" val="1681629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Ink Free" panose="03080402000500000000" pitchFamily="66" charset="0"/>
              </a:rPr>
              <a:t>Shared memory bank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674" y="2046516"/>
            <a:ext cx="11075126" cy="3617816"/>
          </a:xfrm>
        </p:spPr>
      </p:pic>
    </p:spTree>
    <p:extLst>
      <p:ext uri="{BB962C8B-B14F-4D97-AF65-F5344CB8AC3E}">
        <p14:creationId xmlns:p14="http://schemas.microsoft.com/office/powerpoint/2010/main" val="1097007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Ink Free" panose="03080402000500000000" pitchFamily="66" charset="0"/>
              </a:rPr>
              <a:t>Bank conflicts in 64 bit banks</a:t>
            </a:r>
          </a:p>
        </p:txBody>
      </p:sp>
      <p:graphicFrame>
        <p:nvGraphicFramePr>
          <p:cNvPr id="4" name="Table 3"/>
          <p:cNvGraphicFramePr>
            <a:graphicFrameLocks noGrp="1"/>
          </p:cNvGraphicFramePr>
          <p:nvPr>
            <p:extLst>
              <p:ext uri="{D42A27DB-BD31-4B8C-83A1-F6EECF244321}">
                <p14:modId xmlns:p14="http://schemas.microsoft.com/office/powerpoint/2010/main" val="1275832531"/>
              </p:ext>
            </p:extLst>
          </p:nvPr>
        </p:nvGraphicFramePr>
        <p:xfrm>
          <a:off x="2492366" y="3592946"/>
          <a:ext cx="5470830" cy="2188800"/>
        </p:xfrm>
        <a:graphic>
          <a:graphicData uri="http://schemas.openxmlformats.org/drawingml/2006/table">
            <a:tbl>
              <a:tblPr firstRow="1" bandRow="1">
                <a:tableStyleId>{5C22544A-7EE6-4342-B048-85BDC9FD1C3A}</a:tableStyleId>
              </a:tblPr>
              <a:tblGrid>
                <a:gridCol w="547083"/>
                <a:gridCol w="547083"/>
                <a:gridCol w="547083"/>
                <a:gridCol w="547083"/>
                <a:gridCol w="547083"/>
                <a:gridCol w="547083"/>
                <a:gridCol w="547083"/>
                <a:gridCol w="547083"/>
                <a:gridCol w="547083"/>
                <a:gridCol w="547083"/>
              </a:tblGrid>
              <a:tr h="634320">
                <a:tc gridSpan="2">
                  <a:txBody>
                    <a:bodyPr/>
                    <a:lstStyle/>
                    <a:p>
                      <a:pPr algn="ctr"/>
                      <a:r>
                        <a:rPr lang="en-US" dirty="0" smtClean="0">
                          <a:solidFill>
                            <a:srgbClr val="002060"/>
                          </a:solidFill>
                        </a:rPr>
                        <a:t>B1</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B2</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B3</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B4</a:t>
                      </a:r>
                      <a:endParaRPr lang="en-US" dirty="0">
                        <a:solidFill>
                          <a:srgbClr val="002060"/>
                        </a:solidFill>
                      </a:endParaRPr>
                    </a:p>
                  </a:txBody>
                  <a:tcPr anchor="ctr">
                    <a:solidFill>
                      <a:srgbClr val="FFC000"/>
                    </a:solidFill>
                  </a:tcPr>
                </a:tc>
                <a:tc hMerge="1">
                  <a:txBody>
                    <a:bodyPr/>
                    <a:lstStyle/>
                    <a:p>
                      <a:endParaRPr lang="en-US"/>
                    </a:p>
                  </a:txBody>
                  <a:tcPr/>
                </a:tc>
                <a:tc gridSpan="2">
                  <a:txBody>
                    <a:bodyPr/>
                    <a:lstStyle/>
                    <a:p>
                      <a:pPr algn="ctr"/>
                      <a:r>
                        <a:rPr lang="en-US" dirty="0" smtClean="0">
                          <a:solidFill>
                            <a:srgbClr val="002060"/>
                          </a:solidFill>
                        </a:rPr>
                        <a:t>B5</a:t>
                      </a:r>
                      <a:endParaRPr lang="en-US" dirty="0">
                        <a:solidFill>
                          <a:srgbClr val="002060"/>
                        </a:solidFill>
                      </a:endParaRPr>
                    </a:p>
                  </a:txBody>
                  <a:tcPr anchor="ctr">
                    <a:solidFill>
                      <a:srgbClr val="FFC000"/>
                    </a:solidFill>
                  </a:tcPr>
                </a:tc>
                <a:tc hMerge="1">
                  <a:txBody>
                    <a:bodyPr/>
                    <a:lstStyle/>
                    <a:p>
                      <a:endParaRPr lang="en-US"/>
                    </a:p>
                  </a:txBody>
                  <a:tcPr/>
                </a:tc>
              </a:tr>
              <a:tr h="41713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dirty="0" smtClean="0">
                          <a:solidFill>
                            <a:srgbClr val="C00000"/>
                          </a:solidFill>
                        </a:rPr>
                        <a:t>A</a:t>
                      </a:r>
                      <a:endParaRPr lang="en-US" b="1" dirty="0">
                        <a:solidFill>
                          <a:srgbClr val="C00000"/>
                        </a:solidFill>
                      </a:endParaRPr>
                    </a:p>
                  </a:txBody>
                  <a:tcPr anchor="ctr">
                    <a:solidFill>
                      <a:schemeClr val="accent6">
                        <a:lumMod val="40000"/>
                        <a:lumOff val="60000"/>
                      </a:schemeClr>
                    </a:solidFill>
                  </a:tcPr>
                </a:tc>
                <a:tc>
                  <a:txBody>
                    <a:bodyPr/>
                    <a:lstStyle/>
                    <a:p>
                      <a:pPr algn="ctr"/>
                      <a:endParaRPr lang="en-US" sz="2800" b="1" kern="1200" dirty="0">
                        <a:solidFill>
                          <a:srgbClr val="7030A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r h="41713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kern="1200" dirty="0" smtClean="0">
                          <a:solidFill>
                            <a:srgbClr val="7030A0"/>
                          </a:solidFill>
                          <a:latin typeface="+mn-lt"/>
                          <a:ea typeface="+mn-ea"/>
                          <a:cs typeface="+mn-cs"/>
                        </a:rPr>
                        <a:t>B</a:t>
                      </a:r>
                      <a:endParaRPr lang="en-US" sz="2800" b="1" kern="1200" dirty="0">
                        <a:solidFill>
                          <a:srgbClr val="7030A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r h="417130">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r>
                        <a:rPr lang="en-US" sz="2800" b="1" kern="1200" dirty="0" smtClean="0">
                          <a:solidFill>
                            <a:srgbClr val="002060"/>
                          </a:solidFill>
                          <a:latin typeface="+mn-lt"/>
                          <a:ea typeface="+mn-ea"/>
                          <a:cs typeface="+mn-cs"/>
                        </a:rPr>
                        <a:t>C</a:t>
                      </a:r>
                      <a:endParaRPr lang="en-US" sz="2800" b="1" kern="1200" dirty="0">
                        <a:solidFill>
                          <a:srgbClr val="002060"/>
                        </a:solidFill>
                        <a:latin typeface="+mn-lt"/>
                        <a:ea typeface="+mn-ea"/>
                        <a:cs typeface="+mn-cs"/>
                      </a:endParaRPr>
                    </a:p>
                  </a:txBody>
                  <a:tcPr anchor="ctr">
                    <a:solidFill>
                      <a:schemeClr val="accent6">
                        <a:lumMod val="40000"/>
                        <a:lumOff val="60000"/>
                      </a:schemeClr>
                    </a:solidFill>
                  </a:tcPr>
                </a:tc>
                <a:tc>
                  <a:txBody>
                    <a:bodyPr/>
                    <a:lstStyle/>
                    <a:p>
                      <a:pPr algn="ctr"/>
                      <a:endParaRPr lang="en-US" sz="2800" b="1" kern="1200" dirty="0">
                        <a:solidFill>
                          <a:srgbClr val="7030A0"/>
                        </a:solidFill>
                        <a:latin typeface="+mn-lt"/>
                        <a:ea typeface="+mn-ea"/>
                        <a:cs typeface="+mn-cs"/>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c>
                  <a:txBody>
                    <a:bodyPr/>
                    <a:lstStyle/>
                    <a:p>
                      <a:pPr algn="ctr"/>
                      <a:endParaRPr lang="en-US" dirty="0">
                        <a:solidFill>
                          <a:srgbClr val="002060"/>
                        </a:solidFill>
                      </a:endParaRPr>
                    </a:p>
                  </a:txBody>
                  <a:tcPr anchor="ctr">
                    <a:solidFill>
                      <a:schemeClr val="accent6">
                        <a:lumMod val="40000"/>
                        <a:lumOff val="60000"/>
                      </a:schemeClr>
                    </a:solidFill>
                  </a:tcPr>
                </a:tc>
              </a:tr>
            </a:tbl>
          </a:graphicData>
        </a:graphic>
      </p:graphicFrame>
      <p:cxnSp>
        <p:nvCxnSpPr>
          <p:cNvPr id="5" name="Straight Arrow Connector 4"/>
          <p:cNvCxnSpPr/>
          <p:nvPr/>
        </p:nvCxnSpPr>
        <p:spPr>
          <a:xfrm>
            <a:off x="3213529" y="2253891"/>
            <a:ext cx="554181" cy="20227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4396509" y="2156906"/>
            <a:ext cx="1043710" cy="26737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401454" y="1829233"/>
            <a:ext cx="1440873" cy="3472439"/>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77432" y="3592946"/>
            <a:ext cx="3343564" cy="1200329"/>
          </a:xfrm>
          <a:prstGeom prst="rect">
            <a:avLst/>
          </a:prstGeom>
          <a:noFill/>
        </p:spPr>
        <p:txBody>
          <a:bodyPr wrap="square" rtlCol="0">
            <a:spAutoFit/>
          </a:bodyPr>
          <a:lstStyle/>
          <a:p>
            <a:r>
              <a:rPr lang="en-US" sz="3600" b="1" dirty="0" smtClean="0">
                <a:solidFill>
                  <a:srgbClr val="FF0000"/>
                </a:solidFill>
                <a:latin typeface="Ink Free" panose="03080402000500000000" pitchFamily="66" charset="0"/>
              </a:rPr>
              <a:t>3 way bank conflict</a:t>
            </a:r>
            <a:endParaRPr lang="en-US" sz="3600" b="1" dirty="0">
              <a:solidFill>
                <a:srgbClr val="FF0000"/>
              </a:solidFill>
              <a:latin typeface="Ink Free" panose="03080402000500000000" pitchFamily="66" charset="0"/>
            </a:endParaRPr>
          </a:p>
        </p:txBody>
      </p:sp>
    </p:spTree>
    <p:extLst>
      <p:ext uri="{BB962C8B-B14F-4D97-AF65-F5344CB8AC3E}">
        <p14:creationId xmlns:p14="http://schemas.microsoft.com/office/powerpoint/2010/main" val="1862965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8668"/>
            <a:ext cx="10515600" cy="1325563"/>
          </a:xfrm>
        </p:spPr>
        <p:txBody>
          <a:bodyPr>
            <a:normAutofit/>
          </a:bodyPr>
          <a:lstStyle/>
          <a:p>
            <a:r>
              <a:rPr lang="en-US" b="1" dirty="0">
                <a:latin typeface="Ink Free" panose="03080402000500000000" pitchFamily="66" charset="0"/>
              </a:rPr>
              <a:t>Bank conflict</a:t>
            </a:r>
          </a:p>
        </p:txBody>
      </p:sp>
      <p:sp>
        <p:nvSpPr>
          <p:cNvPr id="3" name="Content Placeholder 2"/>
          <p:cNvSpPr>
            <a:spLocks noGrp="1"/>
          </p:cNvSpPr>
          <p:nvPr>
            <p:ph idx="1"/>
          </p:nvPr>
        </p:nvSpPr>
        <p:spPr>
          <a:xfrm>
            <a:off x="1410789" y="2034631"/>
            <a:ext cx="9943011" cy="4351338"/>
          </a:xfrm>
        </p:spPr>
        <p:txBody>
          <a:bodyPr/>
          <a:lstStyle/>
          <a:p>
            <a:r>
              <a:rPr lang="en-US" dirty="0"/>
              <a:t>When multiple addresses in a shared memory request fall into the same memory bank, a bank conflict occurs, causing the request to be </a:t>
            </a:r>
            <a:r>
              <a:rPr lang="en-US" dirty="0" smtClean="0"/>
              <a:t>replayed.</a:t>
            </a:r>
          </a:p>
          <a:p>
            <a:endParaRPr lang="en-US" dirty="0"/>
          </a:p>
          <a:p>
            <a:r>
              <a:rPr lang="en-US" dirty="0"/>
              <a:t>The hardware splits a request with a bank conflict into as many separate conflict-free transactions as necessary</a:t>
            </a:r>
          </a:p>
        </p:txBody>
      </p:sp>
    </p:spTree>
    <p:extLst>
      <p:ext uri="{BB962C8B-B14F-4D97-AF65-F5344CB8AC3E}">
        <p14:creationId xmlns:p14="http://schemas.microsoft.com/office/powerpoint/2010/main" val="336592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Ink Free" panose="03080402000500000000" pitchFamily="66" charset="0"/>
              </a:rPr>
              <a:t>Parallel access of memory banks</a:t>
            </a:r>
            <a:endParaRPr lang="en-US" b="1" dirty="0">
              <a:latin typeface="Ink Free" panose="03080402000500000000" pitchFamily="66" charset="0"/>
            </a:endParaRPr>
          </a:p>
        </p:txBody>
      </p:sp>
      <p:sp>
        <p:nvSpPr>
          <p:cNvPr id="3" name="Content Placeholder 2"/>
          <p:cNvSpPr>
            <a:spLocks noGrp="1"/>
          </p:cNvSpPr>
          <p:nvPr>
            <p:ph idx="1"/>
          </p:nvPr>
        </p:nvSpPr>
        <p:spPr>
          <a:xfrm>
            <a:off x="1465217" y="2245404"/>
            <a:ext cx="9986554" cy="4351338"/>
          </a:xfrm>
        </p:spPr>
        <p:txBody>
          <a:bodyPr/>
          <a:lstStyle/>
          <a:p>
            <a:pPr marL="0" indent="0">
              <a:buNone/>
            </a:pPr>
            <a:r>
              <a:rPr lang="en-US" dirty="0"/>
              <a:t>When multiple addresses accessed by a warp fall into multiple banks, ideally all 32 banks then parallel access of shared memory occurs. This pattern implies that some, if not all, of the addresses can be serviced in a single memory transaction</a:t>
            </a:r>
          </a:p>
        </p:txBody>
      </p:sp>
    </p:spTree>
    <p:extLst>
      <p:ext uri="{BB962C8B-B14F-4D97-AF65-F5344CB8AC3E}">
        <p14:creationId xmlns:p14="http://schemas.microsoft.com/office/powerpoint/2010/main" val="2557458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249169"/>
            <a:ext cx="10515600" cy="1325563"/>
          </a:xfrm>
        </p:spPr>
        <p:txBody>
          <a:bodyPr>
            <a:normAutofit/>
          </a:bodyPr>
          <a:lstStyle/>
          <a:p>
            <a:r>
              <a:rPr lang="en-US" b="1" dirty="0">
                <a:latin typeface="Ink Free" panose="03080402000500000000" pitchFamily="66" charset="0"/>
              </a:rPr>
              <a:t>Parallel access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44" y="2037806"/>
            <a:ext cx="11101469" cy="2461941"/>
          </a:xfrm>
          <a:prstGeom prst="rect">
            <a:avLst/>
          </a:prstGeom>
        </p:spPr>
      </p:pic>
    </p:spTree>
    <p:extLst>
      <p:ext uri="{BB962C8B-B14F-4D97-AF65-F5344CB8AC3E}">
        <p14:creationId xmlns:p14="http://schemas.microsoft.com/office/powerpoint/2010/main" val="4116194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19" y="1800717"/>
            <a:ext cx="11212115" cy="2501319"/>
          </a:xfrm>
          <a:prstGeom prst="rect">
            <a:avLst/>
          </a:prstGeom>
        </p:spPr>
      </p:pic>
    </p:spTree>
    <p:extLst>
      <p:ext uri="{BB962C8B-B14F-4D97-AF65-F5344CB8AC3E}">
        <p14:creationId xmlns:p14="http://schemas.microsoft.com/office/powerpoint/2010/main" val="81538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49" y="-166098"/>
            <a:ext cx="10515600" cy="1325563"/>
          </a:xfrm>
        </p:spPr>
        <p:txBody>
          <a:bodyPr>
            <a:normAutofit/>
          </a:bodyPr>
          <a:lstStyle/>
          <a:p>
            <a:r>
              <a:rPr lang="en-US" b="1" dirty="0">
                <a:latin typeface="Ink Free" panose="03080402000500000000" pitchFamily="66" charset="0"/>
              </a:rPr>
              <a:t>Sequential access</a:t>
            </a:r>
          </a:p>
        </p:txBody>
      </p:sp>
      <p:sp>
        <p:nvSpPr>
          <p:cNvPr id="10" name="TextBox 9"/>
          <p:cNvSpPr txBox="1"/>
          <p:nvPr/>
        </p:nvSpPr>
        <p:spPr>
          <a:xfrm>
            <a:off x="1776549" y="1227910"/>
            <a:ext cx="8604068" cy="523220"/>
          </a:xfrm>
          <a:prstGeom prst="rect">
            <a:avLst/>
          </a:prstGeom>
          <a:noFill/>
        </p:spPr>
        <p:txBody>
          <a:bodyPr wrap="square" rtlCol="0">
            <a:spAutoFit/>
          </a:bodyPr>
          <a:lstStyle/>
          <a:p>
            <a:r>
              <a:rPr lang="en-US" sz="2800" dirty="0" smtClean="0"/>
              <a:t>Threads access different memory address in same bank</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604976134"/>
              </p:ext>
            </p:extLst>
          </p:nvPr>
        </p:nvGraphicFramePr>
        <p:xfrm>
          <a:off x="1378851" y="3762101"/>
          <a:ext cx="10090336" cy="2429693"/>
        </p:xfrm>
        <a:graphic>
          <a:graphicData uri="http://schemas.openxmlformats.org/drawingml/2006/table">
            <a:tbl>
              <a:tblPr firstRow="1" bandRow="1">
                <a:tableStyleId>{5C22544A-7EE6-4342-B048-85BDC9FD1C3A}</a:tableStyleId>
              </a:tblPr>
              <a:tblGrid>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tblGrid>
              <a:tr h="749302">
                <a:tc>
                  <a:txBody>
                    <a:bodyPr/>
                    <a:lstStyle/>
                    <a:p>
                      <a:pPr algn="ctr"/>
                      <a:r>
                        <a:rPr lang="en-US" dirty="0" smtClean="0">
                          <a:solidFill>
                            <a:srgbClr val="FF0000"/>
                          </a:solidFill>
                        </a:rPr>
                        <a:t>B1</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B2</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B3</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B4</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B30</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B31</a:t>
                      </a:r>
                      <a:endParaRPr lang="en-US" dirty="0">
                        <a:solidFill>
                          <a:srgbClr val="FF0000"/>
                        </a:solidFill>
                      </a:endParaRPr>
                    </a:p>
                  </a:txBody>
                  <a:tcPr vert="vert" anchor="ctr">
                    <a:solidFill>
                      <a:schemeClr val="accent4">
                        <a:lumMod val="40000"/>
                        <a:lumOff val="60000"/>
                      </a:schemeClr>
                    </a:solidFill>
                  </a:tcPr>
                </a:tc>
              </a:tr>
              <a:tr h="1680391">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93516671"/>
              </p:ext>
            </p:extLst>
          </p:nvPr>
        </p:nvGraphicFramePr>
        <p:xfrm>
          <a:off x="1378851" y="2293412"/>
          <a:ext cx="10090336" cy="452152"/>
        </p:xfrm>
        <a:graphic>
          <a:graphicData uri="http://schemas.openxmlformats.org/drawingml/2006/table">
            <a:tbl>
              <a:tblPr firstRow="1" bandRow="1">
                <a:tableStyleId>{5C22544A-7EE6-4342-B048-85BDC9FD1C3A}</a:tableStyleId>
              </a:tblPr>
              <a:tblGrid>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tblGrid>
              <a:tr h="452152">
                <a:tc>
                  <a:txBody>
                    <a:bodyPr/>
                    <a:lstStyle/>
                    <a:p>
                      <a:pPr algn="ctr"/>
                      <a:r>
                        <a:rPr lang="en-US" dirty="0" smtClean="0">
                          <a:solidFill>
                            <a:schemeClr val="tx1"/>
                          </a:solidFill>
                        </a:rPr>
                        <a:t>T1</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T2</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T3</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T4</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T30</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T31</a:t>
                      </a:r>
                      <a:endParaRPr lang="en-US" dirty="0">
                        <a:solidFill>
                          <a:schemeClr val="tx1"/>
                        </a:solidFill>
                      </a:endParaRPr>
                    </a:p>
                  </a:txBody>
                  <a:tcPr vert="vert" anchor="ctr">
                    <a:solidFill>
                      <a:schemeClr val="accent6">
                        <a:lumMod val="60000"/>
                        <a:lumOff val="40000"/>
                      </a:schemeClr>
                    </a:solidFill>
                  </a:tcPr>
                </a:tc>
              </a:tr>
            </a:tbl>
          </a:graphicData>
        </a:graphic>
      </p:graphicFrame>
      <p:sp>
        <p:nvSpPr>
          <p:cNvPr id="7" name="Rectangle 6"/>
          <p:cNvSpPr/>
          <p:nvPr/>
        </p:nvSpPr>
        <p:spPr>
          <a:xfrm>
            <a:off x="1378851" y="4562763"/>
            <a:ext cx="302167" cy="20320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78850" y="4825703"/>
            <a:ext cx="302167" cy="20320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8850" y="5088640"/>
            <a:ext cx="302167" cy="20320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93997" y="5937374"/>
            <a:ext cx="302167" cy="20320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555497" y="2715491"/>
            <a:ext cx="1304071" cy="2125229"/>
          </a:xfrm>
          <a:custGeom>
            <a:avLst/>
            <a:gdLst>
              <a:gd name="connsiteX0" fmla="*/ 1282539 w 1304071"/>
              <a:gd name="connsiteY0" fmla="*/ 0 h 2125229"/>
              <a:gd name="connsiteX1" fmla="*/ 1245594 w 1304071"/>
              <a:gd name="connsiteY1" fmla="*/ 424873 h 2125229"/>
              <a:gd name="connsiteX2" fmla="*/ 783776 w 1304071"/>
              <a:gd name="connsiteY2" fmla="*/ 766618 h 2125229"/>
              <a:gd name="connsiteX3" fmla="*/ 423558 w 1304071"/>
              <a:gd name="connsiteY3" fmla="*/ 969818 h 2125229"/>
              <a:gd name="connsiteX4" fmla="*/ 63339 w 1304071"/>
              <a:gd name="connsiteY4" fmla="*/ 1293091 h 2125229"/>
              <a:gd name="connsiteX5" fmla="*/ 7921 w 1304071"/>
              <a:gd name="connsiteY5" fmla="*/ 1634836 h 2125229"/>
              <a:gd name="connsiteX6" fmla="*/ 155703 w 1304071"/>
              <a:gd name="connsiteY6" fmla="*/ 1930400 h 2125229"/>
              <a:gd name="connsiteX7" fmla="*/ 552867 w 1304071"/>
              <a:gd name="connsiteY7" fmla="*/ 2096654 h 2125229"/>
              <a:gd name="connsiteX8" fmla="*/ 802248 w 1304071"/>
              <a:gd name="connsiteY8" fmla="*/ 2124364 h 212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071" h="2125229">
                <a:moveTo>
                  <a:pt x="1282539" y="0"/>
                </a:moveTo>
                <a:cubicBezTo>
                  <a:pt x="1305630" y="148551"/>
                  <a:pt x="1328721" y="297103"/>
                  <a:pt x="1245594" y="424873"/>
                </a:cubicBezTo>
                <a:cubicBezTo>
                  <a:pt x="1162467" y="552643"/>
                  <a:pt x="920782" y="675794"/>
                  <a:pt x="783776" y="766618"/>
                </a:cubicBezTo>
                <a:cubicBezTo>
                  <a:pt x="646770" y="857442"/>
                  <a:pt x="543631" y="882073"/>
                  <a:pt x="423558" y="969818"/>
                </a:cubicBezTo>
                <a:cubicBezTo>
                  <a:pt x="303485" y="1057564"/>
                  <a:pt x="132612" y="1182255"/>
                  <a:pt x="63339" y="1293091"/>
                </a:cubicBezTo>
                <a:cubicBezTo>
                  <a:pt x="-5934" y="1403927"/>
                  <a:pt x="-7473" y="1528618"/>
                  <a:pt x="7921" y="1634836"/>
                </a:cubicBezTo>
                <a:cubicBezTo>
                  <a:pt x="23315" y="1741054"/>
                  <a:pt x="64879" y="1853430"/>
                  <a:pt x="155703" y="1930400"/>
                </a:cubicBezTo>
                <a:cubicBezTo>
                  <a:pt x="246527" y="2007370"/>
                  <a:pt x="445109" y="2064327"/>
                  <a:pt x="552867" y="2096654"/>
                </a:cubicBezTo>
                <a:cubicBezTo>
                  <a:pt x="660625" y="2128981"/>
                  <a:pt x="754527" y="2125903"/>
                  <a:pt x="802248" y="2124364"/>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1009803" y="2715491"/>
            <a:ext cx="535278" cy="1958109"/>
          </a:xfrm>
          <a:custGeom>
            <a:avLst/>
            <a:gdLst>
              <a:gd name="connsiteX0" fmla="*/ 523433 w 535278"/>
              <a:gd name="connsiteY0" fmla="*/ 0 h 1958109"/>
              <a:gd name="connsiteX1" fmla="*/ 514197 w 535278"/>
              <a:gd name="connsiteY1" fmla="*/ 397164 h 1958109"/>
              <a:gd name="connsiteX2" fmla="*/ 329470 w 535278"/>
              <a:gd name="connsiteY2" fmla="*/ 646545 h 1958109"/>
              <a:gd name="connsiteX3" fmla="*/ 43142 w 535278"/>
              <a:gd name="connsiteY3" fmla="*/ 1052945 h 1958109"/>
              <a:gd name="connsiteX4" fmla="*/ 33906 w 535278"/>
              <a:gd name="connsiteY4" fmla="*/ 1644073 h 1958109"/>
              <a:gd name="connsiteX5" fmla="*/ 357179 w 535278"/>
              <a:gd name="connsiteY5" fmla="*/ 1958109 h 195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278" h="1958109">
                <a:moveTo>
                  <a:pt x="523433" y="0"/>
                </a:moveTo>
                <a:cubicBezTo>
                  <a:pt x="534978" y="144703"/>
                  <a:pt x="546524" y="289407"/>
                  <a:pt x="514197" y="397164"/>
                </a:cubicBezTo>
                <a:cubicBezTo>
                  <a:pt x="481870" y="504921"/>
                  <a:pt x="407979" y="537248"/>
                  <a:pt x="329470" y="646545"/>
                </a:cubicBezTo>
                <a:cubicBezTo>
                  <a:pt x="250961" y="755842"/>
                  <a:pt x="92403" y="886690"/>
                  <a:pt x="43142" y="1052945"/>
                </a:cubicBezTo>
                <a:cubicBezTo>
                  <a:pt x="-6119" y="1219200"/>
                  <a:pt x="-18433" y="1493212"/>
                  <a:pt x="33906" y="1644073"/>
                </a:cubicBezTo>
                <a:cubicBezTo>
                  <a:pt x="86245" y="1794934"/>
                  <a:pt x="221712" y="1876521"/>
                  <a:pt x="357179" y="1958109"/>
                </a:cubicBezTo>
              </a:path>
            </a:pathLst>
          </a:custGeom>
          <a:no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1033657" y="2752436"/>
            <a:ext cx="1146125" cy="2419928"/>
          </a:xfrm>
          <a:custGeom>
            <a:avLst/>
            <a:gdLst>
              <a:gd name="connsiteX0" fmla="*/ 1146125 w 1146125"/>
              <a:gd name="connsiteY0" fmla="*/ 0 h 2419928"/>
              <a:gd name="connsiteX1" fmla="*/ 1099943 w 1146125"/>
              <a:gd name="connsiteY1" fmla="*/ 387928 h 2419928"/>
              <a:gd name="connsiteX2" fmla="*/ 905979 w 1146125"/>
              <a:gd name="connsiteY2" fmla="*/ 600364 h 2419928"/>
              <a:gd name="connsiteX3" fmla="*/ 462634 w 1146125"/>
              <a:gd name="connsiteY3" fmla="*/ 812800 h 2419928"/>
              <a:gd name="connsiteX4" fmla="*/ 240961 w 1146125"/>
              <a:gd name="connsiteY4" fmla="*/ 1025237 h 2419928"/>
              <a:gd name="connsiteX5" fmla="*/ 19288 w 1146125"/>
              <a:gd name="connsiteY5" fmla="*/ 1773382 h 2419928"/>
              <a:gd name="connsiteX6" fmla="*/ 46998 w 1146125"/>
              <a:gd name="connsiteY6" fmla="*/ 2235200 h 2419928"/>
              <a:gd name="connsiteX7" fmla="*/ 333325 w 1146125"/>
              <a:gd name="connsiteY7" fmla="*/ 2419928 h 241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6125" h="2419928">
                <a:moveTo>
                  <a:pt x="1146125" y="0"/>
                </a:moveTo>
                <a:cubicBezTo>
                  <a:pt x="1143046" y="143933"/>
                  <a:pt x="1139967" y="287867"/>
                  <a:pt x="1099943" y="387928"/>
                </a:cubicBezTo>
                <a:cubicBezTo>
                  <a:pt x="1059919" y="487989"/>
                  <a:pt x="1012197" y="529552"/>
                  <a:pt x="905979" y="600364"/>
                </a:cubicBezTo>
                <a:cubicBezTo>
                  <a:pt x="799761" y="671176"/>
                  <a:pt x="573470" y="741988"/>
                  <a:pt x="462634" y="812800"/>
                </a:cubicBezTo>
                <a:cubicBezTo>
                  <a:pt x="351798" y="883612"/>
                  <a:pt x="314852" y="865140"/>
                  <a:pt x="240961" y="1025237"/>
                </a:cubicBezTo>
                <a:cubicBezTo>
                  <a:pt x="167070" y="1185334"/>
                  <a:pt x="51615" y="1571722"/>
                  <a:pt x="19288" y="1773382"/>
                </a:cubicBezTo>
                <a:cubicBezTo>
                  <a:pt x="-13039" y="1975042"/>
                  <a:pt x="-5341" y="2127442"/>
                  <a:pt x="46998" y="2235200"/>
                </a:cubicBezTo>
                <a:cubicBezTo>
                  <a:pt x="99337" y="2342958"/>
                  <a:pt x="293301" y="2389140"/>
                  <a:pt x="333325" y="2419928"/>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1523303" y="5316638"/>
            <a:ext cx="1" cy="595939"/>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696164" y="2701217"/>
            <a:ext cx="9609145" cy="333735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869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9" y="157018"/>
            <a:ext cx="10515600" cy="1325563"/>
          </a:xfrm>
        </p:spPr>
        <p:txBody>
          <a:bodyPr>
            <a:normAutofit/>
          </a:bodyPr>
          <a:lstStyle/>
          <a:p>
            <a:r>
              <a:rPr lang="en-US" b="1" dirty="0">
                <a:latin typeface="Ink Free" panose="03080402000500000000" pitchFamily="66" charset="0"/>
              </a:rPr>
              <a:t>Broadcast access</a:t>
            </a:r>
          </a:p>
        </p:txBody>
      </p:sp>
      <p:sp>
        <p:nvSpPr>
          <p:cNvPr id="5" name="TextBox 4"/>
          <p:cNvSpPr txBox="1"/>
          <p:nvPr/>
        </p:nvSpPr>
        <p:spPr>
          <a:xfrm>
            <a:off x="1896514" y="1593339"/>
            <a:ext cx="8421188" cy="523220"/>
          </a:xfrm>
          <a:prstGeom prst="rect">
            <a:avLst/>
          </a:prstGeom>
          <a:noFill/>
        </p:spPr>
        <p:txBody>
          <a:bodyPr wrap="square" rtlCol="0">
            <a:spAutoFit/>
          </a:bodyPr>
          <a:lstStyle/>
          <a:p>
            <a:r>
              <a:rPr lang="en-US" sz="2800" dirty="0" smtClean="0"/>
              <a:t>Threads access same memory address in same bank</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1003529148"/>
              </p:ext>
            </p:extLst>
          </p:nvPr>
        </p:nvGraphicFramePr>
        <p:xfrm>
          <a:off x="1415797" y="4122320"/>
          <a:ext cx="10090336" cy="2429693"/>
        </p:xfrm>
        <a:graphic>
          <a:graphicData uri="http://schemas.openxmlformats.org/drawingml/2006/table">
            <a:tbl>
              <a:tblPr firstRow="1" bandRow="1">
                <a:tableStyleId>{5C22544A-7EE6-4342-B048-85BDC9FD1C3A}</a:tableStyleId>
              </a:tblPr>
              <a:tblGrid>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tblGrid>
              <a:tr h="749302">
                <a:tc>
                  <a:txBody>
                    <a:bodyPr/>
                    <a:lstStyle/>
                    <a:p>
                      <a:pPr algn="ctr"/>
                      <a:r>
                        <a:rPr lang="en-US" dirty="0" smtClean="0">
                          <a:solidFill>
                            <a:srgbClr val="FF0000"/>
                          </a:solidFill>
                        </a:rPr>
                        <a:t>B1</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B2</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B3</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B4</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B30</a:t>
                      </a:r>
                      <a:endParaRPr lang="en-US" dirty="0">
                        <a:solidFill>
                          <a:srgbClr val="FF0000"/>
                        </a:solidFill>
                      </a:endParaRPr>
                    </a:p>
                  </a:txBody>
                  <a:tcPr vert="vert" anchor="ctr">
                    <a:solidFill>
                      <a:schemeClr val="accent4">
                        <a:lumMod val="40000"/>
                        <a:lumOff val="60000"/>
                      </a:schemeClr>
                    </a:solidFill>
                  </a:tcPr>
                </a:tc>
                <a:tc>
                  <a:txBody>
                    <a:bodyPr/>
                    <a:lstStyle/>
                    <a:p>
                      <a:pPr algn="ctr"/>
                      <a:r>
                        <a:rPr lang="en-US" dirty="0" smtClean="0">
                          <a:solidFill>
                            <a:srgbClr val="FF0000"/>
                          </a:solidFill>
                        </a:rPr>
                        <a:t>B31</a:t>
                      </a:r>
                      <a:endParaRPr lang="en-US" dirty="0">
                        <a:solidFill>
                          <a:srgbClr val="FF0000"/>
                        </a:solidFill>
                      </a:endParaRPr>
                    </a:p>
                  </a:txBody>
                  <a:tcPr vert="vert" anchor="ctr">
                    <a:solidFill>
                      <a:schemeClr val="accent4">
                        <a:lumMod val="40000"/>
                        <a:lumOff val="60000"/>
                      </a:schemeClr>
                    </a:solidFill>
                  </a:tcPr>
                </a:tc>
              </a:tr>
              <a:tr h="1680391">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a:solidFill>
                          <a:srgbClr val="FF0000"/>
                        </a:solidFill>
                      </a:endParaRPr>
                    </a:p>
                  </a:txBody>
                  <a:tcPr vert="vert" anchor="ctr">
                    <a:solidFill>
                      <a:schemeClr val="accent4">
                        <a:lumMod val="40000"/>
                        <a:lumOff val="60000"/>
                      </a:schemeClr>
                    </a:solidFill>
                  </a:tcPr>
                </a:tc>
                <a:tc>
                  <a:txBody>
                    <a:bodyPr/>
                    <a:lstStyle/>
                    <a:p>
                      <a:pPr algn="ctr"/>
                      <a:endParaRPr lang="en-US" dirty="0">
                        <a:solidFill>
                          <a:srgbClr val="FF0000"/>
                        </a:solidFill>
                      </a:endParaRPr>
                    </a:p>
                  </a:txBody>
                  <a:tcPr vert="vert" anchor="ctr">
                    <a:solidFill>
                      <a:schemeClr val="accent4">
                        <a:lumMod val="40000"/>
                        <a:lumOff val="6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34777576"/>
              </p:ext>
            </p:extLst>
          </p:nvPr>
        </p:nvGraphicFramePr>
        <p:xfrm>
          <a:off x="1415797" y="2653631"/>
          <a:ext cx="10090336" cy="452152"/>
        </p:xfrm>
        <a:graphic>
          <a:graphicData uri="http://schemas.openxmlformats.org/drawingml/2006/table">
            <a:tbl>
              <a:tblPr firstRow="1" bandRow="1">
                <a:tableStyleId>{5C22544A-7EE6-4342-B048-85BDC9FD1C3A}</a:tableStyleId>
              </a:tblPr>
              <a:tblGrid>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gridCol w="315323"/>
              </a:tblGrid>
              <a:tr h="452152">
                <a:tc>
                  <a:txBody>
                    <a:bodyPr/>
                    <a:lstStyle/>
                    <a:p>
                      <a:pPr algn="ctr"/>
                      <a:r>
                        <a:rPr lang="en-US" dirty="0" smtClean="0">
                          <a:solidFill>
                            <a:schemeClr val="tx1"/>
                          </a:solidFill>
                        </a:rPr>
                        <a:t>T1</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T2</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T3</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T4</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T30</a:t>
                      </a:r>
                      <a:endParaRPr lang="en-US" dirty="0">
                        <a:solidFill>
                          <a:schemeClr val="tx1"/>
                        </a:solidFill>
                      </a:endParaRPr>
                    </a:p>
                  </a:txBody>
                  <a:tcPr vert="vert" anchor="ctr">
                    <a:solidFill>
                      <a:schemeClr val="accent6">
                        <a:lumMod val="60000"/>
                        <a:lumOff val="40000"/>
                      </a:schemeClr>
                    </a:solidFill>
                  </a:tcPr>
                </a:tc>
                <a:tc>
                  <a:txBody>
                    <a:bodyPr/>
                    <a:lstStyle/>
                    <a:p>
                      <a:pPr algn="ctr"/>
                      <a:r>
                        <a:rPr lang="en-US" dirty="0" smtClean="0">
                          <a:solidFill>
                            <a:schemeClr val="tx1"/>
                          </a:solidFill>
                        </a:rPr>
                        <a:t>T31</a:t>
                      </a:r>
                      <a:endParaRPr lang="en-US" dirty="0">
                        <a:solidFill>
                          <a:schemeClr val="tx1"/>
                        </a:solidFill>
                      </a:endParaRPr>
                    </a:p>
                  </a:txBody>
                  <a:tcPr vert="vert" anchor="ctr">
                    <a:solidFill>
                      <a:schemeClr val="accent6">
                        <a:lumMod val="60000"/>
                        <a:lumOff val="40000"/>
                      </a:schemeClr>
                    </a:solidFill>
                  </a:tcPr>
                </a:tc>
              </a:tr>
            </a:tbl>
          </a:graphicData>
        </a:graphic>
      </p:graphicFrame>
      <p:sp>
        <p:nvSpPr>
          <p:cNvPr id="8" name="Rectangle 7"/>
          <p:cNvSpPr/>
          <p:nvPr/>
        </p:nvSpPr>
        <p:spPr>
          <a:xfrm>
            <a:off x="1415797" y="4922982"/>
            <a:ext cx="302167" cy="20320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92443" y="3075710"/>
            <a:ext cx="1304071" cy="1956987"/>
          </a:xfrm>
          <a:custGeom>
            <a:avLst/>
            <a:gdLst>
              <a:gd name="connsiteX0" fmla="*/ 1282539 w 1304071"/>
              <a:gd name="connsiteY0" fmla="*/ 0 h 2125229"/>
              <a:gd name="connsiteX1" fmla="*/ 1245594 w 1304071"/>
              <a:gd name="connsiteY1" fmla="*/ 424873 h 2125229"/>
              <a:gd name="connsiteX2" fmla="*/ 783776 w 1304071"/>
              <a:gd name="connsiteY2" fmla="*/ 766618 h 2125229"/>
              <a:gd name="connsiteX3" fmla="*/ 423558 w 1304071"/>
              <a:gd name="connsiteY3" fmla="*/ 969818 h 2125229"/>
              <a:gd name="connsiteX4" fmla="*/ 63339 w 1304071"/>
              <a:gd name="connsiteY4" fmla="*/ 1293091 h 2125229"/>
              <a:gd name="connsiteX5" fmla="*/ 7921 w 1304071"/>
              <a:gd name="connsiteY5" fmla="*/ 1634836 h 2125229"/>
              <a:gd name="connsiteX6" fmla="*/ 155703 w 1304071"/>
              <a:gd name="connsiteY6" fmla="*/ 1930400 h 2125229"/>
              <a:gd name="connsiteX7" fmla="*/ 552867 w 1304071"/>
              <a:gd name="connsiteY7" fmla="*/ 2096654 h 2125229"/>
              <a:gd name="connsiteX8" fmla="*/ 802248 w 1304071"/>
              <a:gd name="connsiteY8" fmla="*/ 2124364 h 212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071" h="2125229">
                <a:moveTo>
                  <a:pt x="1282539" y="0"/>
                </a:moveTo>
                <a:cubicBezTo>
                  <a:pt x="1305630" y="148551"/>
                  <a:pt x="1328721" y="297103"/>
                  <a:pt x="1245594" y="424873"/>
                </a:cubicBezTo>
                <a:cubicBezTo>
                  <a:pt x="1162467" y="552643"/>
                  <a:pt x="920782" y="675794"/>
                  <a:pt x="783776" y="766618"/>
                </a:cubicBezTo>
                <a:cubicBezTo>
                  <a:pt x="646770" y="857442"/>
                  <a:pt x="543631" y="882073"/>
                  <a:pt x="423558" y="969818"/>
                </a:cubicBezTo>
                <a:cubicBezTo>
                  <a:pt x="303485" y="1057564"/>
                  <a:pt x="132612" y="1182255"/>
                  <a:pt x="63339" y="1293091"/>
                </a:cubicBezTo>
                <a:cubicBezTo>
                  <a:pt x="-5934" y="1403927"/>
                  <a:pt x="-7473" y="1528618"/>
                  <a:pt x="7921" y="1634836"/>
                </a:cubicBezTo>
                <a:cubicBezTo>
                  <a:pt x="23315" y="1741054"/>
                  <a:pt x="64879" y="1853430"/>
                  <a:pt x="155703" y="1930400"/>
                </a:cubicBezTo>
                <a:cubicBezTo>
                  <a:pt x="246527" y="2007370"/>
                  <a:pt x="445109" y="2064327"/>
                  <a:pt x="552867" y="2096654"/>
                </a:cubicBezTo>
                <a:cubicBezTo>
                  <a:pt x="660625" y="2128981"/>
                  <a:pt x="754527" y="2125903"/>
                  <a:pt x="802248" y="2124364"/>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046749" y="3075710"/>
            <a:ext cx="535278" cy="1958109"/>
          </a:xfrm>
          <a:custGeom>
            <a:avLst/>
            <a:gdLst>
              <a:gd name="connsiteX0" fmla="*/ 523433 w 535278"/>
              <a:gd name="connsiteY0" fmla="*/ 0 h 1958109"/>
              <a:gd name="connsiteX1" fmla="*/ 514197 w 535278"/>
              <a:gd name="connsiteY1" fmla="*/ 397164 h 1958109"/>
              <a:gd name="connsiteX2" fmla="*/ 329470 w 535278"/>
              <a:gd name="connsiteY2" fmla="*/ 646545 h 1958109"/>
              <a:gd name="connsiteX3" fmla="*/ 43142 w 535278"/>
              <a:gd name="connsiteY3" fmla="*/ 1052945 h 1958109"/>
              <a:gd name="connsiteX4" fmla="*/ 33906 w 535278"/>
              <a:gd name="connsiteY4" fmla="*/ 1644073 h 1958109"/>
              <a:gd name="connsiteX5" fmla="*/ 357179 w 535278"/>
              <a:gd name="connsiteY5" fmla="*/ 1958109 h 195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278" h="1958109">
                <a:moveTo>
                  <a:pt x="523433" y="0"/>
                </a:moveTo>
                <a:cubicBezTo>
                  <a:pt x="534978" y="144703"/>
                  <a:pt x="546524" y="289407"/>
                  <a:pt x="514197" y="397164"/>
                </a:cubicBezTo>
                <a:cubicBezTo>
                  <a:pt x="481870" y="504921"/>
                  <a:pt x="407979" y="537248"/>
                  <a:pt x="329470" y="646545"/>
                </a:cubicBezTo>
                <a:cubicBezTo>
                  <a:pt x="250961" y="755842"/>
                  <a:pt x="92403" y="886690"/>
                  <a:pt x="43142" y="1052945"/>
                </a:cubicBezTo>
                <a:cubicBezTo>
                  <a:pt x="-6119" y="1219200"/>
                  <a:pt x="-18433" y="1493212"/>
                  <a:pt x="33906" y="1644073"/>
                </a:cubicBezTo>
                <a:cubicBezTo>
                  <a:pt x="86245" y="1794934"/>
                  <a:pt x="221712" y="1876521"/>
                  <a:pt x="357179" y="1958109"/>
                </a:cubicBezTo>
              </a:path>
            </a:pathLst>
          </a:custGeom>
          <a:noFill/>
          <a:ln w="412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070603" y="3112655"/>
            <a:ext cx="1146125" cy="1920042"/>
          </a:xfrm>
          <a:custGeom>
            <a:avLst/>
            <a:gdLst>
              <a:gd name="connsiteX0" fmla="*/ 1146125 w 1146125"/>
              <a:gd name="connsiteY0" fmla="*/ 0 h 2419928"/>
              <a:gd name="connsiteX1" fmla="*/ 1099943 w 1146125"/>
              <a:gd name="connsiteY1" fmla="*/ 387928 h 2419928"/>
              <a:gd name="connsiteX2" fmla="*/ 905979 w 1146125"/>
              <a:gd name="connsiteY2" fmla="*/ 600364 h 2419928"/>
              <a:gd name="connsiteX3" fmla="*/ 462634 w 1146125"/>
              <a:gd name="connsiteY3" fmla="*/ 812800 h 2419928"/>
              <a:gd name="connsiteX4" fmla="*/ 240961 w 1146125"/>
              <a:gd name="connsiteY4" fmla="*/ 1025237 h 2419928"/>
              <a:gd name="connsiteX5" fmla="*/ 19288 w 1146125"/>
              <a:gd name="connsiteY5" fmla="*/ 1773382 h 2419928"/>
              <a:gd name="connsiteX6" fmla="*/ 46998 w 1146125"/>
              <a:gd name="connsiteY6" fmla="*/ 2235200 h 2419928"/>
              <a:gd name="connsiteX7" fmla="*/ 333325 w 1146125"/>
              <a:gd name="connsiteY7" fmla="*/ 2419928 h 241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6125" h="2419928">
                <a:moveTo>
                  <a:pt x="1146125" y="0"/>
                </a:moveTo>
                <a:cubicBezTo>
                  <a:pt x="1143046" y="143933"/>
                  <a:pt x="1139967" y="287867"/>
                  <a:pt x="1099943" y="387928"/>
                </a:cubicBezTo>
                <a:cubicBezTo>
                  <a:pt x="1059919" y="487989"/>
                  <a:pt x="1012197" y="529552"/>
                  <a:pt x="905979" y="600364"/>
                </a:cubicBezTo>
                <a:cubicBezTo>
                  <a:pt x="799761" y="671176"/>
                  <a:pt x="573470" y="741988"/>
                  <a:pt x="462634" y="812800"/>
                </a:cubicBezTo>
                <a:cubicBezTo>
                  <a:pt x="351798" y="883612"/>
                  <a:pt x="314852" y="865140"/>
                  <a:pt x="240961" y="1025237"/>
                </a:cubicBezTo>
                <a:cubicBezTo>
                  <a:pt x="167070" y="1185334"/>
                  <a:pt x="51615" y="1571722"/>
                  <a:pt x="19288" y="1773382"/>
                </a:cubicBezTo>
                <a:cubicBezTo>
                  <a:pt x="-13039" y="1975042"/>
                  <a:pt x="-5341" y="2127442"/>
                  <a:pt x="46998" y="2235200"/>
                </a:cubicBezTo>
                <a:cubicBezTo>
                  <a:pt x="99337" y="2342958"/>
                  <a:pt x="293301" y="2389140"/>
                  <a:pt x="333325" y="2419928"/>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endCxn id="8" idx="3"/>
          </p:cNvCxnSpPr>
          <p:nvPr/>
        </p:nvCxnSpPr>
        <p:spPr>
          <a:xfrm flipH="1">
            <a:off x="1717964" y="3061436"/>
            <a:ext cx="9624292" cy="1963147"/>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523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034" y="556714"/>
            <a:ext cx="10515600" cy="1325563"/>
          </a:xfrm>
        </p:spPr>
        <p:txBody>
          <a:bodyPr>
            <a:normAutofit/>
          </a:bodyPr>
          <a:lstStyle/>
          <a:p>
            <a:r>
              <a:rPr lang="en-US" b="1" dirty="0">
                <a:latin typeface="Ink Free" panose="03080402000500000000" pitchFamily="66" charset="0"/>
              </a:rPr>
              <a:t>Shared memory bank width</a:t>
            </a:r>
          </a:p>
        </p:txBody>
      </p:sp>
      <p:sp>
        <p:nvSpPr>
          <p:cNvPr id="3" name="Content Placeholder 2"/>
          <p:cNvSpPr>
            <a:spLocks noGrp="1"/>
          </p:cNvSpPr>
          <p:nvPr>
            <p:ph idx="1"/>
          </p:nvPr>
        </p:nvSpPr>
        <p:spPr>
          <a:xfrm>
            <a:off x="2005149" y="2435225"/>
            <a:ext cx="10515600" cy="4351338"/>
          </a:xfrm>
        </p:spPr>
        <p:txBody>
          <a:bodyPr/>
          <a:lstStyle/>
          <a:p>
            <a:r>
              <a:rPr lang="en-US" dirty="0" smtClean="0"/>
              <a:t>Compute capability 2.x have 32 bit banks</a:t>
            </a:r>
          </a:p>
          <a:p>
            <a:r>
              <a:rPr lang="en-US" dirty="0" smtClean="0"/>
              <a:t>Compute capability 3 or later have 64 bit banks</a:t>
            </a:r>
          </a:p>
          <a:p>
            <a:endParaRPr lang="en-US" dirty="0"/>
          </a:p>
        </p:txBody>
      </p:sp>
    </p:spTree>
    <p:extLst>
      <p:ext uri="{BB962C8B-B14F-4D97-AF65-F5344CB8AC3E}">
        <p14:creationId xmlns:p14="http://schemas.microsoft.com/office/powerpoint/2010/main" val="1477421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1007</TotalTime>
  <Words>670</Words>
  <Application>Microsoft Office PowerPoint</Application>
  <PresentationFormat>Widescreen</PresentationFormat>
  <Paragraphs>381</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Ink Free</vt:lpstr>
      <vt:lpstr>Times New Roman</vt:lpstr>
      <vt:lpstr>Office Theme</vt:lpstr>
      <vt:lpstr>Shared memory banks and access modes</vt:lpstr>
      <vt:lpstr>Shared memory bank</vt:lpstr>
      <vt:lpstr>Bank conflict</vt:lpstr>
      <vt:lpstr>Parallel access of memory banks</vt:lpstr>
      <vt:lpstr>Parallel access</vt:lpstr>
      <vt:lpstr>PowerPoint Presentation</vt:lpstr>
      <vt:lpstr>Sequential access</vt:lpstr>
      <vt:lpstr>Broadcast access</vt:lpstr>
      <vt:lpstr>Shared memory bank width</vt:lpstr>
      <vt:lpstr>Shared memory access modes</vt:lpstr>
      <vt:lpstr>32 bit access mode</vt:lpstr>
      <vt:lpstr>Simple equation to find bank index for 32 bit bank width devices </vt:lpstr>
      <vt:lpstr>Bank width is 64 bits and access mode is 32 bit</vt:lpstr>
      <vt:lpstr>Bank width is 64 bits and access mode is 32 bit</vt:lpstr>
      <vt:lpstr>PowerPoint Presentation</vt:lpstr>
      <vt:lpstr>PowerPoint Presentation</vt:lpstr>
      <vt:lpstr>Bank conflicts in 32 bit banks</vt:lpstr>
      <vt:lpstr>Bank conflicts in 64 bit banks</vt:lpstr>
      <vt:lpstr>Bank conflicts in 64 bit banks</vt:lpstr>
      <vt:lpstr>Bank conflicts in 64 bit banks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banks</dc:title>
  <dc:creator>kasun liyanage</dc:creator>
  <cp:lastModifiedBy>kasun liyanage</cp:lastModifiedBy>
  <cp:revision>66</cp:revision>
  <dcterms:created xsi:type="dcterms:W3CDTF">2018-07-15T13:55:39Z</dcterms:created>
  <dcterms:modified xsi:type="dcterms:W3CDTF">2018-08-06T12:31:14Z</dcterms:modified>
</cp:coreProperties>
</file>