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6E9A-B61C-4063-B952-D5C4F005CF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6C7D2-5F9C-4FEF-9215-B4D3D15C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53288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Synchronization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749" y="2435224"/>
            <a:ext cx="962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order in which a CUDA thread writes data to shared memory, global memory, page-locked host memory, or the memory of a peer device is not necessarily the order in which the data is observed being written by another CUDA or host thread.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591548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CUDA weakly ordered memory model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4091" y="139337"/>
            <a:ext cx="65749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rgbClr val="7F0055"/>
                </a:solidFill>
              </a:rPr>
              <a:t>__device__</a:t>
            </a:r>
            <a:r>
              <a:rPr lang="en-US" altLang="en-US" sz="3200" dirty="0">
                <a:solidFill>
                  <a:srgbClr val="22440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volatile</a:t>
            </a:r>
            <a:r>
              <a:rPr lang="en-US" altLang="en-US" sz="3200" dirty="0">
                <a:solidFill>
                  <a:srgbClr val="224400"/>
                </a:solidFill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</a:rPr>
              <a:t>int</a:t>
            </a:r>
            <a:r>
              <a:rPr lang="en-US" altLang="en-US" sz="3200" dirty="0">
                <a:solidFill>
                  <a:srgbClr val="224400"/>
                </a:solidFill>
              </a:rPr>
              <a:t> X = 1, Y = 2; </a:t>
            </a:r>
            <a:endParaRPr lang="en-US" altLang="en-US" sz="3200" dirty="0" smtClean="0">
              <a:solidFill>
                <a:srgbClr val="224400"/>
              </a:solidFill>
            </a:endParaRPr>
          </a:p>
          <a:p>
            <a:endParaRPr lang="en-US" altLang="en-US" sz="3200" dirty="0">
              <a:solidFill>
                <a:srgbClr val="224400"/>
              </a:solidFill>
            </a:endParaRPr>
          </a:p>
          <a:p>
            <a:r>
              <a:rPr lang="en-US" altLang="en-US" sz="3200" dirty="0" smtClean="0">
                <a:solidFill>
                  <a:srgbClr val="7F0055"/>
                </a:solidFill>
              </a:rPr>
              <a:t>__</a:t>
            </a:r>
            <a:r>
              <a:rPr lang="en-US" altLang="en-US" sz="3200" dirty="0">
                <a:solidFill>
                  <a:srgbClr val="7F0055"/>
                </a:solidFill>
              </a:rPr>
              <a:t>device__</a:t>
            </a:r>
            <a:r>
              <a:rPr lang="en-US" altLang="en-US" sz="3200" dirty="0">
                <a:solidFill>
                  <a:srgbClr val="22440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void</a:t>
            </a:r>
            <a:r>
              <a:rPr lang="en-US" altLang="en-US" sz="3200" dirty="0">
                <a:solidFill>
                  <a:srgbClr val="224400"/>
                </a:solidFill>
              </a:rPr>
              <a:t> </a:t>
            </a:r>
            <a:r>
              <a:rPr lang="en-US" altLang="en-US" sz="3200" dirty="0" err="1">
                <a:solidFill>
                  <a:srgbClr val="224400"/>
                </a:solidFill>
              </a:rPr>
              <a:t>writeXY</a:t>
            </a:r>
            <a:r>
              <a:rPr lang="en-US" altLang="en-US" sz="3200" dirty="0" smtClean="0">
                <a:solidFill>
                  <a:srgbClr val="224400"/>
                </a:solidFill>
              </a:rPr>
              <a:t>()</a:t>
            </a:r>
          </a:p>
          <a:p>
            <a:r>
              <a:rPr lang="en-US" altLang="en-US" sz="3200" dirty="0" smtClean="0">
                <a:solidFill>
                  <a:srgbClr val="224400"/>
                </a:solidFill>
              </a:rPr>
              <a:t>{ </a:t>
            </a:r>
          </a:p>
          <a:p>
            <a:r>
              <a:rPr lang="en-US" altLang="en-US" sz="3200" dirty="0">
                <a:solidFill>
                  <a:srgbClr val="224400"/>
                </a:solidFill>
              </a:rPr>
              <a:t>	</a:t>
            </a:r>
            <a:r>
              <a:rPr lang="en-US" altLang="en-US" sz="3200" dirty="0" smtClean="0">
                <a:solidFill>
                  <a:srgbClr val="224400"/>
                </a:solidFill>
              </a:rPr>
              <a:t>X </a:t>
            </a:r>
            <a:r>
              <a:rPr lang="en-US" altLang="en-US" sz="3200" dirty="0">
                <a:solidFill>
                  <a:srgbClr val="224400"/>
                </a:solidFill>
              </a:rPr>
              <a:t>= 10; </a:t>
            </a:r>
            <a:endParaRPr lang="en-US" altLang="en-US" sz="3200" dirty="0" smtClean="0">
              <a:solidFill>
                <a:srgbClr val="224400"/>
              </a:solidFill>
            </a:endParaRPr>
          </a:p>
          <a:p>
            <a:r>
              <a:rPr lang="en-US" altLang="en-US" sz="3200" dirty="0" smtClean="0">
                <a:solidFill>
                  <a:srgbClr val="224400"/>
                </a:solidFill>
              </a:rPr>
              <a:t>	Y </a:t>
            </a:r>
            <a:r>
              <a:rPr lang="en-US" altLang="en-US" sz="3200" dirty="0">
                <a:solidFill>
                  <a:srgbClr val="224400"/>
                </a:solidFill>
              </a:rPr>
              <a:t>= 20</a:t>
            </a:r>
            <a:r>
              <a:rPr lang="en-US" altLang="en-US" sz="3200" dirty="0" smtClean="0">
                <a:solidFill>
                  <a:srgbClr val="224400"/>
                </a:solidFill>
              </a:rPr>
              <a:t>;</a:t>
            </a:r>
          </a:p>
          <a:p>
            <a:r>
              <a:rPr lang="en-US" altLang="en-US" sz="3200" dirty="0" smtClean="0">
                <a:solidFill>
                  <a:srgbClr val="224400"/>
                </a:solidFill>
              </a:rPr>
              <a:t>} </a:t>
            </a:r>
          </a:p>
          <a:p>
            <a:endParaRPr lang="en-US" altLang="en-US" sz="3200" dirty="0">
              <a:solidFill>
                <a:srgbClr val="224400"/>
              </a:solidFill>
            </a:endParaRPr>
          </a:p>
          <a:p>
            <a:r>
              <a:rPr lang="en-US" altLang="en-US" sz="3200" dirty="0" smtClean="0">
                <a:solidFill>
                  <a:srgbClr val="7F0055"/>
                </a:solidFill>
              </a:rPr>
              <a:t>__</a:t>
            </a:r>
            <a:r>
              <a:rPr lang="en-US" altLang="en-US" sz="3200" dirty="0">
                <a:solidFill>
                  <a:srgbClr val="7F0055"/>
                </a:solidFill>
              </a:rPr>
              <a:t>device__</a:t>
            </a:r>
            <a:r>
              <a:rPr lang="en-US" altLang="en-US" sz="3200" dirty="0">
                <a:solidFill>
                  <a:srgbClr val="22440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void</a:t>
            </a:r>
            <a:r>
              <a:rPr lang="en-US" altLang="en-US" sz="3200" dirty="0">
                <a:solidFill>
                  <a:srgbClr val="224400"/>
                </a:solidFill>
              </a:rPr>
              <a:t> </a:t>
            </a:r>
            <a:r>
              <a:rPr lang="en-US" altLang="en-US" sz="3200" dirty="0" err="1">
                <a:solidFill>
                  <a:srgbClr val="224400"/>
                </a:solidFill>
              </a:rPr>
              <a:t>readXY</a:t>
            </a:r>
            <a:r>
              <a:rPr lang="en-US" altLang="en-US" sz="3200" dirty="0">
                <a:solidFill>
                  <a:srgbClr val="224400"/>
                </a:solidFill>
              </a:rPr>
              <a:t>() </a:t>
            </a:r>
            <a:endParaRPr lang="en-US" altLang="en-US" sz="3200" dirty="0" smtClean="0">
              <a:solidFill>
                <a:srgbClr val="224400"/>
              </a:solidFill>
            </a:endParaRPr>
          </a:p>
          <a:p>
            <a:r>
              <a:rPr lang="en-US" altLang="en-US" sz="3200" dirty="0" smtClean="0">
                <a:solidFill>
                  <a:srgbClr val="224400"/>
                </a:solidFill>
              </a:rPr>
              <a:t>{ </a:t>
            </a:r>
          </a:p>
          <a:p>
            <a:r>
              <a:rPr lang="en-US" altLang="en-US" sz="3200" dirty="0">
                <a:solidFill>
                  <a:srgbClr val="224400"/>
                </a:solidFill>
              </a:rPr>
              <a:t>	</a:t>
            </a:r>
            <a:r>
              <a:rPr lang="en-US" altLang="en-US" sz="3200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3200" dirty="0" smtClean="0">
                <a:solidFill>
                  <a:srgbClr val="224400"/>
                </a:solidFill>
              </a:rPr>
              <a:t> P </a:t>
            </a:r>
            <a:r>
              <a:rPr lang="en-US" altLang="en-US" sz="3200" dirty="0">
                <a:solidFill>
                  <a:srgbClr val="224400"/>
                </a:solidFill>
              </a:rPr>
              <a:t>= X; </a:t>
            </a:r>
            <a:endParaRPr lang="en-US" altLang="en-US" sz="3200" dirty="0" smtClean="0">
              <a:solidFill>
                <a:srgbClr val="224400"/>
              </a:solidFill>
            </a:endParaRPr>
          </a:p>
          <a:p>
            <a:r>
              <a:rPr lang="en-US" altLang="en-US" sz="3200" dirty="0">
                <a:solidFill>
                  <a:srgbClr val="224400"/>
                </a:solidFill>
              </a:rPr>
              <a:t>	</a:t>
            </a:r>
            <a:r>
              <a:rPr lang="en-US" altLang="en-US" sz="3200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3200" dirty="0" smtClean="0">
                <a:solidFill>
                  <a:srgbClr val="224400"/>
                </a:solidFill>
              </a:rPr>
              <a:t> Q </a:t>
            </a:r>
            <a:r>
              <a:rPr lang="en-US" altLang="en-US" sz="3200" dirty="0">
                <a:solidFill>
                  <a:srgbClr val="224400"/>
                </a:solidFill>
              </a:rPr>
              <a:t>= Y; </a:t>
            </a:r>
            <a:endParaRPr lang="en-US" altLang="en-US" sz="3200" dirty="0" smtClean="0">
              <a:solidFill>
                <a:srgbClr val="224400"/>
              </a:solidFill>
            </a:endParaRPr>
          </a:p>
          <a:p>
            <a:r>
              <a:rPr lang="en-US" altLang="en-US" sz="3200" dirty="0" smtClean="0">
                <a:solidFill>
                  <a:srgbClr val="224400"/>
                </a:solidFill>
              </a:rPr>
              <a:t>}</a:t>
            </a:r>
            <a:r>
              <a:rPr lang="en-US" altLang="en-US" sz="3200" dirty="0" smtClean="0"/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85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Possible outcomes for strongly ordered memory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0652" y="1849662"/>
            <a:ext cx="78028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onsolas" panose="020B0609020204030204" pitchFamily="49" charset="0"/>
              </a:rPr>
              <a:t>P</a:t>
            </a:r>
            <a:r>
              <a:rPr lang="en-US" altLang="en-US" sz="3200" dirty="0">
                <a:latin typeface="Trebuchet MS" panose="020B0603020202020204" pitchFamily="34" charset="0"/>
              </a:rPr>
              <a:t> equal to 1 and </a:t>
            </a:r>
            <a:r>
              <a:rPr lang="en-US" altLang="en-US" sz="3200" dirty="0" smtClean="0">
                <a:latin typeface="Consolas" panose="020B0609020204030204" pitchFamily="49" charset="0"/>
              </a:rPr>
              <a:t>Q</a:t>
            </a:r>
            <a:r>
              <a:rPr lang="en-US" altLang="en-US" sz="3200" dirty="0">
                <a:latin typeface="Trebuchet MS" panose="020B0603020202020204" pitchFamily="34" charset="0"/>
              </a:rPr>
              <a:t> equal to </a:t>
            </a:r>
            <a:r>
              <a:rPr lang="en-US" altLang="en-US" sz="3200" dirty="0" smtClean="0">
                <a:latin typeface="Trebuchet MS" panose="020B0603020202020204" pitchFamily="34" charset="0"/>
              </a:rPr>
              <a:t>2</a:t>
            </a:r>
            <a:endParaRPr lang="en-US" altLang="en-US" sz="3200" dirty="0">
              <a:latin typeface="Trebuchet MS" panose="020B0603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onsolas" panose="020B0609020204030204" pitchFamily="49" charset="0"/>
              </a:rPr>
              <a:t>P</a:t>
            </a:r>
            <a:r>
              <a:rPr lang="en-US" altLang="en-US" sz="3200" dirty="0">
                <a:latin typeface="Trebuchet MS" panose="020B0603020202020204" pitchFamily="34" charset="0"/>
              </a:rPr>
              <a:t> equal to 10 and </a:t>
            </a:r>
            <a:r>
              <a:rPr lang="en-US" altLang="en-US" sz="3200" dirty="0" smtClean="0">
                <a:latin typeface="Consolas" panose="020B0609020204030204" pitchFamily="49" charset="0"/>
              </a:rPr>
              <a:t>Q</a:t>
            </a:r>
            <a:r>
              <a:rPr lang="en-US" altLang="en-US" sz="3200" dirty="0">
                <a:latin typeface="Trebuchet MS" panose="020B0603020202020204" pitchFamily="34" charset="0"/>
              </a:rPr>
              <a:t> equal to </a:t>
            </a:r>
            <a:r>
              <a:rPr lang="en-US" altLang="en-US" sz="3200" dirty="0" smtClean="0">
                <a:latin typeface="Trebuchet MS" panose="020B0603020202020204" pitchFamily="34" charset="0"/>
              </a:rPr>
              <a:t>2</a:t>
            </a:r>
            <a:endParaRPr lang="en-US" altLang="en-US" sz="3200" dirty="0">
              <a:latin typeface="Trebuchet MS" panose="020B0603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onsolas" panose="020B0609020204030204" pitchFamily="49" charset="0"/>
              </a:rPr>
              <a:t>P</a:t>
            </a:r>
            <a:r>
              <a:rPr lang="en-US" altLang="en-US" sz="3200" dirty="0">
                <a:latin typeface="Trebuchet MS" panose="020B0603020202020204" pitchFamily="34" charset="0"/>
              </a:rPr>
              <a:t> equal to 10 and </a:t>
            </a:r>
            <a:r>
              <a:rPr lang="en-US" altLang="en-US" sz="3200" dirty="0" smtClean="0">
                <a:latin typeface="Consolas" panose="020B0609020204030204" pitchFamily="49" charset="0"/>
              </a:rPr>
              <a:t>Q</a:t>
            </a:r>
            <a:r>
              <a:rPr lang="en-US" altLang="en-US" sz="3200" dirty="0">
                <a:latin typeface="Trebuchet MS" panose="020B0603020202020204" pitchFamily="34" charset="0"/>
              </a:rPr>
              <a:t> equal to </a:t>
            </a:r>
            <a:r>
              <a:rPr lang="en-US" altLang="en-US" sz="3200" dirty="0" smtClean="0">
                <a:latin typeface="Trebuchet MS" panose="020B0603020202020204" pitchFamily="34" charset="0"/>
              </a:rPr>
              <a:t>20</a:t>
            </a:r>
            <a:endParaRPr lang="en-US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0983" y="4789715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 equal to 1 and </a:t>
            </a:r>
            <a:r>
              <a:rPr lang="en-US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alt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 equal to </a:t>
            </a:r>
            <a:r>
              <a:rPr lang="en-US" altLang="en-US" sz="3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20</a:t>
            </a:r>
            <a:endParaRPr lang="en-US" altLang="en-US" sz="3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5871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__</a:t>
            </a:r>
            <a:r>
              <a:rPr lang="en-US" altLang="en-US" sz="4000" dirty="0" err="1">
                <a:latin typeface="+mn-lt"/>
              </a:rPr>
              <a:t>threadfence_block</a:t>
            </a:r>
            <a:r>
              <a:rPr lang="en-US" altLang="en-US" sz="4000" dirty="0" smtClean="0">
                <a:latin typeface="+mn-lt"/>
              </a:rPr>
              <a:t>() </a:t>
            </a: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8982" y="1912711"/>
            <a:ext cx="95467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All writes to all memory made by the calling thread before </a:t>
            </a:r>
            <a:r>
              <a:rPr lang="en-US" altLang="en-US" sz="2800" dirty="0" smtClean="0"/>
              <a:t>this function</a:t>
            </a:r>
            <a:r>
              <a:rPr lang="en-US" altLang="en-US" sz="2800" dirty="0"/>
              <a:t> </a:t>
            </a:r>
            <a:r>
              <a:rPr lang="en-US" altLang="en-US" sz="2800" dirty="0" smtClean="0"/>
              <a:t>call are </a:t>
            </a:r>
            <a:r>
              <a:rPr lang="en-US" altLang="en-US" sz="2800" dirty="0"/>
              <a:t>observed by all threads in the block of the calling thread as </a:t>
            </a:r>
            <a:r>
              <a:rPr lang="en-US" altLang="en-US" sz="2800" dirty="0" smtClean="0"/>
              <a:t>happened before </a:t>
            </a:r>
            <a:r>
              <a:rPr lang="en-US" altLang="en-US" sz="2800" dirty="0"/>
              <a:t>all writes to all memory made by the calling thread after the call </a:t>
            </a:r>
            <a:r>
              <a:rPr lang="en-US" altLang="en-US" sz="2800" dirty="0" smtClean="0"/>
              <a:t>to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this function.  </a:t>
            </a:r>
            <a:endParaRPr lang="en-US" alt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658982" y="4248333"/>
            <a:ext cx="91233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All reads from all memory made by the calling thread before the call to __</a:t>
            </a:r>
            <a:r>
              <a:rPr lang="en-US" altLang="en-US" sz="2800" dirty="0" err="1"/>
              <a:t>threadfence_block</a:t>
            </a:r>
            <a:r>
              <a:rPr lang="en-US" altLang="en-US" sz="2800" dirty="0"/>
              <a:t>() are ordered before all reads from all memory made by the calling thread after the call to __</a:t>
            </a:r>
            <a:r>
              <a:rPr lang="en-US" altLang="en-US" sz="2800" dirty="0" err="1"/>
              <a:t>threadfence_block</a:t>
            </a:r>
            <a:r>
              <a:rPr lang="en-US" altLang="en-US" sz="2800" dirty="0" smtClean="0"/>
              <a:t>()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7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5400000">
            <a:off x="3364865" y="2875693"/>
            <a:ext cx="4758600" cy="6792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0198" y="2823331"/>
            <a:ext cx="381435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__</a:t>
            </a:r>
            <a:r>
              <a:rPr lang="en-US" sz="2800" dirty="0" err="1" smtClean="0"/>
              <a:t>threadfence_block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80068" y="1053738"/>
            <a:ext cx="26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read operations before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30999" y="998682"/>
            <a:ext cx="26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write operations before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71211" y="4395259"/>
            <a:ext cx="26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Memory read operations after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142" y="4340203"/>
            <a:ext cx="26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Memory write operations after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148046"/>
            <a:ext cx="24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Thread X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225788"/>
            <a:ext cx="10515600" cy="1325563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threadfence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85657" y="2530097"/>
            <a:ext cx="10318662" cy="2637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dirty="0" smtClean="0">
                <a:latin typeface="+mn-lt"/>
              </a:rPr>
              <a:t>Same as __</a:t>
            </a:r>
            <a:r>
              <a:rPr lang="en-US" altLang="en-US" dirty="0" err="1" smtClean="0">
                <a:latin typeface="+mn-lt"/>
              </a:rPr>
              <a:t>threadfence_block</a:t>
            </a:r>
            <a:r>
              <a:rPr lang="en-US" altLang="en-US" dirty="0" smtClean="0">
                <a:latin typeface="+mn-lt"/>
              </a:rPr>
              <a:t>, but ordering happen in device scope. Note </a:t>
            </a:r>
            <a:r>
              <a:rPr lang="en-US" altLang="en-US" dirty="0">
                <a:latin typeface="+mn-lt"/>
              </a:rPr>
              <a:t>that for this ordering guarantee to be true, the observing threads must truly observe the memory and not cached versions of it; this is ensured by using the volatile keyword as detailed </a:t>
            </a:r>
            <a:r>
              <a:rPr lang="en-US" altLang="en-US" dirty="0" smtClean="0">
                <a:latin typeface="+mn-lt"/>
              </a:rPr>
              <a:t>in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volatile qualifier</a:t>
            </a:r>
            <a:r>
              <a:rPr lang="en-US" altLang="en-US" dirty="0" smtClean="0">
                <a:latin typeface="+mn-lt"/>
              </a:rPr>
              <a:t>. 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178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Ink Free</vt:lpstr>
      <vt:lpstr>Trebuchet MS</vt:lpstr>
      <vt:lpstr>Office Theme</vt:lpstr>
      <vt:lpstr>Synchronization</vt:lpstr>
      <vt:lpstr>CUDA weakly ordered memory model</vt:lpstr>
      <vt:lpstr>PowerPoint Presentation</vt:lpstr>
      <vt:lpstr>Possible outcomes for strongly ordered memory</vt:lpstr>
      <vt:lpstr>__threadfence_block()  </vt:lpstr>
      <vt:lpstr>PowerPoint Presentation</vt:lpstr>
      <vt:lpstr>__threadfence()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</dc:title>
  <dc:creator>kasun liyanage</dc:creator>
  <cp:lastModifiedBy>kasun liyanage</cp:lastModifiedBy>
  <cp:revision>17</cp:revision>
  <dcterms:created xsi:type="dcterms:W3CDTF">2018-08-13T05:09:58Z</dcterms:created>
  <dcterms:modified xsi:type="dcterms:W3CDTF">2018-08-13T14:10:47Z</dcterms:modified>
</cp:coreProperties>
</file>