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F233-4855-428C-8BFE-E5FAD1071443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265-4A88-4999-8A47-647B992E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F233-4855-428C-8BFE-E5FAD1071443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265-4A88-4999-8A47-647B992E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F233-4855-428C-8BFE-E5FAD1071443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265-4A88-4999-8A47-647B992E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F233-4855-428C-8BFE-E5FAD1071443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265-4A88-4999-8A47-647B992E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4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F233-4855-428C-8BFE-E5FAD1071443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265-4A88-4999-8A47-647B992E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F233-4855-428C-8BFE-E5FAD1071443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265-4A88-4999-8A47-647B992E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0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F233-4855-428C-8BFE-E5FAD1071443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265-4A88-4999-8A47-647B992E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0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F233-4855-428C-8BFE-E5FAD1071443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265-4A88-4999-8A47-647B992E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F233-4855-428C-8BFE-E5FAD1071443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265-4A88-4999-8A47-647B992E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5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F233-4855-428C-8BFE-E5FAD1071443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265-4A88-4999-8A47-647B992E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F233-4855-428C-8BFE-E5FAD1071443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265-4A88-4999-8A47-647B992E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7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5F233-4855-428C-8BFE-E5FAD1071443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0265-4A88-4999-8A47-647B992E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7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0" y="2298019"/>
            <a:ext cx="4162697" cy="23876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latin typeface="Ink Free" panose="03080402000500000000" pitchFamily="66" charset="0"/>
              </a:rPr>
              <a:t>Matrix transpose with </a:t>
            </a:r>
            <a:r>
              <a:rPr lang="en-US" b="1" dirty="0" err="1" smtClean="0">
                <a:latin typeface="Ink Free" panose="03080402000500000000" pitchFamily="66" charset="0"/>
              </a:rPr>
              <a:t>smem</a:t>
            </a:r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Our previous implementations</a:t>
            </a:r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3055" y="3020292"/>
            <a:ext cx="2641600" cy="2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30655" y="3020292"/>
            <a:ext cx="2641600" cy="2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3055" y="3759200"/>
            <a:ext cx="2641600" cy="2309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7269018" y="4174838"/>
            <a:ext cx="2540001" cy="2309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06254" y="2189017"/>
            <a:ext cx="223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Input matrix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499927" y="2097088"/>
            <a:ext cx="2918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Output matrix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662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6914" y="1489166"/>
            <a:ext cx="2412275" cy="2177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25840" y="1489166"/>
            <a:ext cx="2412275" cy="21771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4126" y="1489166"/>
            <a:ext cx="775063" cy="705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4125" y="1663337"/>
            <a:ext cx="775063" cy="17852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6583" y="3452949"/>
            <a:ext cx="1301931" cy="1223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16582" y="3627120"/>
            <a:ext cx="1301931" cy="3096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0902" y="3452949"/>
            <a:ext cx="304800" cy="1223554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25839" y="2960915"/>
            <a:ext cx="775063" cy="705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25838" y="3048256"/>
            <a:ext cx="748939" cy="139081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68137" y="559217"/>
            <a:ext cx="165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data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8482148" y="643249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Transpose data</a:t>
            </a:r>
            <a:endParaRPr lang="en-US" sz="3200" dirty="0"/>
          </a:p>
        </p:txBody>
      </p:sp>
      <p:sp>
        <p:nvSpPr>
          <p:cNvPr id="16" name="Down Arrow 15"/>
          <p:cNvSpPr/>
          <p:nvPr/>
        </p:nvSpPr>
        <p:spPr>
          <a:xfrm rot="18191722">
            <a:off x="4326364" y="3372651"/>
            <a:ext cx="534811" cy="8186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4283515">
            <a:off x="7421338" y="3394357"/>
            <a:ext cx="534811" cy="77087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81877" y="4517196"/>
            <a:ext cx="3977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Load row major from in data, store row major to SMEM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76639" y="4445560"/>
            <a:ext cx="3977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Load column major from SMEM data, store row major to transpose data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16582" y="1841863"/>
            <a:ext cx="1826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Shared memory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004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/>
      <p:bldP spid="15" grpId="0"/>
      <p:bldP spid="16" grpId="0" animBg="1"/>
      <p:bldP spid="17" grpId="0" animBg="1"/>
      <p:bldP spid="18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042" y="1464879"/>
            <a:ext cx="9063445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 to access input array in row major format.</a:t>
            </a:r>
          </a:p>
          <a:p>
            <a:r>
              <a:rPr lang="en-US" sz="3200" dirty="0" smtClean="0"/>
              <a:t>Index to store memory to shared memory in row major format.</a:t>
            </a:r>
          </a:p>
          <a:p>
            <a:r>
              <a:rPr lang="en-US" sz="3200" dirty="0" smtClean="0"/>
              <a:t>Index to load memory from shared memory in column major format.</a:t>
            </a:r>
          </a:p>
          <a:p>
            <a:r>
              <a:rPr lang="en-US" sz="3200" dirty="0" smtClean="0"/>
              <a:t>Index to store memory to output array in row major format.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839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8457" y="1972982"/>
            <a:ext cx="2412275" cy="2177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81898" y="2469371"/>
            <a:ext cx="209006" cy="174171"/>
          </a:xfrm>
          <a:prstGeom prst="rect">
            <a:avLst/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381898" y="1972982"/>
            <a:ext cx="0" cy="49638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28457" y="2469371"/>
            <a:ext cx="853440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68389" y="1251680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ix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79222" y="2084408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iy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122715" y="4441371"/>
            <a:ext cx="826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x</a:t>
            </a:r>
            <a:r>
              <a:rPr lang="en-US" sz="3200" dirty="0" smtClean="0">
                <a:solidFill>
                  <a:srgbClr val="0070C0"/>
                </a:solidFill>
              </a:rPr>
              <a:t> = </a:t>
            </a:r>
            <a:r>
              <a:rPr lang="en-US" sz="3200" dirty="0" err="1" smtClean="0">
                <a:solidFill>
                  <a:srgbClr val="0070C0"/>
                </a:solidFill>
              </a:rPr>
              <a:t>blockIdx.x</a:t>
            </a:r>
            <a:r>
              <a:rPr lang="en-US" sz="3200" dirty="0" smtClean="0">
                <a:solidFill>
                  <a:srgbClr val="0070C0"/>
                </a:solidFill>
              </a:rPr>
              <a:t> * </a:t>
            </a:r>
            <a:r>
              <a:rPr lang="en-US" sz="3200" dirty="0" err="1" smtClean="0">
                <a:solidFill>
                  <a:srgbClr val="0070C0"/>
                </a:solidFill>
              </a:rPr>
              <a:t>blockDim.x</a:t>
            </a:r>
            <a:r>
              <a:rPr lang="en-US" sz="3200" dirty="0" smtClean="0">
                <a:solidFill>
                  <a:srgbClr val="0070C0"/>
                </a:solidFill>
              </a:rPr>
              <a:t> + </a:t>
            </a:r>
            <a:r>
              <a:rPr lang="en-US" sz="3200" dirty="0" err="1" smtClean="0">
                <a:solidFill>
                  <a:srgbClr val="0070C0"/>
                </a:solidFill>
              </a:rPr>
              <a:t>threadIdx.x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2715" y="5188896"/>
            <a:ext cx="826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</a:t>
            </a:r>
            <a:r>
              <a:rPr lang="en-US" sz="3200" dirty="0" err="1"/>
              <a:t>y</a:t>
            </a:r>
            <a:r>
              <a:rPr lang="en-US" sz="3200" dirty="0" smtClean="0">
                <a:solidFill>
                  <a:srgbClr val="0070C0"/>
                </a:solidFill>
              </a:rPr>
              <a:t> = </a:t>
            </a:r>
            <a:r>
              <a:rPr lang="en-US" sz="3200" dirty="0" err="1" smtClean="0">
                <a:solidFill>
                  <a:srgbClr val="0070C0"/>
                </a:solidFill>
              </a:rPr>
              <a:t>blockIdx.y</a:t>
            </a:r>
            <a:r>
              <a:rPr lang="en-US" sz="3200" dirty="0" smtClean="0">
                <a:solidFill>
                  <a:srgbClr val="0070C0"/>
                </a:solidFill>
              </a:rPr>
              <a:t> * </a:t>
            </a:r>
            <a:r>
              <a:rPr lang="en-US" sz="3200" dirty="0" err="1" smtClean="0">
                <a:solidFill>
                  <a:srgbClr val="0070C0"/>
                </a:solidFill>
              </a:rPr>
              <a:t>blockDim.y</a:t>
            </a:r>
            <a:r>
              <a:rPr lang="en-US" sz="3200" dirty="0" smtClean="0">
                <a:solidFill>
                  <a:srgbClr val="0070C0"/>
                </a:solidFill>
              </a:rPr>
              <a:t> + </a:t>
            </a:r>
            <a:r>
              <a:rPr lang="en-US" sz="3200" dirty="0" err="1" smtClean="0">
                <a:solidFill>
                  <a:srgbClr val="0070C0"/>
                </a:solidFill>
              </a:rPr>
              <a:t>threadIdx.y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3429" y="586075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In_index</a:t>
            </a:r>
            <a:r>
              <a:rPr lang="en-US" sz="3600" dirty="0" smtClean="0">
                <a:solidFill>
                  <a:srgbClr val="FF0000"/>
                </a:solidFill>
              </a:rPr>
              <a:t> =  </a:t>
            </a:r>
            <a:r>
              <a:rPr lang="en-US" sz="3600" dirty="0" err="1" smtClean="0">
                <a:solidFill>
                  <a:srgbClr val="FF0000"/>
                </a:solidFill>
              </a:rPr>
              <a:t>iy</a:t>
            </a:r>
            <a:r>
              <a:rPr lang="en-US" sz="3600" dirty="0" smtClean="0">
                <a:solidFill>
                  <a:srgbClr val="FF0000"/>
                </a:solidFill>
              </a:rPr>
              <a:t> * </a:t>
            </a:r>
            <a:r>
              <a:rPr lang="en-US" sz="3600" dirty="0" err="1" smtClean="0">
                <a:solidFill>
                  <a:srgbClr val="FF0000"/>
                </a:solidFill>
              </a:rPr>
              <a:t>nx</a:t>
            </a:r>
            <a:r>
              <a:rPr lang="en-US" sz="3600" dirty="0" smtClean="0">
                <a:solidFill>
                  <a:srgbClr val="FF0000"/>
                </a:solidFill>
              </a:rPr>
              <a:t> + ix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897" y="319447"/>
            <a:ext cx="8046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Ink Free" panose="03080402000500000000" pitchFamily="66" charset="0"/>
              </a:rPr>
              <a:t>Input array index calculation</a:t>
            </a:r>
            <a:endParaRPr lang="en-US" sz="40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3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Row major shared memory index calculation</a:t>
            </a:r>
            <a:endParaRPr lang="en-US" b="1" dirty="0">
              <a:latin typeface="Ink Free" panose="03080402000500000000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92031"/>
              </p:ext>
            </p:extLst>
          </p:nvPr>
        </p:nvGraphicFramePr>
        <p:xfrm>
          <a:off x="4315758" y="2802862"/>
          <a:ext cx="3227976" cy="185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96"/>
                <a:gridCol w="537996"/>
                <a:gridCol w="537996"/>
                <a:gridCol w="537996"/>
                <a:gridCol w="607313"/>
                <a:gridCol w="468679"/>
              </a:tblGrid>
              <a:tr h="371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16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16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16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16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49092" y="2022001"/>
            <a:ext cx="238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threadIdx.x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932776" y="3439509"/>
            <a:ext cx="238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threadIdx.y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503056" y="5297579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tile [ </a:t>
            </a:r>
            <a:r>
              <a:rPr lang="en-US" sz="4000" dirty="0" err="1" smtClean="0">
                <a:solidFill>
                  <a:srgbClr val="FF0000"/>
                </a:solidFill>
              </a:rPr>
              <a:t>threadIdx.y</a:t>
            </a:r>
            <a:r>
              <a:rPr lang="en-US" sz="4000" dirty="0" smtClean="0">
                <a:solidFill>
                  <a:srgbClr val="FF0000"/>
                </a:solidFill>
              </a:rPr>
              <a:t> ] [ </a:t>
            </a:r>
            <a:r>
              <a:rPr lang="en-US" sz="4000" dirty="0" err="1" smtClean="0">
                <a:solidFill>
                  <a:srgbClr val="FF0000"/>
                </a:solidFill>
              </a:rPr>
              <a:t>threadIdx.x</a:t>
            </a:r>
            <a:r>
              <a:rPr lang="en-US" sz="4000" dirty="0" smtClean="0">
                <a:solidFill>
                  <a:srgbClr val="FF0000"/>
                </a:solidFill>
              </a:rPr>
              <a:t> ]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2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27" y="80316"/>
            <a:ext cx="11261436" cy="1325563"/>
          </a:xfrm>
        </p:spPr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Column major shared memory index calculation</a:t>
            </a:r>
            <a:endParaRPr lang="en-US" b="1" dirty="0">
              <a:latin typeface="Ink Free" panose="03080402000500000000" pitchFamily="66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71603"/>
              </p:ext>
            </p:extLst>
          </p:nvPr>
        </p:nvGraphicFramePr>
        <p:xfrm>
          <a:off x="3980873" y="2308321"/>
          <a:ext cx="3592944" cy="122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236"/>
                <a:gridCol w="898236"/>
                <a:gridCol w="898236"/>
                <a:gridCol w="898236"/>
              </a:tblGrid>
              <a:tr h="4097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97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97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856182" y="2475346"/>
            <a:ext cx="4027054" cy="3694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56182" y="2885980"/>
            <a:ext cx="4027054" cy="3694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56182" y="3248917"/>
            <a:ext cx="4027054" cy="3694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51478"/>
              </p:ext>
            </p:extLst>
          </p:nvPr>
        </p:nvGraphicFramePr>
        <p:xfrm>
          <a:off x="3980873" y="4765963"/>
          <a:ext cx="3592944" cy="1196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236"/>
                <a:gridCol w="898236"/>
                <a:gridCol w="898236"/>
                <a:gridCol w="898236"/>
              </a:tblGrid>
              <a:tr h="3766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097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097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4414981" y="4588163"/>
            <a:ext cx="9237" cy="1551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43236" y="4588163"/>
            <a:ext cx="9237" cy="1551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71491" y="4588162"/>
            <a:ext cx="9237" cy="1551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185891" y="4588162"/>
            <a:ext cx="9237" cy="1551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1637" y="1182255"/>
            <a:ext cx="1038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1d_index </a:t>
            </a:r>
            <a:r>
              <a:rPr lang="en-US" sz="3600" dirty="0" smtClean="0"/>
              <a:t>= </a:t>
            </a:r>
            <a:r>
              <a:rPr lang="en-US" sz="3600" dirty="0" err="1" smtClean="0">
                <a:solidFill>
                  <a:srgbClr val="0070C0"/>
                </a:solidFill>
              </a:rPr>
              <a:t>threadIdx.y</a:t>
            </a:r>
            <a:r>
              <a:rPr lang="en-US" sz="3600" dirty="0" smtClean="0">
                <a:solidFill>
                  <a:srgbClr val="0070C0"/>
                </a:solidFill>
              </a:rPr>
              <a:t> * </a:t>
            </a:r>
            <a:r>
              <a:rPr lang="en-US" sz="3600" dirty="0" err="1" smtClean="0">
                <a:solidFill>
                  <a:srgbClr val="0070C0"/>
                </a:solidFill>
              </a:rPr>
              <a:t>blockDim.x</a:t>
            </a:r>
            <a:r>
              <a:rPr lang="en-US" sz="3600" dirty="0" smtClean="0">
                <a:solidFill>
                  <a:srgbClr val="0070C0"/>
                </a:solidFill>
              </a:rPr>
              <a:t> + </a:t>
            </a:r>
            <a:r>
              <a:rPr lang="en-US" sz="3600" dirty="0" err="1" smtClean="0">
                <a:solidFill>
                  <a:srgbClr val="0070C0"/>
                </a:solidFill>
              </a:rPr>
              <a:t>threadIdx.x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636" y="2507673"/>
            <a:ext cx="1038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i_row</a:t>
            </a:r>
            <a:r>
              <a:rPr lang="en-US" sz="3600" dirty="0" smtClean="0"/>
              <a:t> = </a:t>
            </a:r>
            <a:r>
              <a:rPr lang="en-US" sz="3600" dirty="0" smtClean="0">
                <a:solidFill>
                  <a:srgbClr val="00B050"/>
                </a:solidFill>
              </a:rPr>
              <a:t>1d_index</a:t>
            </a:r>
            <a:r>
              <a:rPr lang="en-US" sz="3600" dirty="0" smtClean="0"/>
              <a:t> / </a:t>
            </a:r>
            <a:r>
              <a:rPr lang="en-US" sz="3600" dirty="0" err="1" smtClean="0">
                <a:solidFill>
                  <a:srgbClr val="0070C0"/>
                </a:solidFill>
              </a:rPr>
              <a:t>blockDim.y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1636" y="3509925"/>
            <a:ext cx="1038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i_col</a:t>
            </a:r>
            <a:r>
              <a:rPr lang="en-US" sz="3600" dirty="0" smtClean="0"/>
              <a:t> = </a:t>
            </a:r>
            <a:r>
              <a:rPr lang="en-US" sz="3600" dirty="0" smtClean="0">
                <a:solidFill>
                  <a:srgbClr val="00B050"/>
                </a:solidFill>
              </a:rPr>
              <a:t>1d_index</a:t>
            </a:r>
            <a:r>
              <a:rPr lang="en-US" sz="3600" dirty="0" smtClean="0"/>
              <a:t> % </a:t>
            </a:r>
            <a:r>
              <a:rPr lang="en-US" sz="3600" dirty="0" err="1" smtClean="0">
                <a:solidFill>
                  <a:srgbClr val="0070C0"/>
                </a:solidFill>
              </a:rPr>
              <a:t>blockDim.y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8909" y="4909651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tile [</a:t>
            </a:r>
            <a:r>
              <a:rPr lang="en-US" sz="4400" dirty="0" err="1" smtClean="0">
                <a:solidFill>
                  <a:srgbClr val="FF0000"/>
                </a:solidFill>
              </a:rPr>
              <a:t>i_col</a:t>
            </a:r>
            <a:r>
              <a:rPr lang="en-US" sz="4400" dirty="0" smtClean="0">
                <a:solidFill>
                  <a:srgbClr val="FF0000"/>
                </a:solidFill>
              </a:rPr>
              <a:t>] [ </a:t>
            </a:r>
            <a:r>
              <a:rPr lang="en-US" sz="4400" dirty="0" err="1" smtClean="0">
                <a:solidFill>
                  <a:srgbClr val="FF0000"/>
                </a:solidFill>
              </a:rPr>
              <a:t>i_row</a:t>
            </a:r>
            <a:r>
              <a:rPr lang="en-US" sz="4400" dirty="0" smtClean="0">
                <a:solidFill>
                  <a:srgbClr val="FF0000"/>
                </a:solidFill>
              </a:rPr>
              <a:t>]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4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3364" y="351269"/>
            <a:ext cx="11266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Ink Free" panose="03080402000500000000" pitchFamily="66" charset="0"/>
              </a:rPr>
              <a:t>Output index calculation</a:t>
            </a:r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7370" y="2206171"/>
            <a:ext cx="826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o</a:t>
            </a:r>
            <a:r>
              <a:rPr lang="en-US" sz="3200" dirty="0" err="1" smtClean="0"/>
              <a:t>ut_ix</a:t>
            </a:r>
            <a:r>
              <a:rPr lang="en-US" sz="3200" dirty="0" smtClean="0">
                <a:solidFill>
                  <a:srgbClr val="0070C0"/>
                </a:solidFill>
              </a:rPr>
              <a:t> = </a:t>
            </a:r>
            <a:r>
              <a:rPr lang="en-US" sz="3200" dirty="0" err="1" smtClean="0">
                <a:solidFill>
                  <a:srgbClr val="0070C0"/>
                </a:solidFill>
              </a:rPr>
              <a:t>blockIdx.y</a:t>
            </a:r>
            <a:r>
              <a:rPr lang="en-US" sz="3200" dirty="0" smtClean="0">
                <a:solidFill>
                  <a:srgbClr val="0070C0"/>
                </a:solidFill>
              </a:rPr>
              <a:t> * </a:t>
            </a:r>
            <a:r>
              <a:rPr lang="en-US" sz="3200" dirty="0" err="1" smtClean="0">
                <a:solidFill>
                  <a:srgbClr val="0070C0"/>
                </a:solidFill>
              </a:rPr>
              <a:t>blockDim.y</a:t>
            </a:r>
            <a:r>
              <a:rPr lang="en-US" sz="3200" dirty="0" smtClean="0">
                <a:solidFill>
                  <a:srgbClr val="0070C0"/>
                </a:solidFill>
              </a:rPr>
              <a:t> + </a:t>
            </a:r>
            <a:r>
              <a:rPr lang="en-US" sz="3200" dirty="0" err="1" smtClean="0">
                <a:solidFill>
                  <a:srgbClr val="FF0000"/>
                </a:solidFill>
              </a:rPr>
              <a:t>i_col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7370" y="2953696"/>
            <a:ext cx="826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o</a:t>
            </a:r>
            <a:r>
              <a:rPr lang="en-US" sz="3200" dirty="0" err="1" smtClean="0"/>
              <a:t>ut_iy</a:t>
            </a:r>
            <a:r>
              <a:rPr lang="en-US" sz="3200" dirty="0" smtClean="0">
                <a:solidFill>
                  <a:srgbClr val="0070C0"/>
                </a:solidFill>
              </a:rPr>
              <a:t> = </a:t>
            </a:r>
            <a:r>
              <a:rPr lang="en-US" sz="3200" dirty="0" err="1" smtClean="0">
                <a:solidFill>
                  <a:srgbClr val="0070C0"/>
                </a:solidFill>
              </a:rPr>
              <a:t>blockIdx.x</a:t>
            </a:r>
            <a:r>
              <a:rPr lang="en-US" sz="3200" dirty="0" smtClean="0">
                <a:solidFill>
                  <a:srgbClr val="0070C0"/>
                </a:solidFill>
              </a:rPr>
              <a:t> * </a:t>
            </a:r>
            <a:r>
              <a:rPr lang="en-US" sz="3200" dirty="0" err="1" smtClean="0">
                <a:solidFill>
                  <a:srgbClr val="0070C0"/>
                </a:solidFill>
              </a:rPr>
              <a:t>blockDim.x</a:t>
            </a:r>
            <a:r>
              <a:rPr lang="en-US" sz="3200" dirty="0" smtClean="0">
                <a:solidFill>
                  <a:srgbClr val="0070C0"/>
                </a:solidFill>
              </a:rPr>
              <a:t> + </a:t>
            </a:r>
            <a:r>
              <a:rPr lang="en-US" sz="3200" dirty="0" err="1" smtClean="0">
                <a:solidFill>
                  <a:srgbClr val="FF0000"/>
                </a:solidFill>
              </a:rPr>
              <a:t>i_row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3809" y="4521485"/>
            <a:ext cx="6575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</a:rPr>
              <a:t>out_index</a:t>
            </a:r>
            <a:r>
              <a:rPr lang="en-US" sz="4800" dirty="0" smtClean="0">
                <a:solidFill>
                  <a:srgbClr val="FF0000"/>
                </a:solidFill>
              </a:rPr>
              <a:t> =  </a:t>
            </a:r>
            <a:r>
              <a:rPr lang="en-US" sz="4800" dirty="0" err="1" smtClean="0">
                <a:solidFill>
                  <a:srgbClr val="FF0000"/>
                </a:solidFill>
              </a:rPr>
              <a:t>iy</a:t>
            </a:r>
            <a:r>
              <a:rPr lang="en-US" sz="4800" dirty="0" smtClean="0">
                <a:solidFill>
                  <a:srgbClr val="FF0000"/>
                </a:solidFill>
              </a:rPr>
              <a:t> * </a:t>
            </a:r>
            <a:r>
              <a:rPr lang="en-US" sz="4800" dirty="0" err="1" smtClean="0">
                <a:solidFill>
                  <a:srgbClr val="FF0000"/>
                </a:solidFill>
              </a:rPr>
              <a:t>ny</a:t>
            </a:r>
            <a:r>
              <a:rPr lang="en-US" sz="4800" dirty="0" smtClean="0">
                <a:solidFill>
                  <a:srgbClr val="FF0000"/>
                </a:solidFill>
              </a:rPr>
              <a:t> + ix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184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Ink Free</vt:lpstr>
      <vt:lpstr>Office Theme</vt:lpstr>
      <vt:lpstr>Matrix transpose with smem</vt:lpstr>
      <vt:lpstr>Our previous implementations</vt:lpstr>
      <vt:lpstr>PowerPoint Presentation</vt:lpstr>
      <vt:lpstr>PowerPoint Presentation</vt:lpstr>
      <vt:lpstr>PowerPoint Presentation</vt:lpstr>
      <vt:lpstr>Row major shared memory index calculation</vt:lpstr>
      <vt:lpstr>Column major shared memory index calculation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transpose with smem</dc:title>
  <dc:creator>kasun liyanage</dc:creator>
  <cp:lastModifiedBy>kasun liyanage</cp:lastModifiedBy>
  <cp:revision>40</cp:revision>
  <dcterms:created xsi:type="dcterms:W3CDTF">2018-07-24T05:35:36Z</dcterms:created>
  <dcterms:modified xsi:type="dcterms:W3CDTF">2018-08-11T16:05:21Z</dcterms:modified>
</cp:coreProperties>
</file>