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60" r:id="rId5"/>
    <p:sldId id="267" r:id="rId6"/>
    <p:sldId id="261" r:id="rId7"/>
    <p:sldId id="262" r:id="rId8"/>
    <p:sldId id="259" r:id="rId9"/>
    <p:sldId id="263" r:id="rId10"/>
    <p:sldId id="26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138BA-4F52-478A-87F6-0CBBCA6DFB31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0B8C1-B865-4374-99C7-74F6EEF88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07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0B8C1-B865-4374-99C7-74F6EEF88D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4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402F-2FA4-4AEA-8AF7-6E9AA4E2D550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9576-E278-467A-9D73-1B75B17E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9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402F-2FA4-4AEA-8AF7-6E9AA4E2D550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9576-E278-467A-9D73-1B75B17E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0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402F-2FA4-4AEA-8AF7-6E9AA4E2D550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9576-E278-467A-9D73-1B75B17E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6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402F-2FA4-4AEA-8AF7-6E9AA4E2D550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9576-E278-467A-9D73-1B75B17E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8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402F-2FA4-4AEA-8AF7-6E9AA4E2D550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9576-E278-467A-9D73-1B75B17E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0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402F-2FA4-4AEA-8AF7-6E9AA4E2D550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9576-E278-467A-9D73-1B75B17E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1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402F-2FA4-4AEA-8AF7-6E9AA4E2D550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9576-E278-467A-9D73-1B75B17E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4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402F-2FA4-4AEA-8AF7-6E9AA4E2D550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9576-E278-467A-9D73-1B75B17E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0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402F-2FA4-4AEA-8AF7-6E9AA4E2D550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9576-E278-467A-9D73-1B75B17E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5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402F-2FA4-4AEA-8AF7-6E9AA4E2D550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9576-E278-467A-9D73-1B75B17E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0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402F-2FA4-4AEA-8AF7-6E9AA4E2D550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9576-E278-467A-9D73-1B75B17E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5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D402F-2FA4-4AEA-8AF7-6E9AA4E2D550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29576-E278-467A-9D73-1B75B17E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1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6845" y="1766798"/>
            <a:ext cx="4824549" cy="2387600"/>
          </a:xfrm>
        </p:spPr>
        <p:txBody>
          <a:bodyPr/>
          <a:lstStyle/>
          <a:p>
            <a:r>
              <a:rPr lang="en-US" b="1" dirty="0" smtClean="0">
                <a:latin typeface="Ink Free" panose="03080402000500000000" pitchFamily="66" charset="0"/>
              </a:rPr>
              <a:t>Constant memory</a:t>
            </a:r>
            <a:endParaRPr lang="en-US" b="1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99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740600"/>
              </p:ext>
            </p:extLst>
          </p:nvPr>
        </p:nvGraphicFramePr>
        <p:xfrm>
          <a:off x="2390106" y="2333748"/>
          <a:ext cx="650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278577"/>
              </p:ext>
            </p:extLst>
          </p:nvPr>
        </p:nvGraphicFramePr>
        <p:xfrm>
          <a:off x="2390106" y="3505791"/>
          <a:ext cx="650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2833880" y="2844718"/>
            <a:ext cx="3556000" cy="0"/>
          </a:xfrm>
          <a:prstGeom prst="straightConnector1">
            <a:avLst/>
          </a:prstGeom>
          <a:ln w="5715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own Arrow 6"/>
          <p:cNvSpPr/>
          <p:nvPr/>
        </p:nvSpPr>
        <p:spPr>
          <a:xfrm>
            <a:off x="4404062" y="3003540"/>
            <a:ext cx="415636" cy="41812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0543" y="1005220"/>
            <a:ext cx="271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latin typeface="Ink Free" panose="03080402000500000000" pitchFamily="66" charset="0"/>
              </a:defRPr>
            </a:lvl1pPr>
          </a:lstStyle>
          <a:p>
            <a:r>
              <a:rPr lang="en-US" dirty="0"/>
              <a:t>Input array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65206" y="4393592"/>
            <a:ext cx="3793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Ink Free" panose="03080402000500000000" pitchFamily="66" charset="0"/>
              </a:rPr>
              <a:t>Output array</a:t>
            </a:r>
            <a:endParaRPr lang="en-US" sz="3600" b="1" dirty="0">
              <a:latin typeface="Ink Free" panose="03080402000500000000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330" y="1806536"/>
            <a:ext cx="356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50407" y="1806630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808711" y="1809498"/>
            <a:ext cx="379351" cy="397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642293" y="1806536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3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034179" y="1815585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4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449651" y="1815585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880296" y="1812534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6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295768" y="1807756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7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687654" y="1815585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8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079540" y="1815585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9</a:t>
            </a:r>
            <a:endParaRPr 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454106" y="1815585"/>
            <a:ext cx="60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863312" y="1828206"/>
            <a:ext cx="60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255198" y="1830974"/>
            <a:ext cx="43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12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647084" y="1846363"/>
            <a:ext cx="43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13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032453" y="1846363"/>
            <a:ext cx="43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14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463757" y="1847709"/>
            <a:ext cx="43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15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377571" y="3983087"/>
            <a:ext cx="356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11648" y="3983181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</a:t>
            </a:r>
            <a:endParaRPr lang="en-US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769952" y="3986049"/>
            <a:ext cx="379351" cy="397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</a:t>
            </a:r>
            <a:endParaRPr 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603534" y="3983087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3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95420" y="3992136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4</a:t>
            </a:r>
            <a:endParaRPr 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410892" y="3992136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841537" y="3989085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6</a:t>
            </a:r>
            <a:endParaRPr lang="en-US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257009" y="3984307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7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648895" y="3992136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8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040781" y="3992136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9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415347" y="3992136"/>
            <a:ext cx="60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824553" y="4004757"/>
            <a:ext cx="60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216439" y="4007525"/>
            <a:ext cx="43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12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608325" y="4022914"/>
            <a:ext cx="43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13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993694" y="4022914"/>
            <a:ext cx="43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14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424998" y="4024260"/>
            <a:ext cx="43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15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424296" y="5509963"/>
            <a:ext cx="9443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out[10] = </a:t>
            </a:r>
            <a:r>
              <a:rPr lang="en-US" sz="3200" dirty="0" smtClean="0">
                <a:solidFill>
                  <a:srgbClr val="FF0000"/>
                </a:solidFill>
              </a:rPr>
              <a:t>s0</a:t>
            </a:r>
            <a:r>
              <a:rPr lang="en-US" sz="3200" dirty="0" smtClean="0"/>
              <a:t>*</a:t>
            </a:r>
            <a:r>
              <a:rPr lang="en-US" sz="3200" dirty="0" smtClean="0">
                <a:solidFill>
                  <a:schemeClr val="accent5"/>
                </a:solidFill>
              </a:rPr>
              <a:t>in[1]</a:t>
            </a:r>
            <a:r>
              <a:rPr lang="en-US" sz="3200" dirty="0" smtClean="0"/>
              <a:t> + </a:t>
            </a:r>
            <a:r>
              <a:rPr lang="en-US" sz="3200" dirty="0" smtClean="0">
                <a:solidFill>
                  <a:srgbClr val="FF0000"/>
                </a:solidFill>
              </a:rPr>
              <a:t>s1</a:t>
            </a:r>
            <a:r>
              <a:rPr lang="en-US" sz="3200" dirty="0" smtClean="0"/>
              <a:t>*</a:t>
            </a:r>
            <a:r>
              <a:rPr lang="en-US" sz="3200" dirty="0" smtClean="0">
                <a:solidFill>
                  <a:schemeClr val="accent5"/>
                </a:solidFill>
              </a:rPr>
              <a:t>in[2]</a:t>
            </a:r>
            <a:r>
              <a:rPr lang="en-US" sz="3200" dirty="0" smtClean="0"/>
              <a:t>+ ----- + </a:t>
            </a:r>
            <a:r>
              <a:rPr lang="en-US" sz="3200" dirty="0">
                <a:solidFill>
                  <a:srgbClr val="FF0000"/>
                </a:solidFill>
              </a:rPr>
              <a:t>s7</a:t>
            </a:r>
            <a:r>
              <a:rPr lang="en-US" sz="3200" dirty="0" smtClean="0"/>
              <a:t>* </a:t>
            </a:r>
            <a:r>
              <a:rPr lang="en-US" sz="3200" dirty="0" smtClean="0">
                <a:solidFill>
                  <a:schemeClr val="accent5"/>
                </a:solidFill>
              </a:rPr>
              <a:t>in[8]</a:t>
            </a:r>
            <a:r>
              <a:rPr lang="en-US" sz="3200" dirty="0" smtClean="0"/>
              <a:t> + </a:t>
            </a:r>
            <a:r>
              <a:rPr lang="en-US" sz="3200" dirty="0" smtClean="0">
                <a:solidFill>
                  <a:srgbClr val="FF0000"/>
                </a:solidFill>
              </a:rPr>
              <a:t>s8</a:t>
            </a:r>
            <a:r>
              <a:rPr lang="en-US" sz="3200" dirty="0" smtClean="0"/>
              <a:t>*</a:t>
            </a:r>
            <a:r>
              <a:rPr lang="en-US" sz="3200" dirty="0" smtClean="0">
                <a:solidFill>
                  <a:schemeClr val="accent5"/>
                </a:solidFill>
              </a:rPr>
              <a:t>in[9]</a:t>
            </a:r>
            <a:endParaRPr lang="en-US" sz="3200" dirty="0">
              <a:solidFill>
                <a:schemeClr val="accent5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449817" y="3539735"/>
            <a:ext cx="314036" cy="2863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65342"/>
              </p:ext>
            </p:extLst>
          </p:nvPr>
        </p:nvGraphicFramePr>
        <p:xfrm>
          <a:off x="2757545" y="2327750"/>
          <a:ext cx="369656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729"/>
                <a:gridCol w="410729"/>
                <a:gridCol w="410729"/>
                <a:gridCol w="410729"/>
                <a:gridCol w="410729"/>
                <a:gridCol w="410729"/>
                <a:gridCol w="410729"/>
                <a:gridCol w="410729"/>
                <a:gridCol w="410729"/>
              </a:tblGrid>
              <a:tr h="266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13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27" grpId="0"/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026829"/>
              </p:ext>
            </p:extLst>
          </p:nvPr>
        </p:nvGraphicFramePr>
        <p:xfrm>
          <a:off x="3803402" y="2999513"/>
          <a:ext cx="650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693672"/>
              </p:ext>
            </p:extLst>
          </p:nvPr>
        </p:nvGraphicFramePr>
        <p:xfrm>
          <a:off x="3803402" y="4171556"/>
          <a:ext cx="650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208280"/>
                <a:gridCol w="60452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2291289" y="3508193"/>
            <a:ext cx="3859634" cy="21452"/>
          </a:xfrm>
          <a:prstGeom prst="straightConnector1">
            <a:avLst/>
          </a:prstGeom>
          <a:ln w="5715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own Arrow 6"/>
          <p:cNvSpPr/>
          <p:nvPr/>
        </p:nvSpPr>
        <p:spPr>
          <a:xfrm>
            <a:off x="4183248" y="3615587"/>
            <a:ext cx="415636" cy="41812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791368" y="1422781"/>
            <a:ext cx="271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latin typeface="Ink Free" panose="03080402000500000000" pitchFamily="66" charset="0"/>
              </a:defRPr>
            </a:lvl1pPr>
          </a:lstStyle>
          <a:p>
            <a:r>
              <a:rPr lang="en-US" dirty="0"/>
              <a:t>Input array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6608" y="5482870"/>
            <a:ext cx="3793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Ink Free" panose="03080402000500000000" pitchFamily="66" charset="0"/>
              </a:rPr>
              <a:t>Output array</a:t>
            </a:r>
            <a:endParaRPr lang="en-US" sz="3600" b="1" dirty="0">
              <a:latin typeface="Ink Free" panose="03080402000500000000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9626" y="2472301"/>
            <a:ext cx="356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63703" y="2472395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222007" y="2475263"/>
            <a:ext cx="379351" cy="397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055589" y="2472301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3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447475" y="2481350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4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862947" y="2481350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293592" y="2478299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6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709064" y="2473521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7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100950" y="2481350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8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492836" y="2481350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9</a:t>
            </a:r>
            <a:endParaRPr 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867402" y="2481350"/>
            <a:ext cx="60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276608" y="2493971"/>
            <a:ext cx="60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668494" y="2496739"/>
            <a:ext cx="43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12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60380" y="2512128"/>
            <a:ext cx="43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13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9445749" y="2512128"/>
            <a:ext cx="43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14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877053" y="2513474"/>
            <a:ext cx="43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15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790867" y="4648852"/>
            <a:ext cx="356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24944" y="4648946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</a:t>
            </a:r>
            <a:endParaRPr lang="en-US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183248" y="4681618"/>
            <a:ext cx="379351" cy="397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</a:t>
            </a:r>
            <a:endParaRPr 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016830" y="4648852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3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408716" y="4657901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4</a:t>
            </a:r>
            <a:endParaRPr 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824188" y="4657901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254833" y="4654850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6</a:t>
            </a:r>
            <a:endParaRPr lang="en-US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670305" y="4650072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7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062191" y="4657901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8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454077" y="4657901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9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828643" y="4657901"/>
            <a:ext cx="60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8237849" y="4670522"/>
            <a:ext cx="60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629735" y="4673290"/>
            <a:ext cx="43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12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021621" y="4688679"/>
            <a:ext cx="43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13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406990" y="4688679"/>
            <a:ext cx="43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14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9838294" y="4690025"/>
            <a:ext cx="43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15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3315374" y="2997512"/>
            <a:ext cx="368895" cy="356370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817550" y="2997512"/>
            <a:ext cx="368895" cy="356370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291289" y="2997512"/>
            <a:ext cx="368895" cy="356370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645920" y="2516742"/>
            <a:ext cx="2144784" cy="121538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40998" y="4422547"/>
            <a:ext cx="2502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Halo elements </a:t>
            </a:r>
            <a:endParaRPr lang="en-US" sz="28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47" name="Down Arrow 46"/>
          <p:cNvSpPr/>
          <p:nvPr/>
        </p:nvSpPr>
        <p:spPr>
          <a:xfrm rot="12574361">
            <a:off x="2292047" y="3847999"/>
            <a:ext cx="415636" cy="41812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765028" y="2997512"/>
            <a:ext cx="368895" cy="356370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226745" y="2636391"/>
            <a:ext cx="1525117" cy="979196"/>
          </a:xfrm>
          <a:prstGeom prst="rect">
            <a:avLst/>
          </a:prstGeom>
          <a:noFill/>
          <a:ln w="5715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248563" y="4198293"/>
            <a:ext cx="314036" cy="2863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942085"/>
              </p:ext>
            </p:extLst>
          </p:nvPr>
        </p:nvGraphicFramePr>
        <p:xfrm>
          <a:off x="3777431" y="2994804"/>
          <a:ext cx="24643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729"/>
                <a:gridCol w="410729"/>
                <a:gridCol w="410729"/>
                <a:gridCol w="410729"/>
                <a:gridCol w="410729"/>
                <a:gridCol w="410729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89303" y="803564"/>
            <a:ext cx="26541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To calculate out put with index 1</a:t>
            </a:r>
            <a:endParaRPr lang="en-US" sz="28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3186445" y="1671782"/>
            <a:ext cx="231010" cy="96460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85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2" grpId="0" animBg="1"/>
      <p:bldP spid="45" grpId="0" animBg="1"/>
      <p:bldP spid="46" grpId="0" animBg="1"/>
      <p:bldP spid="26" grpId="0" animBg="1"/>
      <p:bldP spid="27" grpId="0"/>
      <p:bldP spid="47" grpId="0" animBg="1"/>
      <p:bldP spid="50" grpId="0" animBg="1"/>
      <p:bldP spid="52" grpId="0" animBg="1"/>
      <p:bldP spid="48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2867" y="1403828"/>
            <a:ext cx="6313715" cy="1463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96534" y="3618855"/>
            <a:ext cx="6313715" cy="26064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0" y="3904060"/>
            <a:ext cx="5830386" cy="355304"/>
          </a:xfrm>
          <a:prstGeom prst="rect">
            <a:avLst/>
          </a:prstGeom>
          <a:solidFill>
            <a:srgbClr val="EC732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L2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4447472"/>
            <a:ext cx="5830386" cy="4746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Constant memory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3048000" y="1630251"/>
            <a:ext cx="1166949" cy="94923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SMEM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02479" y="1630251"/>
            <a:ext cx="1166949" cy="94923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L1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56958" y="1630251"/>
            <a:ext cx="1166949" cy="94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Read only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11437" y="1630251"/>
            <a:ext cx="1166949" cy="94923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constant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2044630">
            <a:off x="2429512" y="1106975"/>
            <a:ext cx="588303" cy="4910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2152843">
            <a:off x="8929201" y="5808907"/>
            <a:ext cx="593961" cy="46330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384663" y="386868"/>
            <a:ext cx="2168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Ink Free" panose="03080402000500000000" pitchFamily="66" charset="0"/>
              </a:rPr>
              <a:t>On Chip</a:t>
            </a:r>
            <a:endParaRPr lang="en-US" sz="4000" b="1" dirty="0">
              <a:latin typeface="Ink Free" panose="03080402000500000000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89288" y="5871383"/>
            <a:ext cx="2168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Ink Free" panose="03080402000500000000" pitchFamily="66" charset="0"/>
              </a:rPr>
              <a:t>DRAM</a:t>
            </a:r>
            <a:endParaRPr lang="en-US" sz="4000" b="1" dirty="0">
              <a:latin typeface="Ink Free" panose="03080402000500000000" pitchFamily="66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0" y="5238119"/>
            <a:ext cx="5830386" cy="4746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Global memory</a:t>
            </a:r>
            <a:endParaRPr lang="en-US" sz="2800" dirty="0"/>
          </a:p>
        </p:txBody>
      </p:sp>
      <p:sp>
        <p:nvSpPr>
          <p:cNvPr id="2" name="Oval 1"/>
          <p:cNvSpPr/>
          <p:nvPr/>
        </p:nvSpPr>
        <p:spPr>
          <a:xfrm>
            <a:off x="7410988" y="1050120"/>
            <a:ext cx="2068289" cy="205614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216052" y="4259364"/>
            <a:ext cx="7615925" cy="105884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Ink Free" panose="03080402000500000000" pitchFamily="66" charset="0"/>
              </a:rPr>
              <a:t>Constant memory</a:t>
            </a:r>
            <a:endParaRPr lang="en-US" b="1" dirty="0">
              <a:latin typeface="Ink Free" panose="03080402000500000000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0680" y="2104299"/>
            <a:ext cx="96207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smtClean="0"/>
              <a:t>Constant memory is a special-purpose memory used for data that is read-only from device and accessed uniformly by threads in a warp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While constant memory is read-only from kernel codes, it is both readable and writable from the </a:t>
            </a:r>
            <a:r>
              <a:rPr lang="en-GB" sz="3200" dirty="0" smtClean="0"/>
              <a:t>host.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5675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2966" y="1189899"/>
            <a:ext cx="918536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Constant memory has a different optimal access pattern than any of the other types </a:t>
            </a:r>
            <a:r>
              <a:rPr lang="en-GB" sz="3200" dirty="0" smtClean="0"/>
              <a:t>we studied so far.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 smtClean="0"/>
              <a:t>It </a:t>
            </a:r>
            <a:r>
              <a:rPr lang="en-GB" sz="3200" dirty="0"/>
              <a:t>is best if all threads in a warp access the same location in constant memory. </a:t>
            </a:r>
            <a:endParaRPr lang="en-GB" sz="3200" dirty="0" smtClean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 smtClean="0"/>
              <a:t>Accesses </a:t>
            </a:r>
            <a:r>
              <a:rPr lang="en-GB" sz="3200" dirty="0"/>
              <a:t>to different addresses by threads within a warp are serialized.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9423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2554" y="2236519"/>
            <a:ext cx="6357257" cy="8447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83364" y="1249057"/>
            <a:ext cx="3855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Constant </a:t>
            </a:r>
            <a:r>
              <a:rPr lang="en-US" sz="3600" b="1" dirty="0" err="1" smtClean="0">
                <a:solidFill>
                  <a:srgbClr val="FF0000"/>
                </a:solidFill>
                <a:latin typeface="Ink Free" panose="03080402000500000000" pitchFamily="66" charset="0"/>
              </a:rPr>
              <a:t>Memroy</a:t>
            </a:r>
            <a:endParaRPr lang="en-US" sz="36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102226"/>
              </p:ext>
            </p:extLst>
          </p:nvPr>
        </p:nvGraphicFramePr>
        <p:xfrm>
          <a:off x="2239950" y="4734054"/>
          <a:ext cx="81280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194"/>
                <a:gridCol w="262194"/>
                <a:gridCol w="262194"/>
                <a:gridCol w="262194"/>
                <a:gridCol w="262194"/>
                <a:gridCol w="262194"/>
                <a:gridCol w="262194"/>
                <a:gridCol w="262194"/>
                <a:gridCol w="262194"/>
                <a:gridCol w="262194"/>
                <a:gridCol w="262194"/>
                <a:gridCol w="262194"/>
                <a:gridCol w="262194"/>
                <a:gridCol w="262194"/>
                <a:gridCol w="262194"/>
                <a:gridCol w="262194"/>
                <a:gridCol w="262194"/>
                <a:gridCol w="262194"/>
                <a:gridCol w="262194"/>
                <a:gridCol w="262194"/>
                <a:gridCol w="262194"/>
                <a:gridCol w="262194"/>
                <a:gridCol w="262194"/>
                <a:gridCol w="262194"/>
                <a:gridCol w="262194"/>
                <a:gridCol w="262194"/>
                <a:gridCol w="262194"/>
                <a:gridCol w="262194"/>
                <a:gridCol w="262194"/>
                <a:gridCol w="262194"/>
                <a:gridCol w="26219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08601" y="530748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warp</a:t>
            </a:r>
            <a:endParaRPr lang="en-US" sz="36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350787" y="2804424"/>
            <a:ext cx="1154545" cy="19296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05332" y="2581980"/>
            <a:ext cx="406400" cy="19620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669441" y="2804424"/>
            <a:ext cx="1039091" cy="19296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928059" y="2804424"/>
            <a:ext cx="890386" cy="19165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911732" y="2804424"/>
            <a:ext cx="6269657" cy="1929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505332" y="4171406"/>
            <a:ext cx="3750162" cy="27709"/>
          </a:xfrm>
          <a:prstGeom prst="line">
            <a:avLst/>
          </a:prstGeom>
          <a:ln w="762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50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4960" y="1381488"/>
            <a:ext cx="94575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Constant memory variables exist for the lifespan of the application and are accessible from all threads within a grid and from the host through runtime </a:t>
            </a:r>
            <a:r>
              <a:rPr lang="en-GB" sz="3200" dirty="0" smtClean="0"/>
              <a:t>functions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Because the device is only able to read constant memory, values in constant memory must be initialized from host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6649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178" y="1067978"/>
            <a:ext cx="6905896" cy="4351338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</a:rPr>
              <a:t>__constant__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600" dirty="0" err="1" smtClean="0">
                <a:solidFill>
                  <a:srgbClr val="7030A0"/>
                </a:solidFill>
              </a:rPr>
              <a:t>cudaMemcpyToSymbol</a:t>
            </a:r>
            <a:r>
              <a:rPr lang="en-US" sz="3600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(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dirty="0" err="1" smtClean="0">
                <a:solidFill>
                  <a:srgbClr val="00B050"/>
                </a:solidFill>
              </a:rPr>
              <a:t>const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void* </a:t>
            </a:r>
            <a:r>
              <a:rPr lang="en-US" dirty="0" smtClean="0"/>
              <a:t>symbol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dirty="0" err="1" smtClean="0">
                <a:solidFill>
                  <a:srgbClr val="00B050"/>
                </a:solidFill>
              </a:rPr>
              <a:t>const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void*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chemeClr val="accent1"/>
                </a:solidFill>
              </a:rPr>
              <a:t>	</a:t>
            </a:r>
            <a:r>
              <a:rPr lang="en-US" dirty="0" err="1" smtClean="0">
                <a:solidFill>
                  <a:schemeClr val="accent1"/>
                </a:solidFill>
              </a:rPr>
              <a:t>size_t</a:t>
            </a:r>
            <a:r>
              <a:rPr lang="en-US" dirty="0" smtClean="0"/>
              <a:t> </a:t>
            </a:r>
            <a:r>
              <a:rPr lang="en-US" dirty="0"/>
              <a:t>count,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		</a:t>
            </a:r>
            <a:r>
              <a:rPr lang="en-US" dirty="0" err="1" smtClean="0">
                <a:solidFill>
                  <a:schemeClr val="accent1"/>
                </a:solidFill>
              </a:rPr>
              <a:t>size_t</a:t>
            </a:r>
            <a:r>
              <a:rPr lang="en-US" dirty="0" smtClean="0"/>
              <a:t> </a:t>
            </a:r>
            <a:r>
              <a:rPr lang="en-US" dirty="0"/>
              <a:t>offset,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cudaMemcpyKind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kind  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92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423" y="-236885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Ink Free" panose="03080402000500000000" pitchFamily="66" charset="0"/>
              </a:rPr>
              <a:t>Stencil computation</a:t>
            </a:r>
            <a:endParaRPr lang="en-US" b="1" dirty="0">
              <a:latin typeface="Ink Free" panose="03080402000500000000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6251" y="108885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smtClean="0"/>
              <a:t>Stencil computation applies a function to a collection of geometric points and updates the value of a single point with the output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625294"/>
              </p:ext>
            </p:extLst>
          </p:nvPr>
        </p:nvGraphicFramePr>
        <p:xfrm>
          <a:off x="2193033" y="432608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807960"/>
              </p:ext>
            </p:extLst>
          </p:nvPr>
        </p:nvGraphicFramePr>
        <p:xfrm>
          <a:off x="2193033" y="549812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4686851" y="4844000"/>
            <a:ext cx="3556000" cy="0"/>
          </a:xfrm>
          <a:prstGeom prst="straightConnector1">
            <a:avLst/>
          </a:prstGeom>
          <a:ln w="5715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own Arrow 7"/>
          <p:cNvSpPr/>
          <p:nvPr/>
        </p:nvSpPr>
        <p:spPr>
          <a:xfrm>
            <a:off x="6257033" y="5002822"/>
            <a:ext cx="415636" cy="41812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56251" y="3602317"/>
            <a:ext cx="271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latin typeface="Ink Free" panose="03080402000500000000" pitchFamily="66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Input array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07125" y="6084385"/>
            <a:ext cx="3793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Output array</a:t>
            </a:r>
            <a:endParaRPr lang="en-US" sz="36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36349" y="6191717"/>
            <a:ext cx="1036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cxnSp>
        <p:nvCxnSpPr>
          <p:cNvPr id="12" name="Straight Arrow Connector 11"/>
          <p:cNvCxnSpPr>
            <a:endCxn id="5" idx="2"/>
          </p:cNvCxnSpPr>
          <p:nvPr/>
        </p:nvCxnSpPr>
        <p:spPr>
          <a:xfrm flipV="1">
            <a:off x="5999207" y="5868967"/>
            <a:ext cx="257826" cy="433663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62245" y="3421023"/>
            <a:ext cx="188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Radius = 4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672669" y="4167263"/>
            <a:ext cx="1570182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218834" y="4288036"/>
            <a:ext cx="492033" cy="436531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935092" y="2569213"/>
            <a:ext cx="2771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Stencil</a:t>
            </a:r>
            <a:endParaRPr lang="en-US" sz="28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671132"/>
              </p:ext>
            </p:extLst>
          </p:nvPr>
        </p:nvGraphicFramePr>
        <p:xfrm>
          <a:off x="4366839" y="2607477"/>
          <a:ext cx="3896379" cy="489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31"/>
                <a:gridCol w="432931"/>
                <a:gridCol w="432931"/>
                <a:gridCol w="432931"/>
                <a:gridCol w="432931"/>
                <a:gridCol w="432931"/>
                <a:gridCol w="432931"/>
                <a:gridCol w="432931"/>
                <a:gridCol w="432931"/>
              </a:tblGrid>
              <a:tr h="489424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s0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s1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s2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s3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s4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s5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s6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s7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s8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>
            <a:off x="8431598" y="2830823"/>
            <a:ext cx="503494" cy="4864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56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/>
      <p:bldP spid="11" grpId="0"/>
      <p:bldP spid="6" grpId="0"/>
      <p:bldP spid="13" grpId="0"/>
      <p:bldP spid="20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339943"/>
              </p:ext>
            </p:extLst>
          </p:nvPr>
        </p:nvGraphicFramePr>
        <p:xfrm>
          <a:off x="2146266" y="2146970"/>
          <a:ext cx="650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88779"/>
              </p:ext>
            </p:extLst>
          </p:nvPr>
        </p:nvGraphicFramePr>
        <p:xfrm>
          <a:off x="2146266" y="3319013"/>
          <a:ext cx="650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4640084" y="2664886"/>
            <a:ext cx="3556000" cy="0"/>
          </a:xfrm>
          <a:prstGeom prst="straightConnector1">
            <a:avLst/>
          </a:prstGeom>
          <a:ln w="5715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own Arrow 6"/>
          <p:cNvSpPr/>
          <p:nvPr/>
        </p:nvSpPr>
        <p:spPr>
          <a:xfrm>
            <a:off x="6210266" y="2823708"/>
            <a:ext cx="415636" cy="41812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8161" y="760170"/>
            <a:ext cx="271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latin typeface="Ink Free" panose="03080402000500000000" pitchFamily="66" charset="0"/>
              </a:defRPr>
            </a:lvl1pPr>
          </a:lstStyle>
          <a:p>
            <a:r>
              <a:rPr lang="en-US" dirty="0"/>
              <a:t>Input array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64004" y="3319013"/>
            <a:ext cx="3793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Ink Free" panose="03080402000500000000" pitchFamily="66" charset="0"/>
              </a:rPr>
              <a:t>Output array</a:t>
            </a:r>
            <a:endParaRPr lang="en-US" sz="3600" b="1" dirty="0">
              <a:latin typeface="Ink Free" panose="03080402000500000000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72490" y="1619758"/>
            <a:ext cx="356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06567" y="1619852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564871" y="1622720"/>
            <a:ext cx="379351" cy="397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398453" y="1619758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3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790339" y="1628807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4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05811" y="1628807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636456" y="1625756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6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051928" y="1620978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7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443814" y="1628807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8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835700" y="1628807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9</a:t>
            </a:r>
            <a:endParaRPr 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210266" y="1628807"/>
            <a:ext cx="60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619472" y="1641428"/>
            <a:ext cx="60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011358" y="1644196"/>
            <a:ext cx="43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12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403244" y="1659585"/>
            <a:ext cx="43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13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788613" y="1659585"/>
            <a:ext cx="43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14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219917" y="1660931"/>
            <a:ext cx="43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15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133731" y="3796309"/>
            <a:ext cx="356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67808" y="3796403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</a:t>
            </a:r>
            <a:endParaRPr lang="en-US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526112" y="3799271"/>
            <a:ext cx="379351" cy="397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</a:t>
            </a:r>
            <a:endParaRPr 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359694" y="3796309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3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751580" y="3805358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4</a:t>
            </a:r>
            <a:endParaRPr 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167052" y="3805358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597697" y="3802307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6</a:t>
            </a:r>
            <a:endParaRPr lang="en-US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013169" y="3797529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7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405055" y="3805358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8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796941" y="3805358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9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171507" y="3805358"/>
            <a:ext cx="60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580713" y="3817979"/>
            <a:ext cx="60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972599" y="3820747"/>
            <a:ext cx="43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12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364485" y="3836136"/>
            <a:ext cx="43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13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749854" y="3836136"/>
            <a:ext cx="43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14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181158" y="3837482"/>
            <a:ext cx="43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15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964004" y="539494"/>
            <a:ext cx="2872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Stencil</a:t>
            </a:r>
            <a:endParaRPr lang="en-US" sz="28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7826" y="4823944"/>
            <a:ext cx="1139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out[10] = </a:t>
            </a:r>
            <a:r>
              <a:rPr lang="en-US" sz="3200" dirty="0" smtClean="0">
                <a:solidFill>
                  <a:srgbClr val="FF0000"/>
                </a:solidFill>
              </a:rPr>
              <a:t>s0</a:t>
            </a:r>
            <a:r>
              <a:rPr lang="en-US" sz="3200" dirty="0" smtClean="0"/>
              <a:t>*</a:t>
            </a:r>
            <a:r>
              <a:rPr lang="en-US" sz="3200" dirty="0" smtClean="0">
                <a:solidFill>
                  <a:schemeClr val="accent5"/>
                </a:solidFill>
              </a:rPr>
              <a:t>in[6]</a:t>
            </a:r>
            <a:r>
              <a:rPr lang="en-US" sz="3200" dirty="0" smtClean="0"/>
              <a:t> + </a:t>
            </a:r>
            <a:r>
              <a:rPr lang="en-US" sz="3200" dirty="0">
                <a:solidFill>
                  <a:srgbClr val="FF0000"/>
                </a:solidFill>
              </a:rPr>
              <a:t>s1</a:t>
            </a:r>
            <a:r>
              <a:rPr lang="en-US" sz="3200" dirty="0" smtClean="0"/>
              <a:t>*</a:t>
            </a:r>
            <a:r>
              <a:rPr lang="en-US" sz="3200" dirty="0" smtClean="0">
                <a:solidFill>
                  <a:schemeClr val="accent5"/>
                </a:solidFill>
              </a:rPr>
              <a:t>in[7</a:t>
            </a:r>
            <a:r>
              <a:rPr lang="en-US" sz="3200" dirty="0">
                <a:solidFill>
                  <a:schemeClr val="accent5"/>
                </a:solidFill>
              </a:rPr>
              <a:t>]</a:t>
            </a:r>
            <a:r>
              <a:rPr lang="en-US" sz="3200" dirty="0" smtClean="0"/>
              <a:t>+ ----- + </a:t>
            </a:r>
            <a:r>
              <a:rPr lang="en-US" sz="3200" dirty="0">
                <a:solidFill>
                  <a:srgbClr val="FF0000"/>
                </a:solidFill>
              </a:rPr>
              <a:t>s7</a:t>
            </a:r>
            <a:r>
              <a:rPr lang="en-US" sz="3200" dirty="0" smtClean="0"/>
              <a:t>* </a:t>
            </a:r>
            <a:r>
              <a:rPr lang="en-US" sz="3200" dirty="0">
                <a:solidFill>
                  <a:schemeClr val="accent5"/>
                </a:solidFill>
              </a:rPr>
              <a:t>in[13]</a:t>
            </a:r>
            <a:r>
              <a:rPr lang="en-US" sz="3200" dirty="0" smtClean="0"/>
              <a:t> + </a:t>
            </a:r>
            <a:r>
              <a:rPr lang="en-US" sz="3200" dirty="0">
                <a:solidFill>
                  <a:srgbClr val="FF0000"/>
                </a:solidFill>
              </a:rPr>
              <a:t>s8</a:t>
            </a:r>
            <a:r>
              <a:rPr lang="en-US" sz="3200" dirty="0" smtClean="0"/>
              <a:t>*</a:t>
            </a:r>
            <a:r>
              <a:rPr lang="en-US" sz="3200" dirty="0" smtClean="0">
                <a:solidFill>
                  <a:schemeClr val="accent5"/>
                </a:solidFill>
              </a:rPr>
              <a:t>in[14</a:t>
            </a:r>
            <a:r>
              <a:rPr lang="en-US" sz="3200" dirty="0">
                <a:solidFill>
                  <a:schemeClr val="accent5"/>
                </a:solidFill>
              </a:rPr>
              <a:t>]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145336"/>
              </p:ext>
            </p:extLst>
          </p:nvPr>
        </p:nvGraphicFramePr>
        <p:xfrm>
          <a:off x="4398531" y="696300"/>
          <a:ext cx="403769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33"/>
                <a:gridCol w="448633"/>
                <a:gridCol w="448633"/>
                <a:gridCol w="448633"/>
                <a:gridCol w="448633"/>
                <a:gridCol w="448633"/>
                <a:gridCol w="448633"/>
                <a:gridCol w="448633"/>
                <a:gridCol w="448633"/>
              </a:tblGrid>
              <a:tr h="32812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s0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s1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s2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s3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s4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s5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s6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s7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s8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6" name="Straight Arrow Connector 45"/>
          <p:cNvCxnSpPr>
            <a:stCxn id="2" idx="1"/>
          </p:cNvCxnSpPr>
          <p:nvPr/>
        </p:nvCxnSpPr>
        <p:spPr>
          <a:xfrm flipH="1">
            <a:off x="8460509" y="801104"/>
            <a:ext cx="503495" cy="4864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329489"/>
              </p:ext>
            </p:extLst>
          </p:nvPr>
        </p:nvGraphicFramePr>
        <p:xfrm>
          <a:off x="4597694" y="2141964"/>
          <a:ext cx="369656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729"/>
                <a:gridCol w="410729"/>
                <a:gridCol w="410729"/>
                <a:gridCol w="410729"/>
                <a:gridCol w="410729"/>
                <a:gridCol w="410729"/>
                <a:gridCol w="410729"/>
                <a:gridCol w="410729"/>
                <a:gridCol w="410729"/>
              </a:tblGrid>
              <a:tr h="266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Rectangle 48"/>
          <p:cNvSpPr/>
          <p:nvPr/>
        </p:nvSpPr>
        <p:spPr>
          <a:xfrm>
            <a:off x="6239699" y="3359260"/>
            <a:ext cx="314036" cy="2863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6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2" grpId="0"/>
      <p:bldP spid="27" grpId="0"/>
      <p:bldP spid="4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2157</TotalTime>
  <Words>364</Words>
  <Application>Microsoft Office PowerPoint</Application>
  <PresentationFormat>Widescreen</PresentationFormat>
  <Paragraphs>165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Ink Free</vt:lpstr>
      <vt:lpstr>Office Theme</vt:lpstr>
      <vt:lpstr>Constant memory</vt:lpstr>
      <vt:lpstr>PowerPoint Presentation</vt:lpstr>
      <vt:lpstr>Constant memory</vt:lpstr>
      <vt:lpstr>PowerPoint Presentation</vt:lpstr>
      <vt:lpstr>PowerPoint Presentation</vt:lpstr>
      <vt:lpstr>PowerPoint Presentation</vt:lpstr>
      <vt:lpstr>PowerPoint Presentation</vt:lpstr>
      <vt:lpstr>Stencil computation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Constant memory</dc:title>
  <dc:creator>kasun liyanage</dc:creator>
  <cp:lastModifiedBy>kasun liyanage</cp:lastModifiedBy>
  <cp:revision>46</cp:revision>
  <dcterms:created xsi:type="dcterms:W3CDTF">2018-07-25T01:24:21Z</dcterms:created>
  <dcterms:modified xsi:type="dcterms:W3CDTF">2018-08-13T05:09:29Z</dcterms:modified>
</cp:coreProperties>
</file>