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7" r:id="rId6"/>
    <p:sldId id="268" r:id="rId7"/>
    <p:sldId id="260" r:id="rId8"/>
    <p:sldId id="269" r:id="rId9"/>
    <p:sldId id="262" r:id="rId10"/>
    <p:sldId id="270" r:id="rId11"/>
    <p:sldId id="263" r:id="rId12"/>
    <p:sldId id="271" r:id="rId13"/>
    <p:sldId id="264" r:id="rId14"/>
    <p:sldId id="272" r:id="rId15"/>
    <p:sldId id="273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36DC-3E8E-4159-8264-CDA4FAFAA646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DA18-92C2-4DC4-AA5A-6773F98B2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36DC-3E8E-4159-8264-CDA4FAFAA646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DA18-92C2-4DC4-AA5A-6773F98B2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36DC-3E8E-4159-8264-CDA4FAFAA646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DA18-92C2-4DC4-AA5A-6773F98B2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9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36DC-3E8E-4159-8264-CDA4FAFAA646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DA18-92C2-4DC4-AA5A-6773F98B2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7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36DC-3E8E-4159-8264-CDA4FAFAA646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DA18-92C2-4DC4-AA5A-6773F98B2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3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36DC-3E8E-4159-8264-CDA4FAFAA646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DA18-92C2-4DC4-AA5A-6773F98B2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36DC-3E8E-4159-8264-CDA4FAFAA646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DA18-92C2-4DC4-AA5A-6773F98B2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5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36DC-3E8E-4159-8264-CDA4FAFAA646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DA18-92C2-4DC4-AA5A-6773F98B2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9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36DC-3E8E-4159-8264-CDA4FAFAA646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DA18-92C2-4DC4-AA5A-6773F98B2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8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36DC-3E8E-4159-8264-CDA4FAFAA646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DA18-92C2-4DC4-AA5A-6773F98B2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0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36DC-3E8E-4159-8264-CDA4FAFAA646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DA18-92C2-4DC4-AA5A-6773F98B2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7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236DC-3E8E-4159-8264-CDA4FAFAA646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4DA18-92C2-4DC4-AA5A-6773F98B2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0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7909" y="1618751"/>
            <a:ext cx="6635931" cy="2387600"/>
          </a:xfrm>
        </p:spPr>
        <p:txBody>
          <a:bodyPr/>
          <a:lstStyle/>
          <a:p>
            <a:r>
              <a:rPr lang="en-US" b="1" dirty="0" smtClean="0">
                <a:latin typeface="Ink Free" panose="03080402000500000000" pitchFamily="66" charset="0"/>
              </a:rPr>
              <a:t>Warp shuffle instructions</a:t>
            </a:r>
            <a:endParaRPr lang="en-US" b="1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15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539042" y="584703"/>
            <a:ext cx="10816047" cy="1109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__</a:t>
            </a:r>
            <a:r>
              <a:rPr lang="en-US" sz="3200" dirty="0" err="1" smtClean="0">
                <a:solidFill>
                  <a:srgbClr val="FF0000"/>
                </a:solidFill>
              </a:rPr>
              <a:t>shfl_up_sync</a:t>
            </a:r>
            <a:r>
              <a:rPr lang="en-US" sz="3200" dirty="0" smtClean="0"/>
              <a:t>(mask, variable ,delta, width)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1539042" y="2056234"/>
            <a:ext cx="94662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__</a:t>
            </a:r>
            <a:r>
              <a:rPr lang="en-GB" sz="2800" dirty="0" err="1" smtClean="0"/>
              <a:t>shfl_up_sync</a:t>
            </a:r>
            <a:r>
              <a:rPr lang="en-GB" sz="2800" dirty="0" smtClean="0"/>
              <a:t> </a:t>
            </a:r>
            <a:r>
              <a:rPr lang="en-GB" sz="2800" dirty="0"/>
              <a:t>calculates the source lane index by subtracting delta from the caller’s lane index. The value held by the source thread is returned. Hence, this instruction shifts </a:t>
            </a:r>
            <a:r>
              <a:rPr lang="en-GB" sz="2800" dirty="0" err="1"/>
              <a:t>var</a:t>
            </a:r>
            <a:r>
              <a:rPr lang="en-GB" sz="2800" dirty="0"/>
              <a:t> up the warp by delta lanes. There is no wrap around with __</a:t>
            </a:r>
            <a:r>
              <a:rPr lang="en-GB" sz="2800" dirty="0" err="1" smtClean="0"/>
              <a:t>shfl_up_sync</a:t>
            </a:r>
            <a:r>
              <a:rPr lang="en-GB" sz="2800" dirty="0" smtClean="0"/>
              <a:t>, </a:t>
            </a:r>
            <a:r>
              <a:rPr lang="en-GB" sz="2800" dirty="0"/>
              <a:t>so the lowest delta threads in a warp will be unchanged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674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089257"/>
              </p:ext>
            </p:extLst>
          </p:nvPr>
        </p:nvGraphicFramePr>
        <p:xfrm>
          <a:off x="2453178" y="252893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53178" y="410954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2616663" y="2892901"/>
            <a:ext cx="489526" cy="115090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80014" y="1319173"/>
            <a:ext cx="7287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</a:t>
            </a:r>
            <a:r>
              <a:rPr lang="en-US" sz="3200" dirty="0" err="1" smtClean="0"/>
              <a:t>int</a:t>
            </a:r>
            <a:r>
              <a:rPr lang="en-US" sz="3200" dirty="0" smtClean="0"/>
              <a:t> y =  __</a:t>
            </a:r>
            <a:r>
              <a:rPr lang="en-US" sz="3200" dirty="0" err="1" smtClean="0"/>
              <a:t>shfl_up_sync</a:t>
            </a:r>
            <a:r>
              <a:rPr lang="en-US" sz="3200" dirty="0" smtClean="0"/>
              <a:t>(0xff, x, 2 )</a:t>
            </a:r>
            <a:endParaRPr lang="en-US" sz="32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840182" y="2885385"/>
            <a:ext cx="489526" cy="115090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84945" y="2892582"/>
            <a:ext cx="489526" cy="115090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479745" y="2899780"/>
            <a:ext cx="489526" cy="115090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724508" y="2899779"/>
            <a:ext cx="489526" cy="115090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969271" y="2906976"/>
            <a:ext cx="489526" cy="115090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582489" y="2906976"/>
            <a:ext cx="12930" cy="113291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791923" y="2951443"/>
            <a:ext cx="27015" cy="10848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574471" y="3518034"/>
            <a:ext cx="5994402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14993" y="4668478"/>
            <a:ext cx="2146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Unchanged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453178" y="4546124"/>
            <a:ext cx="499028" cy="846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05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539042" y="584703"/>
            <a:ext cx="10816047" cy="1109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__</a:t>
            </a:r>
            <a:r>
              <a:rPr lang="en-US" sz="3200" dirty="0" err="1" smtClean="0">
                <a:solidFill>
                  <a:srgbClr val="FF0000"/>
                </a:solidFill>
              </a:rPr>
              <a:t>shfl_down_sync</a:t>
            </a:r>
            <a:r>
              <a:rPr lang="en-US" sz="3200" dirty="0" smtClean="0"/>
              <a:t>(mask, variable ,delta, width)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1539042" y="2056234"/>
            <a:ext cx="94662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__</a:t>
            </a:r>
            <a:r>
              <a:rPr lang="en-GB" sz="2800" dirty="0" err="1"/>
              <a:t>shfl_down</a:t>
            </a:r>
            <a:r>
              <a:rPr lang="en-GB" sz="2800" dirty="0"/>
              <a:t> calculates a source lane index by adding delta to the caller’s lane index. The value held by the source thread is returned. Hence, this instruction shifts </a:t>
            </a:r>
            <a:r>
              <a:rPr lang="en-GB" sz="2800" dirty="0" err="1"/>
              <a:t>var</a:t>
            </a:r>
            <a:r>
              <a:rPr lang="en-GB" sz="2800" dirty="0"/>
              <a:t> down the warp by delta lanes. There is no wrap around when using __</a:t>
            </a:r>
            <a:r>
              <a:rPr lang="en-GB" sz="2800" dirty="0" err="1"/>
              <a:t>shfl_down</a:t>
            </a:r>
            <a:r>
              <a:rPr lang="en-GB" sz="2800" dirty="0"/>
              <a:t>, so the upper delta lanes in a warp will remain </a:t>
            </a:r>
            <a:r>
              <a:rPr lang="en-GB" sz="2800" dirty="0" err="1" smtClean="0"/>
              <a:t>unchange</a:t>
            </a:r>
            <a:r>
              <a:rPr lang="en-GB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764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53178" y="252893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53178" y="410954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580014" y="1319173"/>
            <a:ext cx="7287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</a:t>
            </a:r>
            <a:r>
              <a:rPr lang="en-US" sz="3200" dirty="0" err="1" smtClean="0"/>
              <a:t>int</a:t>
            </a:r>
            <a:r>
              <a:rPr lang="en-US" sz="3200" dirty="0" smtClean="0"/>
              <a:t> y =  __</a:t>
            </a:r>
            <a:r>
              <a:rPr lang="en-US" sz="3200" dirty="0" err="1" smtClean="0"/>
              <a:t>shfl_down_sync</a:t>
            </a:r>
            <a:r>
              <a:rPr lang="en-US" sz="3200" dirty="0" smtClean="0"/>
              <a:t>(0xff, x, 2 )</a:t>
            </a:r>
            <a:endParaRPr lang="en-US" sz="32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0425547" y="3525231"/>
            <a:ext cx="18473" cy="5218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0172357" y="3756379"/>
            <a:ext cx="17087" cy="28351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195782" y="3518034"/>
            <a:ext cx="6373091" cy="7197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540000" y="2906976"/>
            <a:ext cx="543326" cy="114370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808544" y="2899779"/>
            <a:ext cx="543326" cy="114370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9649237" y="2903378"/>
            <a:ext cx="543326" cy="114370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9917781" y="2896181"/>
            <a:ext cx="543326" cy="114370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69828" y="4734997"/>
            <a:ext cx="2146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Unchanged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0108013" y="4612643"/>
            <a:ext cx="499028" cy="846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61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539042" y="584703"/>
            <a:ext cx="10816047" cy="1109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__</a:t>
            </a:r>
            <a:r>
              <a:rPr lang="en-US" sz="3200" dirty="0" err="1" smtClean="0">
                <a:solidFill>
                  <a:srgbClr val="FF0000"/>
                </a:solidFill>
              </a:rPr>
              <a:t>shfl_xor_sync</a:t>
            </a:r>
            <a:r>
              <a:rPr lang="en-US" sz="3200" dirty="0" smtClean="0"/>
              <a:t>(mask, variable ,lane mask, width)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1539042" y="1432609"/>
            <a:ext cx="946621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/>
              <a:t>__</a:t>
            </a:r>
            <a:r>
              <a:rPr lang="en-GB" sz="3200" dirty="0" err="1" smtClean="0"/>
              <a:t>shfl_xor_sync</a:t>
            </a:r>
            <a:r>
              <a:rPr lang="en-GB" sz="3200" dirty="0" smtClean="0"/>
              <a:t> </a:t>
            </a:r>
            <a:r>
              <a:rPr lang="en-GB" sz="3200" dirty="0"/>
              <a:t>calculates a source lane index by performing a bitwise XOR of the caller’s lane index with </a:t>
            </a:r>
            <a:r>
              <a:rPr lang="en-GB" sz="3200" dirty="0" err="1"/>
              <a:t>laneMask</a:t>
            </a:r>
            <a:r>
              <a:rPr lang="en-GB" sz="3200" dirty="0"/>
              <a:t>. The value held by the source thread is returned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018805"/>
              </p:ext>
            </p:extLst>
          </p:nvPr>
        </p:nvGraphicFramePr>
        <p:xfrm>
          <a:off x="3029532" y="3747652"/>
          <a:ext cx="6188361" cy="24453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62787"/>
                <a:gridCol w="2062787"/>
                <a:gridCol w="2062787"/>
              </a:tblGrid>
              <a:tr h="4696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XOR out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696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6967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6967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696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29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48646"/>
              </p:ext>
            </p:extLst>
          </p:nvPr>
        </p:nvGraphicFramePr>
        <p:xfrm>
          <a:off x="1703449" y="890385"/>
          <a:ext cx="8820726" cy="5072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121"/>
                <a:gridCol w="1470121"/>
                <a:gridCol w="1470121"/>
                <a:gridCol w="1470121"/>
                <a:gridCol w="1470121"/>
                <a:gridCol w="1470121"/>
              </a:tblGrid>
              <a:tr h="14112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lane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mask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Lane mask in bits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Lane id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Lane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id in bits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After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XOR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Calculated id in decimal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101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0001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0000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0001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101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0001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0001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101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0001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0010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0011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101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0001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0011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0010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101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0001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0100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0101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101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0001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0101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0100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821919"/>
              </p:ext>
            </p:extLst>
          </p:nvPr>
        </p:nvGraphicFramePr>
        <p:xfrm>
          <a:off x="9056914" y="2313925"/>
          <a:ext cx="1467261" cy="3648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261"/>
              </a:tblGrid>
              <a:tr h="6080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Ink Free" panose="03080402000500000000" pitchFamily="66" charset="0"/>
                        </a:rPr>
                        <a:t>1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6080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Ink Free" panose="03080402000500000000" pitchFamily="66" charset="0"/>
                        </a:rPr>
                        <a:t>0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6080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Ink Free" panose="03080402000500000000" pitchFamily="66" charset="0"/>
                        </a:rPr>
                        <a:t>3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6080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Ink Free" panose="03080402000500000000" pitchFamily="66" charset="0"/>
                        </a:rPr>
                        <a:t>2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6080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Ink Free" panose="03080402000500000000" pitchFamily="66" charset="0"/>
                        </a:rPr>
                        <a:t>5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6080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Ink Free" panose="03080402000500000000" pitchFamily="66" charset="0"/>
                        </a:rPr>
                        <a:t>4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06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951324"/>
              </p:ext>
            </p:extLst>
          </p:nvPr>
        </p:nvGraphicFramePr>
        <p:xfrm>
          <a:off x="2019069" y="244581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380872"/>
              </p:ext>
            </p:extLst>
          </p:nvPr>
        </p:nvGraphicFramePr>
        <p:xfrm>
          <a:off x="2019069" y="402641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145905" y="1236046"/>
            <a:ext cx="7287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</a:t>
            </a:r>
            <a:r>
              <a:rPr lang="en-US" sz="3200" dirty="0" err="1" smtClean="0"/>
              <a:t>int</a:t>
            </a:r>
            <a:r>
              <a:rPr lang="en-US" sz="3200" dirty="0" smtClean="0"/>
              <a:t> y =  __</a:t>
            </a:r>
            <a:r>
              <a:rPr lang="en-US" sz="3200" dirty="0" err="1" smtClean="0"/>
              <a:t>shfl_xor_sync</a:t>
            </a:r>
            <a:r>
              <a:rPr lang="en-US" sz="3200" dirty="0" smtClean="0"/>
              <a:t>(0xff, x, 1 )</a:t>
            </a:r>
            <a:endParaRPr lang="en-US" sz="3200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011055" y="3441643"/>
            <a:ext cx="6585396" cy="1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105891" y="2808698"/>
            <a:ext cx="306300" cy="114806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05891" y="2820251"/>
            <a:ext cx="268544" cy="113651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638937" y="2785077"/>
            <a:ext cx="306300" cy="114806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638937" y="2796630"/>
            <a:ext cx="268544" cy="113651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9718610" y="2816652"/>
            <a:ext cx="306300" cy="114806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718610" y="2828205"/>
            <a:ext cx="268544" cy="113651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03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11" y="0"/>
            <a:ext cx="10515600" cy="1325563"/>
          </a:xfrm>
        </p:spPr>
        <p:txBody>
          <a:bodyPr/>
          <a:lstStyle/>
          <a:p>
            <a:r>
              <a:rPr lang="en-US" dirty="0" smtClean="0"/>
              <a:t>Warp shuffle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2713" y="1876866"/>
            <a:ext cx="9327375" cy="4423785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the shuffle instruction provides mechanism to allow threads to directly read another thread’s register, </a:t>
            </a:r>
            <a:r>
              <a:rPr lang="en-GB" dirty="0" smtClean="0">
                <a:solidFill>
                  <a:srgbClr val="FF0000"/>
                </a:solidFill>
              </a:rPr>
              <a:t>as long as both threads are in the same </a:t>
            </a:r>
            <a:r>
              <a:rPr lang="en-GB" dirty="0" smtClean="0">
                <a:solidFill>
                  <a:srgbClr val="FF0000"/>
                </a:solidFill>
              </a:rPr>
              <a:t>warp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46068" y="3828597"/>
            <a:ext cx="94379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The shuffle instruction has </a:t>
            </a:r>
            <a:r>
              <a:rPr lang="en-US" dirty="0" smtClean="0">
                <a:solidFill>
                  <a:srgbClr val="FF0000"/>
                </a:solidFill>
              </a:rPr>
              <a:t>lower latency </a:t>
            </a:r>
            <a:r>
              <a:rPr lang="en-US" dirty="0" smtClean="0"/>
              <a:t>than shared memory and </a:t>
            </a:r>
            <a:r>
              <a:rPr lang="en-US" dirty="0" smtClean="0">
                <a:solidFill>
                  <a:srgbClr val="FF0000"/>
                </a:solidFill>
              </a:rPr>
              <a:t>does not consume extra memory </a:t>
            </a:r>
            <a:r>
              <a:rPr lang="en-US" dirty="0" smtClean="0"/>
              <a:t>to perform a data exchange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2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functions with CUDA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3089" y="2559019"/>
            <a:ext cx="2145675" cy="2281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__</a:t>
            </a:r>
            <a:r>
              <a:rPr lang="en-US" dirty="0" err="1" smtClean="0"/>
              <a:t>shfl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__</a:t>
            </a:r>
            <a:r>
              <a:rPr lang="en-US" dirty="0" err="1"/>
              <a:t>shfl_up</a:t>
            </a:r>
            <a:r>
              <a:rPr lang="en-US" dirty="0"/>
              <a:t>              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__</a:t>
            </a:r>
            <a:r>
              <a:rPr lang="en-US" dirty="0" err="1" smtClean="0"/>
              <a:t>shfl_down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__</a:t>
            </a:r>
            <a:r>
              <a:rPr lang="en-US" dirty="0" err="1" smtClean="0"/>
              <a:t>shfl_xor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53309" y="1690688"/>
            <a:ext cx="3565236" cy="401781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68241" y="2559019"/>
            <a:ext cx="3167776" cy="2298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__</a:t>
            </a:r>
            <a:r>
              <a:rPr lang="en-US" dirty="0" err="1"/>
              <a:t>shfl_sync</a:t>
            </a:r>
            <a:r>
              <a:rPr lang="en-US" dirty="0"/>
              <a:t>()</a:t>
            </a:r>
          </a:p>
          <a:p>
            <a:r>
              <a:rPr lang="en-US" dirty="0"/>
              <a:t>__</a:t>
            </a:r>
            <a:r>
              <a:rPr lang="en-US" dirty="0" err="1"/>
              <a:t>shfl_up_sync</a:t>
            </a:r>
            <a:r>
              <a:rPr lang="en-US" dirty="0"/>
              <a:t>()</a:t>
            </a:r>
          </a:p>
          <a:p>
            <a:r>
              <a:rPr lang="en-US" dirty="0"/>
              <a:t>__</a:t>
            </a:r>
            <a:r>
              <a:rPr lang="en-US" dirty="0" err="1"/>
              <a:t>shfl_down_sync</a:t>
            </a:r>
            <a:r>
              <a:rPr lang="en-US" dirty="0"/>
              <a:t>()</a:t>
            </a:r>
          </a:p>
          <a:p>
            <a:r>
              <a:rPr lang="en-US" dirty="0"/>
              <a:t>__</a:t>
            </a:r>
            <a:r>
              <a:rPr lang="en-US" dirty="0" err="1"/>
              <a:t>shfl_xor_sync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662713" y="3248298"/>
            <a:ext cx="531223" cy="60089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8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981" y="2760960"/>
            <a:ext cx="10816047" cy="1109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__</a:t>
            </a:r>
            <a:r>
              <a:rPr lang="en-US" sz="4000" dirty="0" err="1" smtClean="0"/>
              <a:t>shfl_</a:t>
            </a:r>
            <a:r>
              <a:rPr lang="en-US" sz="4000" dirty="0" err="1" smtClean="0">
                <a:solidFill>
                  <a:srgbClr val="FF0000"/>
                </a:solidFill>
              </a:rPr>
              <a:t>x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chemeClr val="accent4">
                    <a:lumMod val="50000"/>
                  </a:schemeClr>
                </a:solidFill>
              </a:rPr>
              <a:t>mask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rgbClr val="00B050"/>
                </a:solidFill>
              </a:rPr>
              <a:t>variable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000" dirty="0" smtClean="0"/>
              <a:t>,</a:t>
            </a:r>
            <a:r>
              <a:rPr lang="en-US" sz="4000" dirty="0" smtClean="0">
                <a:solidFill>
                  <a:srgbClr val="0070C0"/>
                </a:solidFill>
              </a:rPr>
              <a:t>source lane id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rgbClr val="FF0000"/>
                </a:solidFill>
              </a:rPr>
              <a:t>width</a:t>
            </a:r>
            <a:r>
              <a:rPr lang="en-US" sz="4000" dirty="0" smtClean="0"/>
              <a:t>)</a:t>
            </a: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792481" y="730286"/>
            <a:ext cx="3474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Highlights the threads participate in the shuffle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8582" y="4349264"/>
            <a:ext cx="3474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2800" dirty="0"/>
              <a:t>Variable </a:t>
            </a:r>
            <a:r>
              <a:rPr lang="en-US" sz="2800" dirty="0"/>
              <a:t>which </a:t>
            </a:r>
            <a:r>
              <a:rPr lang="en-US" sz="2800" dirty="0"/>
              <a:t>is going to </a:t>
            </a:r>
            <a:r>
              <a:rPr lang="en-US" sz="2800" dirty="0" err="1"/>
              <a:t>exchage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418215" y="842785"/>
            <a:ext cx="3866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2800" dirty="0"/>
              <a:t>Basically source thread in the </a:t>
            </a:r>
            <a:r>
              <a:rPr lang="en-US" sz="2800" dirty="0"/>
              <a:t>warp/segment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707636" y="4273344"/>
            <a:ext cx="4628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2800" dirty="0"/>
              <a:t>Number of threads participate to the shuffle. </a:t>
            </a:r>
          </a:p>
        </p:txBody>
      </p:sp>
      <p:sp>
        <p:nvSpPr>
          <p:cNvPr id="8" name="Down Arrow 7"/>
          <p:cNvSpPr/>
          <p:nvPr/>
        </p:nvSpPr>
        <p:spPr>
          <a:xfrm rot="20879821">
            <a:off x="3054077" y="2003129"/>
            <a:ext cx="407558" cy="51432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1607713">
            <a:off x="4426341" y="3499988"/>
            <a:ext cx="440801" cy="52768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882626">
            <a:off x="6830541" y="2055654"/>
            <a:ext cx="440801" cy="54478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1778767">
            <a:off x="9253953" y="3467388"/>
            <a:ext cx="440801" cy="55358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1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Lane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669" y="2060756"/>
            <a:ext cx="10515600" cy="187551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 lane simply refers to a single thread within a warp. Each lane in a warp is uniquely </a:t>
            </a:r>
            <a:r>
              <a:rPr lang="en-GB" dirty="0" smtClean="0"/>
              <a:t>identified </a:t>
            </a:r>
            <a:r>
              <a:rPr lang="en-GB" dirty="0"/>
              <a:t>by a lane index in the range </a:t>
            </a:r>
            <a:r>
              <a:rPr lang="en-GB" dirty="0" smtClean="0"/>
              <a:t>0- 31. </a:t>
            </a:r>
            <a:r>
              <a:rPr lang="en-GB" dirty="0"/>
              <a:t>Each thread in a warp has a unique lane </a:t>
            </a:r>
            <a:r>
              <a:rPr lang="en-GB" dirty="0" smtClean="0"/>
              <a:t>index but multiple threads in same thread block can have same lane index.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30583" y="4476207"/>
            <a:ext cx="5956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FF0000"/>
                </a:solidFill>
              </a:rPr>
              <a:t>laneID</a:t>
            </a:r>
            <a:r>
              <a:rPr lang="en-US" sz="3600" dirty="0">
                <a:solidFill>
                  <a:srgbClr val="FF0000"/>
                </a:solidFill>
              </a:rPr>
              <a:t> = </a:t>
            </a:r>
            <a:r>
              <a:rPr lang="en-US" sz="3600" dirty="0" err="1" smtClean="0">
                <a:solidFill>
                  <a:srgbClr val="FF0000"/>
                </a:solidFill>
              </a:rPr>
              <a:t>threadIdx.x</a:t>
            </a:r>
            <a:r>
              <a:rPr lang="en-US" sz="3600" dirty="0" smtClean="0">
                <a:solidFill>
                  <a:srgbClr val="FF0000"/>
                </a:solidFill>
              </a:rPr>
              <a:t>  </a:t>
            </a:r>
            <a:r>
              <a:rPr lang="en-US" sz="3600" dirty="0">
                <a:solidFill>
                  <a:srgbClr val="FF0000"/>
                </a:solidFill>
              </a:rPr>
              <a:t>% </a:t>
            </a:r>
            <a:r>
              <a:rPr lang="en-US" sz="3600" dirty="0" smtClean="0">
                <a:solidFill>
                  <a:srgbClr val="FF0000"/>
                </a:solidFill>
              </a:rPr>
              <a:t> 32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8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646" y="0"/>
            <a:ext cx="10515600" cy="1325563"/>
          </a:xfrm>
        </p:spPr>
        <p:txBody>
          <a:bodyPr/>
          <a:lstStyle/>
          <a:p>
            <a:r>
              <a:rPr lang="en-US" dirty="0" smtClean="0"/>
              <a:t>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1749" y="1149546"/>
            <a:ext cx="9786257" cy="4351338"/>
          </a:xfrm>
        </p:spPr>
        <p:txBody>
          <a:bodyPr/>
          <a:lstStyle/>
          <a:p>
            <a:r>
              <a:rPr lang="en-GB" dirty="0"/>
              <a:t>the variable width can be set to any power-of-2 between 2 and </a:t>
            </a:r>
            <a:r>
              <a:rPr lang="en-GB" dirty="0" smtClean="0"/>
              <a:t>32. including 2 and 32.</a:t>
            </a:r>
            <a:endParaRPr lang="en-GB" dirty="0"/>
          </a:p>
          <a:p>
            <a:r>
              <a:rPr lang="en-GB" dirty="0" smtClean="0"/>
              <a:t>When </a:t>
            </a:r>
            <a:r>
              <a:rPr lang="en-GB" dirty="0"/>
              <a:t>set to the default </a:t>
            </a:r>
            <a:r>
              <a:rPr lang="en-GB" dirty="0" err="1"/>
              <a:t>warpSize</a:t>
            </a:r>
            <a:r>
              <a:rPr lang="en-GB" dirty="0"/>
              <a:t> (that is, 32) a shuffle instruction is performed across the entire warp and </a:t>
            </a:r>
            <a:r>
              <a:rPr lang="en-GB" dirty="0" err="1"/>
              <a:t>srcLane</a:t>
            </a:r>
            <a:r>
              <a:rPr lang="en-GB" dirty="0"/>
              <a:t> specifies the lane index of the source </a:t>
            </a:r>
            <a:r>
              <a:rPr lang="en-GB" dirty="0" smtClean="0"/>
              <a:t>thread.</a:t>
            </a:r>
          </a:p>
          <a:p>
            <a:r>
              <a:rPr lang="en-GB" dirty="0"/>
              <a:t>However, setting width </a:t>
            </a:r>
            <a:r>
              <a:rPr lang="en-GB" dirty="0" smtClean="0"/>
              <a:t>to value other than 32 will cause the warp shuffle instructions to perform to subdivisions of a warp containing width amount of threads.</a:t>
            </a:r>
          </a:p>
        </p:txBody>
      </p:sp>
      <p:sp>
        <p:nvSpPr>
          <p:cNvPr id="4" name="Rectangle 3"/>
          <p:cNvSpPr/>
          <p:nvPr/>
        </p:nvSpPr>
        <p:spPr>
          <a:xfrm>
            <a:off x="3113214" y="5049546"/>
            <a:ext cx="6033062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36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shuffleID</a:t>
            </a:r>
            <a:r>
              <a:rPr lang="en-GB" sz="3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GB" sz="36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threadIdx.x</a:t>
            </a:r>
            <a:r>
              <a:rPr lang="en-GB" sz="3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% width</a:t>
            </a:r>
            <a:endParaRPr lang="en-US" sz="36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2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539042" y="947071"/>
            <a:ext cx="10816047" cy="1109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__</a:t>
            </a:r>
            <a:r>
              <a:rPr lang="en-US" sz="3200" dirty="0" err="1" smtClean="0">
                <a:solidFill>
                  <a:srgbClr val="FF0000"/>
                </a:solidFill>
              </a:rPr>
              <a:t>shfl_sync</a:t>
            </a:r>
            <a:r>
              <a:rPr lang="en-US" sz="3200" dirty="0" smtClean="0"/>
              <a:t>(mask, variable ,source lane id, width)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1434540" y="2639708"/>
            <a:ext cx="94662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intrinsic instruction </a:t>
            </a:r>
            <a:r>
              <a:rPr lang="en-US" sz="2800" dirty="0">
                <a:solidFill>
                  <a:srgbClr val="FF0000"/>
                </a:solidFill>
              </a:rPr>
              <a:t>__</a:t>
            </a:r>
            <a:r>
              <a:rPr lang="en-US" sz="2800" dirty="0" err="1" smtClean="0">
                <a:solidFill>
                  <a:srgbClr val="FF0000"/>
                </a:solidFill>
              </a:rPr>
              <a:t>shfl_sync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returns </a:t>
            </a:r>
            <a:r>
              <a:rPr lang="en-US" sz="2800" dirty="0"/>
              <a:t>the </a:t>
            </a:r>
            <a:r>
              <a:rPr lang="en-US" sz="2800" dirty="0" smtClean="0"/>
              <a:t>value of the  variable </a:t>
            </a:r>
            <a:r>
              <a:rPr lang="en-US" sz="2800" dirty="0"/>
              <a:t>passed to </a:t>
            </a:r>
            <a:r>
              <a:rPr lang="en-US" sz="2800" dirty="0">
                <a:solidFill>
                  <a:srgbClr val="FF0000"/>
                </a:solidFill>
              </a:rPr>
              <a:t>__</a:t>
            </a:r>
            <a:r>
              <a:rPr lang="en-US" sz="2800" dirty="0" err="1" smtClean="0">
                <a:solidFill>
                  <a:srgbClr val="FF0000"/>
                </a:solidFill>
              </a:rPr>
              <a:t>shfl_sync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by </a:t>
            </a:r>
            <a:r>
              <a:rPr lang="en-US" sz="2800" dirty="0"/>
              <a:t>the thread in the same warp </a:t>
            </a:r>
            <a:r>
              <a:rPr lang="en-US" sz="2800" dirty="0" smtClean="0"/>
              <a:t>identified by source lane id.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237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783708"/>
              </p:ext>
            </p:extLst>
          </p:nvPr>
        </p:nvGraphicFramePr>
        <p:xfrm>
          <a:off x="1974207" y="265086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535921"/>
              </p:ext>
            </p:extLst>
          </p:nvPr>
        </p:nvGraphicFramePr>
        <p:xfrm>
          <a:off x="1974207" y="42314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2180311" y="3021700"/>
            <a:ext cx="687977" cy="110405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373219" y="3021699"/>
            <a:ext cx="495069" cy="110405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68288" y="3021698"/>
            <a:ext cx="6847840" cy="110405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68288" y="3021697"/>
            <a:ext cx="7060276" cy="110405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620753" y="4028903"/>
            <a:ext cx="6180975" cy="48426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48462" y="1058882"/>
            <a:ext cx="7287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</a:t>
            </a:r>
            <a:r>
              <a:rPr lang="en-US" sz="3200" dirty="0" err="1" smtClean="0"/>
              <a:t>int</a:t>
            </a:r>
            <a:r>
              <a:rPr lang="en-US" sz="3200" dirty="0" smtClean="0"/>
              <a:t> y =  __</a:t>
            </a:r>
            <a:r>
              <a:rPr lang="en-US" sz="3200" dirty="0" err="1" smtClean="0"/>
              <a:t>shfl_sync</a:t>
            </a:r>
            <a:r>
              <a:rPr lang="en-US" sz="3200" dirty="0" smtClean="0"/>
              <a:t> (0xff, x, 3, </a:t>
            </a:r>
            <a:r>
              <a:rPr lang="en-US" sz="3200" dirty="0" smtClean="0">
                <a:solidFill>
                  <a:srgbClr val="FF0000"/>
                </a:solidFill>
              </a:rPr>
              <a:t>32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582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038214"/>
              </p:ext>
            </p:extLst>
          </p:nvPr>
        </p:nvGraphicFramePr>
        <p:xfrm>
          <a:off x="2453178" y="252893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917664"/>
              </p:ext>
            </p:extLst>
          </p:nvPr>
        </p:nvGraphicFramePr>
        <p:xfrm>
          <a:off x="2453178" y="410954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08280"/>
                <a:gridCol w="299720"/>
                <a:gridCol w="254000"/>
                <a:gridCol w="254000"/>
                <a:gridCol w="254000"/>
                <a:gridCol w="25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2659282" y="2899779"/>
            <a:ext cx="687977" cy="110405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852190" y="2899778"/>
            <a:ext cx="495069" cy="110405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347259" y="2899776"/>
            <a:ext cx="3127432" cy="100720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99724" y="3906982"/>
            <a:ext cx="3227185" cy="9236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84220" y="774712"/>
            <a:ext cx="7287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</a:t>
            </a:r>
            <a:r>
              <a:rPr lang="en-US" sz="3200" dirty="0" err="1" smtClean="0"/>
              <a:t>int</a:t>
            </a:r>
            <a:r>
              <a:rPr lang="en-US" sz="3200" dirty="0" smtClean="0"/>
              <a:t> y =  __</a:t>
            </a:r>
            <a:r>
              <a:rPr lang="en-US" sz="3200" dirty="0" err="1" smtClean="0"/>
              <a:t>shfl_sync</a:t>
            </a:r>
            <a:r>
              <a:rPr lang="en-US" sz="3200" dirty="0" smtClean="0"/>
              <a:t>(0xff, x, 3 ,16)</a:t>
            </a:r>
            <a:endParaRPr lang="en-US" sz="32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620229" y="2851356"/>
            <a:ext cx="687977" cy="110405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813137" y="2851355"/>
            <a:ext cx="495069" cy="110405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308206" y="2851353"/>
            <a:ext cx="3127432" cy="10072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60671" y="3858559"/>
            <a:ext cx="3227185" cy="9236"/>
          </a:xfrm>
          <a:prstGeom prst="line">
            <a:avLst/>
          </a:prstGeom>
          <a:ln w="5715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00515" y="1706316"/>
            <a:ext cx="615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3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27965" y="1672687"/>
            <a:ext cx="886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19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70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3527</TotalTime>
  <Words>612</Words>
  <Application>Microsoft Office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Ink Free</vt:lpstr>
      <vt:lpstr>Times New Roman</vt:lpstr>
      <vt:lpstr>Office Theme</vt:lpstr>
      <vt:lpstr>Warp shuffle instructions</vt:lpstr>
      <vt:lpstr>Warp shuffle instructions</vt:lpstr>
      <vt:lpstr>New functions with CUDA 9</vt:lpstr>
      <vt:lpstr>PowerPoint Presentation</vt:lpstr>
      <vt:lpstr>Lane id</vt:lpstr>
      <vt:lpstr>width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kasun liyanage</dc:creator>
  <cp:lastModifiedBy>kasun liyanage</cp:lastModifiedBy>
  <cp:revision>72</cp:revision>
  <dcterms:created xsi:type="dcterms:W3CDTF">2018-07-25T03:11:45Z</dcterms:created>
  <dcterms:modified xsi:type="dcterms:W3CDTF">2018-08-09T15:10:36Z</dcterms:modified>
</cp:coreProperties>
</file>