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58" r:id="rId5"/>
    <p:sldId id="259" r:id="rId6"/>
    <p:sldId id="262" r:id="rId7"/>
    <p:sldId id="285" r:id="rId8"/>
    <p:sldId id="287" r:id="rId9"/>
    <p:sldId id="265" r:id="rId10"/>
    <p:sldId id="261" r:id="rId11"/>
    <p:sldId id="266" r:id="rId12"/>
    <p:sldId id="267" r:id="rId13"/>
    <p:sldId id="268" r:id="rId14"/>
    <p:sldId id="276" r:id="rId15"/>
    <p:sldId id="269" r:id="rId16"/>
    <p:sldId id="289" r:id="rId17"/>
    <p:sldId id="270" r:id="rId18"/>
    <p:sldId id="271" r:id="rId19"/>
    <p:sldId id="272" r:id="rId20"/>
    <p:sldId id="274" r:id="rId21"/>
    <p:sldId id="273" r:id="rId22"/>
    <p:sldId id="290" r:id="rId23"/>
    <p:sldId id="291" r:id="rId24"/>
    <p:sldId id="275" r:id="rId25"/>
    <p:sldId id="277" r:id="rId26"/>
    <p:sldId id="292" r:id="rId27"/>
    <p:sldId id="278" r:id="rId28"/>
    <p:sldId id="279" r:id="rId29"/>
    <p:sldId id="280" r:id="rId30"/>
    <p:sldId id="281" r:id="rId31"/>
    <p:sldId id="294" r:id="rId32"/>
    <p:sldId id="283"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6FEF6-557C-4D1C-8DDD-F7B224E2F10A}"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31644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EF6-557C-4D1C-8DDD-F7B224E2F10A}"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395443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EF6-557C-4D1C-8DDD-F7B224E2F10A}"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24750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6FEF6-557C-4D1C-8DDD-F7B224E2F10A}"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16319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06FEF6-557C-4D1C-8DDD-F7B224E2F10A}"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75378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06FEF6-557C-4D1C-8DDD-F7B224E2F10A}"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85440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06FEF6-557C-4D1C-8DDD-F7B224E2F10A}"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208228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06FEF6-557C-4D1C-8DDD-F7B224E2F10A}"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253171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FEF6-557C-4D1C-8DDD-F7B224E2F10A}"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107968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FEF6-557C-4D1C-8DDD-F7B224E2F10A}"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388976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6FEF6-557C-4D1C-8DDD-F7B224E2F10A}"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C3FB-902D-43D6-A114-C0CE79B19A09}" type="slidenum">
              <a:rPr lang="en-US" smtClean="0"/>
              <a:t>‹#›</a:t>
            </a:fld>
            <a:endParaRPr lang="en-US"/>
          </a:p>
        </p:txBody>
      </p:sp>
    </p:spTree>
    <p:extLst>
      <p:ext uri="{BB962C8B-B14F-4D97-AF65-F5344CB8AC3E}">
        <p14:creationId xmlns:p14="http://schemas.microsoft.com/office/powerpoint/2010/main" val="5069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6FEF6-557C-4D1C-8DDD-F7B224E2F10A}" type="datetimeFigureOut">
              <a:rPr lang="en-US" smtClean="0"/>
              <a:t>11/22/2018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CC3FB-902D-43D6-A114-C0CE79B19A09}" type="slidenum">
              <a:rPr lang="en-US" smtClean="0"/>
              <a:t>‹#›</a:t>
            </a:fld>
            <a:endParaRPr lang="en-US"/>
          </a:p>
        </p:txBody>
      </p:sp>
    </p:spTree>
    <p:extLst>
      <p:ext uri="{BB962C8B-B14F-4D97-AF65-F5344CB8AC3E}">
        <p14:creationId xmlns:p14="http://schemas.microsoft.com/office/powerpoint/2010/main" val="40162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583" y="1566500"/>
            <a:ext cx="9144000" cy="2387600"/>
          </a:xfrm>
        </p:spPr>
        <p:txBody>
          <a:bodyPr/>
          <a:lstStyle/>
          <a:p>
            <a:r>
              <a:rPr lang="en-US" dirty="0" smtClean="0"/>
              <a:t>GPU Parallel Patterns</a:t>
            </a:r>
            <a:endParaRPr lang="en-US" dirty="0"/>
          </a:p>
        </p:txBody>
      </p:sp>
    </p:spTree>
    <p:extLst>
      <p:ext uri="{BB962C8B-B14F-4D97-AF65-F5344CB8AC3E}">
        <p14:creationId xmlns:p14="http://schemas.microsoft.com/office/powerpoint/2010/main" val="3727375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2542902"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592285"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64166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69105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670763"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870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67809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727474"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455992769"/>
              </p:ext>
            </p:extLst>
          </p:nvPr>
        </p:nvGraphicFramePr>
        <p:xfrm>
          <a:off x="2032000" y="2473150"/>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29611646"/>
              </p:ext>
            </p:extLst>
          </p:nvPr>
        </p:nvGraphicFramePr>
        <p:xfrm>
          <a:off x="2032000" y="4486122"/>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sp>
        <p:nvSpPr>
          <p:cNvPr id="6" name="Title 1"/>
          <p:cNvSpPr>
            <a:spLocks noGrp="1"/>
          </p:cNvSpPr>
          <p:nvPr>
            <p:ph type="title"/>
          </p:nvPr>
        </p:nvSpPr>
        <p:spPr>
          <a:xfrm>
            <a:off x="838200" y="365125"/>
            <a:ext cx="10515600" cy="1325563"/>
          </a:xfrm>
        </p:spPr>
        <p:txBody>
          <a:bodyPr/>
          <a:lstStyle/>
          <a:p>
            <a:r>
              <a:rPr lang="en-US" dirty="0" smtClean="0"/>
              <a:t>1</a:t>
            </a:r>
            <a:r>
              <a:rPr lang="en-US" baseline="30000" dirty="0" smtClean="0"/>
              <a:t>st</a:t>
            </a:r>
            <a:r>
              <a:rPr lang="en-US" dirty="0" smtClean="0"/>
              <a:t> iteration</a:t>
            </a:r>
            <a:endParaRPr lang="en-US" dirty="0"/>
          </a:p>
        </p:txBody>
      </p:sp>
      <p:cxnSp>
        <p:nvCxnSpPr>
          <p:cNvPr id="17" name="Straight Arrow Connector 16"/>
          <p:cNvCxnSpPr/>
          <p:nvPr/>
        </p:nvCxnSpPr>
        <p:spPr>
          <a:xfrm>
            <a:off x="2555962" y="3354075"/>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31176"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0" name="Oval 19"/>
          <p:cNvSpPr/>
          <p:nvPr/>
        </p:nvSpPr>
        <p:spPr>
          <a:xfrm>
            <a:off x="4502331"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1" name="Oval 20"/>
          <p:cNvSpPr/>
          <p:nvPr/>
        </p:nvSpPr>
        <p:spPr>
          <a:xfrm>
            <a:off x="5573486"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2" name="Oval 21"/>
          <p:cNvSpPr/>
          <p:nvPr/>
        </p:nvSpPr>
        <p:spPr>
          <a:xfrm>
            <a:off x="6514009"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3" name="Oval 22"/>
          <p:cNvSpPr/>
          <p:nvPr/>
        </p:nvSpPr>
        <p:spPr>
          <a:xfrm>
            <a:off x="7502430" y="3821233"/>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4" name="Oval 23"/>
          <p:cNvSpPr/>
          <p:nvPr/>
        </p:nvSpPr>
        <p:spPr>
          <a:xfrm>
            <a:off x="8573585" y="3821233"/>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5" name="Oval 24"/>
          <p:cNvSpPr/>
          <p:nvPr/>
        </p:nvSpPr>
        <p:spPr>
          <a:xfrm>
            <a:off x="9636032"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cxnSp>
        <p:nvCxnSpPr>
          <p:cNvPr id="28" name="Straight Arrow Connector 27"/>
          <p:cNvCxnSpPr/>
          <p:nvPr/>
        </p:nvCxnSpPr>
        <p:spPr>
          <a:xfrm>
            <a:off x="3640181" y="3359092"/>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02622" y="3349058"/>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86841" y="3354075"/>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05598" y="3361492"/>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89817" y="3366509"/>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852258" y="3356475"/>
            <a:ext cx="875215" cy="5212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88639" y="4521606"/>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36" name="Rectangle 35"/>
          <p:cNvSpPr/>
          <p:nvPr/>
        </p:nvSpPr>
        <p:spPr>
          <a:xfrm>
            <a:off x="4108991" y="4521605"/>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8</a:t>
            </a:r>
            <a:endParaRPr lang="en-US" sz="2800" b="1" dirty="0">
              <a:solidFill>
                <a:srgbClr val="FF0000"/>
              </a:solidFill>
            </a:endParaRPr>
          </a:p>
        </p:txBody>
      </p:sp>
      <p:sp>
        <p:nvSpPr>
          <p:cNvPr id="37" name="Rectangle 36"/>
          <p:cNvSpPr/>
          <p:nvPr/>
        </p:nvSpPr>
        <p:spPr>
          <a:xfrm>
            <a:off x="5117732" y="4521606"/>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7</a:t>
            </a:r>
            <a:endParaRPr lang="en-US" sz="2800" b="1" dirty="0">
              <a:solidFill>
                <a:srgbClr val="FF0000"/>
              </a:solidFill>
            </a:endParaRPr>
          </a:p>
        </p:txBody>
      </p:sp>
      <p:sp>
        <p:nvSpPr>
          <p:cNvPr id="38" name="Rectangle 37"/>
          <p:cNvSpPr/>
          <p:nvPr/>
        </p:nvSpPr>
        <p:spPr>
          <a:xfrm>
            <a:off x="6138084" y="4521605"/>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39" name="Rectangle 38"/>
          <p:cNvSpPr/>
          <p:nvPr/>
        </p:nvSpPr>
        <p:spPr>
          <a:xfrm>
            <a:off x="7162784" y="4521604"/>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5</a:t>
            </a:r>
            <a:endParaRPr lang="en-US" sz="2800" b="1" dirty="0">
              <a:solidFill>
                <a:srgbClr val="FF0000"/>
              </a:solidFill>
            </a:endParaRPr>
          </a:p>
        </p:txBody>
      </p:sp>
      <p:sp>
        <p:nvSpPr>
          <p:cNvPr id="40" name="Rectangle 39"/>
          <p:cNvSpPr/>
          <p:nvPr/>
        </p:nvSpPr>
        <p:spPr>
          <a:xfrm>
            <a:off x="8171525" y="4521605"/>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7</a:t>
            </a:r>
            <a:endParaRPr lang="en-US" sz="2800" b="1" dirty="0">
              <a:solidFill>
                <a:srgbClr val="FF0000"/>
              </a:solidFill>
            </a:endParaRPr>
          </a:p>
        </p:txBody>
      </p:sp>
      <p:sp>
        <p:nvSpPr>
          <p:cNvPr id="41" name="Rectangle 40"/>
          <p:cNvSpPr/>
          <p:nvPr/>
        </p:nvSpPr>
        <p:spPr>
          <a:xfrm>
            <a:off x="9191877" y="4521604"/>
            <a:ext cx="926012" cy="5847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9</a:t>
            </a:r>
            <a:endParaRPr lang="en-US" sz="2800" b="1" dirty="0">
              <a:solidFill>
                <a:srgbClr val="FF0000"/>
              </a:solidFill>
            </a:endParaRPr>
          </a:p>
        </p:txBody>
      </p:sp>
      <p:sp>
        <p:nvSpPr>
          <p:cNvPr id="42" name="Oval 41"/>
          <p:cNvSpPr/>
          <p:nvPr/>
        </p:nvSpPr>
        <p:spPr>
          <a:xfrm>
            <a:off x="1851660" y="4150297"/>
            <a:ext cx="2377440" cy="132739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1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par>
                                <p:cTn id="17" presetID="22" presetClass="entr" presetSubtype="1"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par>
                                <p:cTn id="23" presetID="22" presetClass="entr" presetSubtype="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22" presetClass="entr" presetSubtype="1"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par>
                                <p:cTn id="35" presetID="22" presetClass="entr" presetSubtype="1"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par>
                                <p:cTn id="41" presetID="22" presetClass="entr" presetSubtype="1"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500" fill="hold"/>
                                        <p:tgtEl>
                                          <p:spTgt spid="35"/>
                                        </p:tgtEl>
                                        <p:attrNameLst>
                                          <p:attrName>ppt_w</p:attrName>
                                        </p:attrNameLst>
                                      </p:cBhvr>
                                      <p:tavLst>
                                        <p:tav tm="0">
                                          <p:val>
                                            <p:fltVal val="0"/>
                                          </p:val>
                                        </p:tav>
                                        <p:tav tm="100000">
                                          <p:val>
                                            <p:strVal val="#ppt_w"/>
                                          </p:val>
                                        </p:tav>
                                      </p:tavLst>
                                    </p:anim>
                                    <p:anim calcmode="lin" valueType="num">
                                      <p:cBhvr>
                                        <p:cTn id="52" dur="500" fill="hold"/>
                                        <p:tgtEl>
                                          <p:spTgt spid="35"/>
                                        </p:tgtEl>
                                        <p:attrNameLst>
                                          <p:attrName>ppt_h</p:attrName>
                                        </p:attrNameLst>
                                      </p:cBhvr>
                                      <p:tavLst>
                                        <p:tav tm="0">
                                          <p:val>
                                            <p:fltVal val="0"/>
                                          </p:val>
                                        </p:tav>
                                        <p:tav tm="100000">
                                          <p:val>
                                            <p:strVal val="#ppt_h"/>
                                          </p:val>
                                        </p:tav>
                                      </p:tavLst>
                                    </p:anim>
                                    <p:animEffect transition="in" filter="fade">
                                      <p:cBhvr>
                                        <p:cTn id="53" dur="500"/>
                                        <p:tgtEl>
                                          <p:spTgt spid="3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500" fill="hold"/>
                                        <p:tgtEl>
                                          <p:spTgt spid="40"/>
                                        </p:tgtEl>
                                        <p:attrNameLst>
                                          <p:attrName>ppt_w</p:attrName>
                                        </p:attrNameLst>
                                      </p:cBhvr>
                                      <p:tavLst>
                                        <p:tav tm="0">
                                          <p:val>
                                            <p:fltVal val="0"/>
                                          </p:val>
                                        </p:tav>
                                        <p:tav tm="100000">
                                          <p:val>
                                            <p:strVal val="#ppt_w"/>
                                          </p:val>
                                        </p:tav>
                                      </p:tavLst>
                                    </p:anim>
                                    <p:anim calcmode="lin" valueType="num">
                                      <p:cBhvr>
                                        <p:cTn id="77" dur="500" fill="hold"/>
                                        <p:tgtEl>
                                          <p:spTgt spid="40"/>
                                        </p:tgtEl>
                                        <p:attrNameLst>
                                          <p:attrName>ppt_h</p:attrName>
                                        </p:attrNameLst>
                                      </p:cBhvr>
                                      <p:tavLst>
                                        <p:tav tm="0">
                                          <p:val>
                                            <p:fltVal val="0"/>
                                          </p:val>
                                        </p:tav>
                                        <p:tav tm="100000">
                                          <p:val>
                                            <p:strVal val="#ppt_h"/>
                                          </p:val>
                                        </p:tav>
                                      </p:tavLst>
                                    </p:anim>
                                    <p:animEffect transition="in" filter="fade">
                                      <p:cBhvr>
                                        <p:cTn id="78" dur="500"/>
                                        <p:tgtEl>
                                          <p:spTgt spid="40"/>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p:cTn id="81" dur="500" fill="hold"/>
                                        <p:tgtEl>
                                          <p:spTgt spid="41"/>
                                        </p:tgtEl>
                                        <p:attrNameLst>
                                          <p:attrName>ppt_w</p:attrName>
                                        </p:attrNameLst>
                                      </p:cBhvr>
                                      <p:tavLst>
                                        <p:tav tm="0">
                                          <p:val>
                                            <p:fltVal val="0"/>
                                          </p:val>
                                        </p:tav>
                                        <p:tav tm="100000">
                                          <p:val>
                                            <p:strVal val="#ppt_w"/>
                                          </p:val>
                                        </p:tav>
                                      </p:tavLst>
                                    </p:anim>
                                    <p:anim calcmode="lin" valueType="num">
                                      <p:cBhvr>
                                        <p:cTn id="82" dur="500" fill="hold"/>
                                        <p:tgtEl>
                                          <p:spTgt spid="41"/>
                                        </p:tgtEl>
                                        <p:attrNameLst>
                                          <p:attrName>ppt_h</p:attrName>
                                        </p:attrNameLst>
                                      </p:cBhvr>
                                      <p:tavLst>
                                        <p:tav tm="0">
                                          <p:val>
                                            <p:fltVal val="0"/>
                                          </p:val>
                                        </p:tav>
                                        <p:tav tm="100000">
                                          <p:val>
                                            <p:strVal val="#ppt_h"/>
                                          </p:val>
                                        </p:tav>
                                      </p:tavLst>
                                    </p:anim>
                                    <p:animEffect transition="in" filter="fade">
                                      <p:cBhvr>
                                        <p:cTn id="83" dur="500"/>
                                        <p:tgtEl>
                                          <p:spTgt spid="4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2542902"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592285"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64166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69105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670763"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870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67809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727474"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523573628"/>
              </p:ext>
            </p:extLst>
          </p:nvPr>
        </p:nvGraphicFramePr>
        <p:xfrm>
          <a:off x="2032000" y="2473150"/>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8</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7</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5</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7</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9</a:t>
                      </a:r>
                      <a:endParaRPr lang="en-US" sz="2800" dirty="0">
                        <a:solidFill>
                          <a:srgbClr val="FF0000"/>
                        </a:solidFill>
                      </a:endParaRPr>
                    </a:p>
                  </a:txBody>
                  <a:tcPr anchor="ctr">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48929106"/>
              </p:ext>
            </p:extLst>
          </p:nvPr>
        </p:nvGraphicFramePr>
        <p:xfrm>
          <a:off x="2032000" y="4486122"/>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8</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7</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4</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5</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7</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9</a:t>
                      </a:r>
                      <a:endParaRPr lang="en-US" sz="2800" b="1" kern="1200" dirty="0">
                        <a:solidFill>
                          <a:srgbClr val="FF0000"/>
                        </a:solidFill>
                        <a:latin typeface="+mn-lt"/>
                        <a:ea typeface="+mn-ea"/>
                        <a:cs typeface="+mn-cs"/>
                      </a:endParaRPr>
                    </a:p>
                  </a:txBody>
                  <a:tcPr anchor="ctr">
                    <a:solidFill>
                      <a:srgbClr val="FFFF00"/>
                    </a:solidFill>
                  </a:tcPr>
                </a:tc>
              </a:tr>
            </a:tbl>
          </a:graphicData>
        </a:graphic>
      </p:graphicFrame>
      <p:sp>
        <p:nvSpPr>
          <p:cNvPr id="6" name="Title 1"/>
          <p:cNvSpPr>
            <a:spLocks noGrp="1"/>
          </p:cNvSpPr>
          <p:nvPr>
            <p:ph type="title"/>
          </p:nvPr>
        </p:nvSpPr>
        <p:spPr>
          <a:xfrm>
            <a:off x="838200" y="365125"/>
            <a:ext cx="10515600" cy="1325563"/>
          </a:xfrm>
        </p:spPr>
        <p:txBody>
          <a:bodyPr/>
          <a:lstStyle/>
          <a:p>
            <a:r>
              <a:rPr lang="en-US" dirty="0" smtClean="0"/>
              <a:t>2</a:t>
            </a:r>
            <a:r>
              <a:rPr lang="en-US" baseline="30000" dirty="0" smtClean="0"/>
              <a:t>nd</a:t>
            </a:r>
            <a:r>
              <a:rPr lang="en-US" dirty="0" smtClean="0"/>
              <a:t> iteration</a:t>
            </a:r>
            <a:endParaRPr lang="en-US" dirty="0"/>
          </a:p>
        </p:txBody>
      </p:sp>
      <p:sp>
        <p:nvSpPr>
          <p:cNvPr id="20" name="Oval 19"/>
          <p:cNvSpPr/>
          <p:nvPr/>
        </p:nvSpPr>
        <p:spPr>
          <a:xfrm>
            <a:off x="4502331"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1" name="Oval 20"/>
          <p:cNvSpPr/>
          <p:nvPr/>
        </p:nvSpPr>
        <p:spPr>
          <a:xfrm>
            <a:off x="5573486"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2" name="Oval 21"/>
          <p:cNvSpPr/>
          <p:nvPr/>
        </p:nvSpPr>
        <p:spPr>
          <a:xfrm>
            <a:off x="6514009"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3" name="Oval 22"/>
          <p:cNvSpPr/>
          <p:nvPr/>
        </p:nvSpPr>
        <p:spPr>
          <a:xfrm>
            <a:off x="7502430" y="3821233"/>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4" name="Oval 23"/>
          <p:cNvSpPr/>
          <p:nvPr/>
        </p:nvSpPr>
        <p:spPr>
          <a:xfrm>
            <a:off x="8573585" y="3821233"/>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5" name="Oval 24"/>
          <p:cNvSpPr/>
          <p:nvPr/>
        </p:nvSpPr>
        <p:spPr>
          <a:xfrm>
            <a:off x="9636032" y="3819371"/>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cxnSp>
        <p:nvCxnSpPr>
          <p:cNvPr id="28" name="Straight Arrow Connector 27"/>
          <p:cNvCxnSpPr/>
          <p:nvPr/>
        </p:nvCxnSpPr>
        <p:spPr>
          <a:xfrm>
            <a:off x="2577737" y="3309257"/>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33650" y="3309257"/>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696095" y="3309257"/>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726966" y="3310465"/>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82879" y="3310465"/>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845324" y="3310465"/>
            <a:ext cx="1937659" cy="571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099562" y="4518755"/>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40" name="Rectangle 39"/>
          <p:cNvSpPr/>
          <p:nvPr/>
        </p:nvSpPr>
        <p:spPr>
          <a:xfrm>
            <a:off x="5108303" y="4518756"/>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41" name="Rectangle 40"/>
          <p:cNvSpPr/>
          <p:nvPr/>
        </p:nvSpPr>
        <p:spPr>
          <a:xfrm>
            <a:off x="6128655" y="4518755"/>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12</a:t>
            </a:r>
            <a:endParaRPr lang="en-US" sz="2800" b="1" dirty="0">
              <a:solidFill>
                <a:srgbClr val="FF0000"/>
              </a:solidFill>
            </a:endParaRPr>
          </a:p>
        </p:txBody>
      </p:sp>
      <p:sp>
        <p:nvSpPr>
          <p:cNvPr id="42" name="Rectangle 41"/>
          <p:cNvSpPr/>
          <p:nvPr/>
        </p:nvSpPr>
        <p:spPr>
          <a:xfrm>
            <a:off x="7153355" y="4518754"/>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12</a:t>
            </a:r>
            <a:endParaRPr lang="en-US" sz="2800" b="1" dirty="0">
              <a:solidFill>
                <a:srgbClr val="FF0000"/>
              </a:solidFill>
            </a:endParaRPr>
          </a:p>
        </p:txBody>
      </p:sp>
      <p:sp>
        <p:nvSpPr>
          <p:cNvPr id="43" name="Rectangle 42"/>
          <p:cNvSpPr/>
          <p:nvPr/>
        </p:nvSpPr>
        <p:spPr>
          <a:xfrm>
            <a:off x="8162096" y="4518755"/>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44" name="Rectangle 43"/>
          <p:cNvSpPr/>
          <p:nvPr/>
        </p:nvSpPr>
        <p:spPr>
          <a:xfrm>
            <a:off x="9182448" y="4518754"/>
            <a:ext cx="926012" cy="5847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14</a:t>
            </a:r>
            <a:endParaRPr lang="en-US" sz="2800" b="1" dirty="0">
              <a:solidFill>
                <a:srgbClr val="FF0000"/>
              </a:solidFill>
            </a:endParaRPr>
          </a:p>
        </p:txBody>
      </p:sp>
      <p:sp>
        <p:nvSpPr>
          <p:cNvPr id="47" name="Oval 46"/>
          <p:cNvSpPr/>
          <p:nvPr/>
        </p:nvSpPr>
        <p:spPr>
          <a:xfrm>
            <a:off x="1851659" y="4150297"/>
            <a:ext cx="4178307" cy="132739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519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par>
                                <p:cTn id="14" presetID="22" presetClass="entr" presetSubtype="1"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par>
                                <p:cTn id="17" presetID="22" presetClass="entr" presetSubtype="1"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up)">
                                      <p:cBhvr>
                                        <p:cTn id="19" dur="500"/>
                                        <p:tgtEl>
                                          <p:spTgt spid="3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500"/>
                                        <p:tgtEl>
                                          <p:spTgt spid="3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Effect transition="in" filter="fade">
                                      <p:cBhvr>
                                        <p:cTn id="47" dur="50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ppt_w</p:attrName>
                                        </p:attrNameLst>
                                      </p:cBhvr>
                                      <p:tavLst>
                                        <p:tav tm="0">
                                          <p:val>
                                            <p:fltVal val="0"/>
                                          </p:val>
                                        </p:tav>
                                        <p:tav tm="100000">
                                          <p:val>
                                            <p:strVal val="#ppt_w"/>
                                          </p:val>
                                        </p:tav>
                                      </p:tavLst>
                                    </p:anim>
                                    <p:anim calcmode="lin" valueType="num">
                                      <p:cBhvr>
                                        <p:cTn id="51" dur="500" fill="hold"/>
                                        <p:tgtEl>
                                          <p:spTgt spid="40"/>
                                        </p:tgtEl>
                                        <p:attrNameLst>
                                          <p:attrName>ppt_h</p:attrName>
                                        </p:attrNameLst>
                                      </p:cBhvr>
                                      <p:tavLst>
                                        <p:tav tm="0">
                                          <p:val>
                                            <p:fltVal val="0"/>
                                          </p:val>
                                        </p:tav>
                                        <p:tav tm="100000">
                                          <p:val>
                                            <p:strVal val="#ppt_h"/>
                                          </p:val>
                                        </p:tav>
                                      </p:tavLst>
                                    </p:anim>
                                    <p:animEffect transition="in" filter="fade">
                                      <p:cBhvr>
                                        <p:cTn id="52" dur="500"/>
                                        <p:tgtEl>
                                          <p:spTgt spid="4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p:cTn id="65" dur="500" fill="hold"/>
                                        <p:tgtEl>
                                          <p:spTgt spid="43"/>
                                        </p:tgtEl>
                                        <p:attrNameLst>
                                          <p:attrName>ppt_w</p:attrName>
                                        </p:attrNameLst>
                                      </p:cBhvr>
                                      <p:tavLst>
                                        <p:tav tm="0">
                                          <p:val>
                                            <p:fltVal val="0"/>
                                          </p:val>
                                        </p:tav>
                                        <p:tav tm="100000">
                                          <p:val>
                                            <p:strVal val="#ppt_w"/>
                                          </p:val>
                                        </p:tav>
                                      </p:tavLst>
                                    </p:anim>
                                    <p:anim calcmode="lin" valueType="num">
                                      <p:cBhvr>
                                        <p:cTn id="66" dur="500" fill="hold"/>
                                        <p:tgtEl>
                                          <p:spTgt spid="43"/>
                                        </p:tgtEl>
                                        <p:attrNameLst>
                                          <p:attrName>ppt_h</p:attrName>
                                        </p:attrNameLst>
                                      </p:cBhvr>
                                      <p:tavLst>
                                        <p:tav tm="0">
                                          <p:val>
                                            <p:fltVal val="0"/>
                                          </p:val>
                                        </p:tav>
                                        <p:tav tm="100000">
                                          <p:val>
                                            <p:strVal val="#ppt_h"/>
                                          </p:val>
                                        </p:tav>
                                      </p:tavLst>
                                    </p:anim>
                                    <p:animEffect transition="in" filter="fade">
                                      <p:cBhvr>
                                        <p:cTn id="67" dur="500"/>
                                        <p:tgtEl>
                                          <p:spTgt spid="4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 calcmode="lin" valueType="num">
                                      <p:cBhvr>
                                        <p:cTn id="70" dur="500" fill="hold"/>
                                        <p:tgtEl>
                                          <p:spTgt spid="44"/>
                                        </p:tgtEl>
                                        <p:attrNameLst>
                                          <p:attrName>ppt_w</p:attrName>
                                        </p:attrNameLst>
                                      </p:cBhvr>
                                      <p:tavLst>
                                        <p:tav tm="0">
                                          <p:val>
                                            <p:fltVal val="0"/>
                                          </p:val>
                                        </p:tav>
                                        <p:tav tm="100000">
                                          <p:val>
                                            <p:strVal val="#ppt_w"/>
                                          </p:val>
                                        </p:tav>
                                      </p:tavLst>
                                    </p:anim>
                                    <p:anim calcmode="lin" valueType="num">
                                      <p:cBhvr>
                                        <p:cTn id="71" dur="500" fill="hold"/>
                                        <p:tgtEl>
                                          <p:spTgt spid="44"/>
                                        </p:tgtEl>
                                        <p:attrNameLst>
                                          <p:attrName>ppt_h</p:attrName>
                                        </p:attrNameLst>
                                      </p:cBhvr>
                                      <p:tavLst>
                                        <p:tav tm="0">
                                          <p:val>
                                            <p:fltVal val="0"/>
                                          </p:val>
                                        </p:tav>
                                        <p:tav tm="100000">
                                          <p:val>
                                            <p:strVal val="#ppt_h"/>
                                          </p:val>
                                        </p:tav>
                                      </p:tavLst>
                                    </p:anim>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9" grpId="0" animBg="1"/>
      <p:bldP spid="40" grpId="0" animBg="1"/>
      <p:bldP spid="41" grpId="0" animBg="1"/>
      <p:bldP spid="42" grpId="0" animBg="1"/>
      <p:bldP spid="43" grpId="0" animBg="1"/>
      <p:bldP spid="44"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2542902"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592285"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64166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69105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670763"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8708"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678091"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727474" y="2090058"/>
            <a:ext cx="34835" cy="3387634"/>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4030276628"/>
              </p:ext>
            </p:extLst>
          </p:nvPr>
        </p:nvGraphicFramePr>
        <p:xfrm>
          <a:off x="2032000" y="2473150"/>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chemeClr val="accent2">
                        <a:lumMod val="40000"/>
                        <a:lumOff val="60000"/>
                      </a:schemeClr>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12</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12</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11</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14</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96120011"/>
              </p:ext>
            </p:extLst>
          </p:nvPr>
        </p:nvGraphicFramePr>
        <p:xfrm>
          <a:off x="2032000" y="4486122"/>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b="1" kern="1200" dirty="0" smtClean="0">
                          <a:solidFill>
                            <a:srgbClr val="FF0000"/>
                          </a:solidFill>
                          <a:latin typeface="+mn-lt"/>
                          <a:ea typeface="+mn-ea"/>
                          <a:cs typeface="+mn-cs"/>
                        </a:rPr>
                        <a:t>4</a:t>
                      </a:r>
                      <a:endParaRPr lang="en-US" sz="2800" b="1" kern="1200" dirty="0">
                        <a:solidFill>
                          <a:srgbClr val="FF0000"/>
                        </a:solidFill>
                        <a:latin typeface="+mn-lt"/>
                        <a:ea typeface="+mn-ea"/>
                        <a:cs typeface="+mn-cs"/>
                      </a:endParaRPr>
                    </a:p>
                  </a:txBody>
                  <a:tcPr anchor="ctr">
                    <a:solidFill>
                      <a:srgbClr val="FFFF00"/>
                    </a:solidFill>
                  </a:tcPr>
                </a:tc>
                <a:tc>
                  <a:txBody>
                    <a:bodyPr/>
                    <a:lstStyle/>
                    <a:p>
                      <a:pPr algn="ctr"/>
                      <a:r>
                        <a:rPr lang="en-US" sz="2800" b="1" kern="1200" dirty="0" smtClean="0">
                          <a:solidFill>
                            <a:srgbClr val="FF0000"/>
                          </a:solidFill>
                          <a:latin typeface="+mn-lt"/>
                          <a:ea typeface="+mn-ea"/>
                          <a:cs typeface="+mn-cs"/>
                        </a:rPr>
                        <a:t>11</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11</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12</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12</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11</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c>
                  <a:txBody>
                    <a:bodyPr/>
                    <a:lstStyle/>
                    <a:p>
                      <a:pPr algn="ctr"/>
                      <a:r>
                        <a:rPr lang="en-US" sz="2800" b="1" kern="1200" dirty="0" smtClean="0">
                          <a:solidFill>
                            <a:srgbClr val="FF0000"/>
                          </a:solidFill>
                          <a:latin typeface="+mn-lt"/>
                          <a:ea typeface="+mn-ea"/>
                          <a:cs typeface="+mn-cs"/>
                        </a:rPr>
                        <a:t>14</a:t>
                      </a:r>
                      <a:endParaRPr lang="en-US" sz="2800" b="1" kern="1200" dirty="0">
                        <a:solidFill>
                          <a:srgbClr val="FF0000"/>
                        </a:solidFill>
                        <a:latin typeface="+mn-lt"/>
                        <a:ea typeface="+mn-ea"/>
                        <a:cs typeface="+mn-cs"/>
                      </a:endParaRPr>
                    </a:p>
                  </a:txBody>
                  <a:tcPr anchor="ctr">
                    <a:solidFill>
                      <a:schemeClr val="accent2">
                        <a:lumMod val="40000"/>
                        <a:lumOff val="60000"/>
                      </a:schemeClr>
                    </a:solidFill>
                  </a:tcPr>
                </a:tc>
              </a:tr>
            </a:tbl>
          </a:graphicData>
        </a:graphic>
      </p:graphicFrame>
      <p:sp>
        <p:nvSpPr>
          <p:cNvPr id="6" name="Title 1"/>
          <p:cNvSpPr>
            <a:spLocks noGrp="1"/>
          </p:cNvSpPr>
          <p:nvPr>
            <p:ph type="title"/>
          </p:nvPr>
        </p:nvSpPr>
        <p:spPr>
          <a:xfrm>
            <a:off x="838200" y="365125"/>
            <a:ext cx="10515600" cy="1325563"/>
          </a:xfrm>
        </p:spPr>
        <p:txBody>
          <a:bodyPr/>
          <a:lstStyle/>
          <a:p>
            <a:r>
              <a:rPr lang="en-US" dirty="0" smtClean="0"/>
              <a:t>3</a:t>
            </a:r>
            <a:r>
              <a:rPr lang="en-US" baseline="30000" dirty="0" smtClean="0"/>
              <a:t>rd</a:t>
            </a:r>
            <a:r>
              <a:rPr lang="en-US" dirty="0" smtClean="0"/>
              <a:t> iteration</a:t>
            </a:r>
            <a:endParaRPr lang="en-US" dirty="0"/>
          </a:p>
        </p:txBody>
      </p:sp>
      <p:sp>
        <p:nvSpPr>
          <p:cNvPr id="22" name="Oval 21"/>
          <p:cNvSpPr/>
          <p:nvPr/>
        </p:nvSpPr>
        <p:spPr>
          <a:xfrm>
            <a:off x="6496596" y="3923187"/>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3" name="Oval 22"/>
          <p:cNvSpPr/>
          <p:nvPr/>
        </p:nvSpPr>
        <p:spPr>
          <a:xfrm>
            <a:off x="7485017" y="3925049"/>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4" name="Oval 23"/>
          <p:cNvSpPr/>
          <p:nvPr/>
        </p:nvSpPr>
        <p:spPr>
          <a:xfrm>
            <a:off x="8556172" y="3925049"/>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sp>
        <p:nvSpPr>
          <p:cNvPr id="25" name="Oval 24"/>
          <p:cNvSpPr/>
          <p:nvPr/>
        </p:nvSpPr>
        <p:spPr>
          <a:xfrm>
            <a:off x="9618619" y="3923187"/>
            <a:ext cx="313508" cy="3309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a:t>
            </a:r>
            <a:endParaRPr lang="en-US" b="1" dirty="0"/>
          </a:p>
        </p:txBody>
      </p:sp>
      <p:cxnSp>
        <p:nvCxnSpPr>
          <p:cNvPr id="30" name="Straight Arrow Connector 29"/>
          <p:cNvCxnSpPr>
            <a:endCxn id="22" idx="2"/>
          </p:cNvCxnSpPr>
          <p:nvPr/>
        </p:nvCxnSpPr>
        <p:spPr>
          <a:xfrm>
            <a:off x="2577737" y="3312034"/>
            <a:ext cx="3918859" cy="776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27120" y="3296610"/>
            <a:ext cx="3918859" cy="776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11333" y="3309649"/>
            <a:ext cx="3918859" cy="776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725886" y="3322688"/>
            <a:ext cx="3918859" cy="776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33745" y="4517974"/>
            <a:ext cx="926012" cy="584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15</a:t>
            </a:r>
            <a:endParaRPr lang="en-US" sz="2800" b="1" dirty="0">
              <a:solidFill>
                <a:srgbClr val="FF0000"/>
              </a:solidFill>
            </a:endParaRPr>
          </a:p>
        </p:txBody>
      </p:sp>
      <p:sp>
        <p:nvSpPr>
          <p:cNvPr id="38" name="Rectangle 37"/>
          <p:cNvSpPr/>
          <p:nvPr/>
        </p:nvSpPr>
        <p:spPr>
          <a:xfrm>
            <a:off x="7158445" y="4517973"/>
            <a:ext cx="926012" cy="584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39" name="Rectangle 38"/>
          <p:cNvSpPr/>
          <p:nvPr/>
        </p:nvSpPr>
        <p:spPr>
          <a:xfrm>
            <a:off x="8167186" y="4517974"/>
            <a:ext cx="926012" cy="584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22</a:t>
            </a:r>
            <a:endParaRPr lang="en-US" sz="2800" b="1" dirty="0">
              <a:solidFill>
                <a:srgbClr val="FF0000"/>
              </a:solidFill>
            </a:endParaRPr>
          </a:p>
        </p:txBody>
      </p:sp>
      <p:sp>
        <p:nvSpPr>
          <p:cNvPr id="40" name="Rectangle 39"/>
          <p:cNvSpPr/>
          <p:nvPr/>
        </p:nvSpPr>
        <p:spPr>
          <a:xfrm>
            <a:off x="9187538" y="4517973"/>
            <a:ext cx="926012" cy="584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25</a:t>
            </a:r>
            <a:endParaRPr lang="en-US" sz="2800" b="1" dirty="0">
              <a:solidFill>
                <a:srgbClr val="FF0000"/>
              </a:solidFill>
            </a:endParaRPr>
          </a:p>
        </p:txBody>
      </p:sp>
      <p:sp>
        <p:nvSpPr>
          <p:cNvPr id="41" name="Oval 40"/>
          <p:cNvSpPr/>
          <p:nvPr/>
        </p:nvSpPr>
        <p:spPr>
          <a:xfrm>
            <a:off x="1624610" y="4240941"/>
            <a:ext cx="9018270" cy="132739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43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par>
                                <p:cTn id="11" presetID="22" presetClass="entr" presetSubtype="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par>
                                <p:cTn id="26" presetID="22" presetClass="entr" presetSubtype="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7"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10" y="387985"/>
            <a:ext cx="10515600" cy="1325563"/>
          </a:xfrm>
        </p:spPr>
        <p:txBody>
          <a:bodyPr/>
          <a:lstStyle/>
          <a:p>
            <a:r>
              <a:rPr lang="en-US" dirty="0" smtClean="0"/>
              <a:t>Work load analysis</a:t>
            </a:r>
            <a:endParaRPr lang="en-US" dirty="0"/>
          </a:p>
        </p:txBody>
      </p:sp>
      <p:sp>
        <p:nvSpPr>
          <p:cNvPr id="3" name="Content Placeholder 2"/>
          <p:cNvSpPr>
            <a:spLocks noGrp="1"/>
          </p:cNvSpPr>
          <p:nvPr>
            <p:ph idx="1"/>
          </p:nvPr>
        </p:nvSpPr>
        <p:spPr>
          <a:xfrm>
            <a:off x="1215935" y="1976392"/>
            <a:ext cx="11193780" cy="4351338"/>
          </a:xfrm>
        </p:spPr>
        <p:txBody>
          <a:bodyPr/>
          <a:lstStyle/>
          <a:p>
            <a:pPr marL="0" indent="0">
              <a:buNone/>
            </a:pPr>
            <a:r>
              <a:rPr lang="en-US" dirty="0" smtClean="0"/>
              <a:t>Number of iterations 		= log(N)	</a:t>
            </a:r>
          </a:p>
          <a:p>
            <a:pPr marL="0" indent="0">
              <a:buNone/>
            </a:pPr>
            <a:r>
              <a:rPr lang="en-US" dirty="0" smtClean="0"/>
              <a:t>Operation in each iteration 	= N – stride</a:t>
            </a:r>
          </a:p>
          <a:p>
            <a:endParaRPr lang="en-US" dirty="0"/>
          </a:p>
          <a:p>
            <a:pPr marL="0" indent="0">
              <a:buNone/>
            </a:pPr>
            <a:r>
              <a:rPr lang="en-US" dirty="0" smtClean="0"/>
              <a:t>So total number of operations  = log(N) (N -stride) where stride is 1,2…N/2</a:t>
            </a:r>
          </a:p>
          <a:p>
            <a:pPr marL="0" indent="0">
              <a:buNone/>
            </a:pPr>
            <a:r>
              <a:rPr lang="en-US" dirty="0" smtClean="0"/>
              <a:t>			</a:t>
            </a:r>
          </a:p>
          <a:p>
            <a:pPr marL="0" indent="0">
              <a:buNone/>
            </a:pPr>
            <a:r>
              <a:rPr lang="en-US" dirty="0"/>
              <a:t>	</a:t>
            </a:r>
            <a:r>
              <a:rPr lang="en-US" dirty="0" smtClean="0"/>
              <a:t>				</a:t>
            </a:r>
            <a:r>
              <a:rPr lang="en-US" dirty="0" err="1" smtClean="0"/>
              <a:t>Nlog</a:t>
            </a:r>
            <a:r>
              <a:rPr lang="en-US" dirty="0" smtClean="0"/>
              <a:t>(N) – (N -1)</a:t>
            </a:r>
            <a:endParaRPr lang="en-US" dirty="0"/>
          </a:p>
        </p:txBody>
      </p:sp>
    </p:spTree>
    <p:extLst>
      <p:ext uri="{BB962C8B-B14F-4D97-AF65-F5344CB8AC3E}">
        <p14:creationId xmlns:p14="http://schemas.microsoft.com/office/powerpoint/2010/main" val="102147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26952308"/>
              </p:ext>
            </p:extLst>
          </p:nvPr>
        </p:nvGraphicFramePr>
        <p:xfrm>
          <a:off x="1828797" y="2139164"/>
          <a:ext cx="9056912" cy="2340348"/>
        </p:xfrm>
        <a:graphic>
          <a:graphicData uri="http://schemas.openxmlformats.org/drawingml/2006/table">
            <a:tbl>
              <a:tblPr firstRow="1" bandRow="1">
                <a:tableStyleId>{5C22544A-7EE6-4342-B048-85BDC9FD1C3A}</a:tableStyleId>
              </a:tblPr>
              <a:tblGrid>
                <a:gridCol w="1541419"/>
                <a:gridCol w="1010195"/>
                <a:gridCol w="1010194"/>
                <a:gridCol w="966648"/>
                <a:gridCol w="1132114"/>
                <a:gridCol w="1132114"/>
                <a:gridCol w="1132114"/>
                <a:gridCol w="1132114"/>
              </a:tblGrid>
              <a:tr h="697734">
                <a:tc>
                  <a:txBody>
                    <a:bodyPr/>
                    <a:lstStyle/>
                    <a:p>
                      <a:pPr algn="ctr"/>
                      <a:r>
                        <a:rPr lang="en-US" sz="2800" b="1" dirty="0" smtClean="0">
                          <a:solidFill>
                            <a:schemeClr val="tx1"/>
                          </a:solidFill>
                        </a:rPr>
                        <a:t>N</a:t>
                      </a:r>
                      <a:endParaRPr lang="en-US" sz="2800" b="1" dirty="0">
                        <a:solidFill>
                          <a:schemeClr val="tx1"/>
                        </a:solidFill>
                      </a:endParaRPr>
                    </a:p>
                  </a:txBody>
                  <a:tcPr anchor="ctr"/>
                </a:tc>
                <a:tc>
                  <a:txBody>
                    <a:bodyPr/>
                    <a:lstStyle/>
                    <a:p>
                      <a:pPr algn="ctr"/>
                      <a:r>
                        <a:rPr lang="en-US" sz="2800" b="1" dirty="0" smtClean="0">
                          <a:solidFill>
                            <a:schemeClr val="tx1"/>
                          </a:solidFill>
                        </a:rPr>
                        <a:t>16</a:t>
                      </a:r>
                      <a:endParaRPr lang="en-US" sz="2800" b="1" dirty="0">
                        <a:solidFill>
                          <a:schemeClr val="tx1"/>
                        </a:solidFill>
                      </a:endParaRPr>
                    </a:p>
                  </a:txBody>
                  <a:tcPr anchor="ctr"/>
                </a:tc>
                <a:tc>
                  <a:txBody>
                    <a:bodyPr/>
                    <a:lstStyle/>
                    <a:p>
                      <a:pPr algn="ctr"/>
                      <a:r>
                        <a:rPr lang="en-US" sz="2800" b="1" dirty="0" smtClean="0">
                          <a:solidFill>
                            <a:schemeClr val="tx1"/>
                          </a:solidFill>
                        </a:rPr>
                        <a:t>32</a:t>
                      </a:r>
                      <a:endParaRPr lang="en-US" sz="2800" b="1" dirty="0">
                        <a:solidFill>
                          <a:schemeClr val="tx1"/>
                        </a:solidFill>
                      </a:endParaRPr>
                    </a:p>
                  </a:txBody>
                  <a:tcPr anchor="ctr"/>
                </a:tc>
                <a:tc>
                  <a:txBody>
                    <a:bodyPr/>
                    <a:lstStyle/>
                    <a:p>
                      <a:pPr algn="ctr"/>
                      <a:r>
                        <a:rPr lang="en-US" sz="2800" b="1" dirty="0" smtClean="0">
                          <a:solidFill>
                            <a:schemeClr val="tx1"/>
                          </a:solidFill>
                        </a:rPr>
                        <a:t>64</a:t>
                      </a:r>
                      <a:endParaRPr lang="en-US" sz="2800" b="1" dirty="0">
                        <a:solidFill>
                          <a:schemeClr val="tx1"/>
                        </a:solidFill>
                      </a:endParaRPr>
                    </a:p>
                  </a:txBody>
                  <a:tcPr anchor="ctr"/>
                </a:tc>
                <a:tc>
                  <a:txBody>
                    <a:bodyPr/>
                    <a:lstStyle/>
                    <a:p>
                      <a:pPr algn="ctr"/>
                      <a:r>
                        <a:rPr lang="en-US" sz="2800" b="1" dirty="0" smtClean="0">
                          <a:solidFill>
                            <a:schemeClr val="tx1"/>
                          </a:solidFill>
                        </a:rPr>
                        <a:t>128</a:t>
                      </a:r>
                      <a:endParaRPr lang="en-US" sz="2800" b="1" dirty="0">
                        <a:solidFill>
                          <a:schemeClr val="tx1"/>
                        </a:solidFill>
                      </a:endParaRPr>
                    </a:p>
                  </a:txBody>
                  <a:tcPr anchor="ctr"/>
                </a:tc>
                <a:tc>
                  <a:txBody>
                    <a:bodyPr/>
                    <a:lstStyle/>
                    <a:p>
                      <a:pPr algn="ctr"/>
                      <a:r>
                        <a:rPr lang="en-US" sz="2800" b="1" dirty="0" smtClean="0">
                          <a:solidFill>
                            <a:schemeClr val="tx1"/>
                          </a:solidFill>
                        </a:rPr>
                        <a:t>256</a:t>
                      </a:r>
                      <a:endParaRPr lang="en-US" sz="2800" b="1" dirty="0">
                        <a:solidFill>
                          <a:schemeClr val="tx1"/>
                        </a:solidFill>
                      </a:endParaRPr>
                    </a:p>
                  </a:txBody>
                  <a:tcPr anchor="ctr"/>
                </a:tc>
                <a:tc>
                  <a:txBody>
                    <a:bodyPr/>
                    <a:lstStyle/>
                    <a:p>
                      <a:pPr algn="ctr"/>
                      <a:r>
                        <a:rPr lang="en-US" sz="2800" b="1" dirty="0" smtClean="0">
                          <a:solidFill>
                            <a:schemeClr val="tx1"/>
                          </a:solidFill>
                        </a:rPr>
                        <a:t>512</a:t>
                      </a:r>
                      <a:endParaRPr lang="en-US" sz="2800" b="1" dirty="0">
                        <a:solidFill>
                          <a:schemeClr val="tx1"/>
                        </a:solidFill>
                      </a:endParaRPr>
                    </a:p>
                  </a:txBody>
                  <a:tcPr anchor="ctr"/>
                </a:tc>
                <a:tc>
                  <a:txBody>
                    <a:bodyPr/>
                    <a:lstStyle/>
                    <a:p>
                      <a:pPr algn="ctr"/>
                      <a:r>
                        <a:rPr lang="en-US" sz="2800" b="1" dirty="0" smtClean="0">
                          <a:solidFill>
                            <a:schemeClr val="tx1"/>
                          </a:solidFill>
                        </a:rPr>
                        <a:t>1024</a:t>
                      </a:r>
                      <a:endParaRPr lang="en-US" sz="2800" b="1" dirty="0">
                        <a:solidFill>
                          <a:schemeClr val="tx1"/>
                        </a:solidFill>
                      </a:endParaRPr>
                    </a:p>
                  </a:txBody>
                  <a:tcPr anchor="ctr"/>
                </a:tc>
              </a:tr>
              <a:tr h="697734">
                <a:tc>
                  <a:txBody>
                    <a:bodyPr/>
                    <a:lstStyle/>
                    <a:p>
                      <a:pPr algn="ctr"/>
                      <a:r>
                        <a:rPr lang="en-US" sz="2800" b="1" dirty="0" smtClean="0">
                          <a:solidFill>
                            <a:schemeClr val="tx1"/>
                          </a:solidFill>
                        </a:rPr>
                        <a:t>N-1</a:t>
                      </a:r>
                      <a:endParaRPr lang="en-US" sz="2800" b="1" dirty="0">
                        <a:solidFill>
                          <a:schemeClr val="tx1"/>
                        </a:solidFill>
                      </a:endParaRPr>
                    </a:p>
                  </a:txBody>
                  <a:tcPr anchor="ctr"/>
                </a:tc>
                <a:tc>
                  <a:txBody>
                    <a:bodyPr/>
                    <a:lstStyle/>
                    <a:p>
                      <a:pPr algn="ctr"/>
                      <a:r>
                        <a:rPr lang="en-US" sz="2800" b="1" dirty="0" smtClean="0">
                          <a:solidFill>
                            <a:schemeClr val="tx1"/>
                          </a:solidFill>
                        </a:rPr>
                        <a:t>15</a:t>
                      </a:r>
                      <a:endParaRPr lang="en-US" sz="2800" b="1" dirty="0">
                        <a:solidFill>
                          <a:schemeClr val="tx1"/>
                        </a:solidFill>
                      </a:endParaRPr>
                    </a:p>
                  </a:txBody>
                  <a:tcPr anchor="ctr"/>
                </a:tc>
                <a:tc>
                  <a:txBody>
                    <a:bodyPr/>
                    <a:lstStyle/>
                    <a:p>
                      <a:pPr algn="ctr"/>
                      <a:r>
                        <a:rPr lang="en-US" sz="2800" b="1" dirty="0" smtClean="0">
                          <a:solidFill>
                            <a:schemeClr val="tx1"/>
                          </a:solidFill>
                        </a:rPr>
                        <a:t>31</a:t>
                      </a:r>
                      <a:endParaRPr lang="en-US" sz="2800" b="1" dirty="0">
                        <a:solidFill>
                          <a:schemeClr val="tx1"/>
                        </a:solidFill>
                      </a:endParaRPr>
                    </a:p>
                  </a:txBody>
                  <a:tcPr anchor="ctr"/>
                </a:tc>
                <a:tc>
                  <a:txBody>
                    <a:bodyPr/>
                    <a:lstStyle/>
                    <a:p>
                      <a:pPr algn="ctr"/>
                      <a:r>
                        <a:rPr lang="en-US" sz="2800" b="1" dirty="0" smtClean="0">
                          <a:solidFill>
                            <a:schemeClr val="tx1"/>
                          </a:solidFill>
                        </a:rPr>
                        <a:t>63</a:t>
                      </a:r>
                      <a:endParaRPr lang="en-US" sz="2800" b="1" dirty="0">
                        <a:solidFill>
                          <a:schemeClr val="tx1"/>
                        </a:solidFill>
                      </a:endParaRPr>
                    </a:p>
                  </a:txBody>
                  <a:tcPr anchor="ctr"/>
                </a:tc>
                <a:tc>
                  <a:txBody>
                    <a:bodyPr/>
                    <a:lstStyle/>
                    <a:p>
                      <a:pPr algn="ctr"/>
                      <a:r>
                        <a:rPr lang="en-US" sz="2800" b="1" dirty="0" smtClean="0">
                          <a:solidFill>
                            <a:schemeClr val="tx1"/>
                          </a:solidFill>
                        </a:rPr>
                        <a:t>127</a:t>
                      </a:r>
                      <a:endParaRPr lang="en-US" sz="2800" b="1" dirty="0">
                        <a:solidFill>
                          <a:schemeClr val="tx1"/>
                        </a:solidFill>
                      </a:endParaRPr>
                    </a:p>
                  </a:txBody>
                  <a:tcPr anchor="ctr"/>
                </a:tc>
                <a:tc>
                  <a:txBody>
                    <a:bodyPr/>
                    <a:lstStyle/>
                    <a:p>
                      <a:pPr algn="ctr"/>
                      <a:r>
                        <a:rPr lang="en-US" sz="2800" b="1" dirty="0" smtClean="0">
                          <a:solidFill>
                            <a:schemeClr val="tx1"/>
                          </a:solidFill>
                        </a:rPr>
                        <a:t>255</a:t>
                      </a:r>
                      <a:endParaRPr lang="en-US" sz="2800" b="1" dirty="0">
                        <a:solidFill>
                          <a:schemeClr val="tx1"/>
                        </a:solidFill>
                      </a:endParaRPr>
                    </a:p>
                  </a:txBody>
                  <a:tcPr anchor="ctr"/>
                </a:tc>
                <a:tc>
                  <a:txBody>
                    <a:bodyPr/>
                    <a:lstStyle/>
                    <a:p>
                      <a:pPr algn="ctr"/>
                      <a:r>
                        <a:rPr lang="en-US" sz="2800" b="1" dirty="0" smtClean="0">
                          <a:solidFill>
                            <a:schemeClr val="tx1"/>
                          </a:solidFill>
                        </a:rPr>
                        <a:t>511</a:t>
                      </a:r>
                      <a:endParaRPr lang="en-US" sz="2800" b="1" dirty="0">
                        <a:solidFill>
                          <a:schemeClr val="tx1"/>
                        </a:solidFill>
                      </a:endParaRPr>
                    </a:p>
                  </a:txBody>
                  <a:tcPr anchor="ctr"/>
                </a:tc>
                <a:tc>
                  <a:txBody>
                    <a:bodyPr/>
                    <a:lstStyle/>
                    <a:p>
                      <a:pPr algn="ctr"/>
                      <a:r>
                        <a:rPr lang="en-US" sz="2800" b="1" dirty="0" smtClean="0">
                          <a:solidFill>
                            <a:schemeClr val="tx1"/>
                          </a:solidFill>
                        </a:rPr>
                        <a:t>1023</a:t>
                      </a:r>
                      <a:endParaRPr lang="en-US" sz="2800" b="1" dirty="0">
                        <a:solidFill>
                          <a:schemeClr val="tx1"/>
                        </a:solidFill>
                      </a:endParaRPr>
                    </a:p>
                  </a:txBody>
                  <a:tcPr anchor="ctr"/>
                </a:tc>
              </a:tr>
              <a:tr h="6977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smtClean="0">
                          <a:solidFill>
                            <a:schemeClr val="tx1"/>
                          </a:solidFill>
                        </a:rPr>
                        <a:t>NlogN</a:t>
                      </a:r>
                      <a:r>
                        <a:rPr lang="en-US" sz="2800" b="1" dirty="0" smtClean="0">
                          <a:solidFill>
                            <a:schemeClr val="tx1"/>
                          </a:solidFill>
                        </a:rPr>
                        <a:t> -(N-1)</a:t>
                      </a:r>
                    </a:p>
                  </a:txBody>
                  <a:tcPr anchor="ctr"/>
                </a:tc>
                <a:tc>
                  <a:txBody>
                    <a:bodyPr/>
                    <a:lstStyle/>
                    <a:p>
                      <a:pPr algn="ctr"/>
                      <a:r>
                        <a:rPr lang="en-US" sz="2800" b="1" dirty="0" smtClean="0">
                          <a:solidFill>
                            <a:schemeClr val="tx1"/>
                          </a:solidFill>
                        </a:rPr>
                        <a:t>49</a:t>
                      </a:r>
                      <a:endParaRPr lang="en-US" sz="2800" b="1" dirty="0">
                        <a:solidFill>
                          <a:schemeClr val="tx1"/>
                        </a:solidFill>
                      </a:endParaRPr>
                    </a:p>
                  </a:txBody>
                  <a:tcPr anchor="ctr"/>
                </a:tc>
                <a:tc>
                  <a:txBody>
                    <a:bodyPr/>
                    <a:lstStyle/>
                    <a:p>
                      <a:pPr algn="ctr"/>
                      <a:r>
                        <a:rPr lang="en-US" sz="2800" b="1" dirty="0" smtClean="0">
                          <a:solidFill>
                            <a:schemeClr val="tx1"/>
                          </a:solidFill>
                        </a:rPr>
                        <a:t>129</a:t>
                      </a:r>
                      <a:endParaRPr lang="en-US" sz="2800" b="1" dirty="0">
                        <a:solidFill>
                          <a:schemeClr val="tx1"/>
                        </a:solidFill>
                      </a:endParaRPr>
                    </a:p>
                  </a:txBody>
                  <a:tcPr anchor="ctr"/>
                </a:tc>
                <a:tc>
                  <a:txBody>
                    <a:bodyPr/>
                    <a:lstStyle/>
                    <a:p>
                      <a:pPr algn="ctr"/>
                      <a:r>
                        <a:rPr lang="en-US" sz="2800" b="1" dirty="0" smtClean="0">
                          <a:solidFill>
                            <a:schemeClr val="tx1"/>
                          </a:solidFill>
                        </a:rPr>
                        <a:t>321</a:t>
                      </a:r>
                      <a:endParaRPr lang="en-US" sz="2800" b="1" dirty="0">
                        <a:solidFill>
                          <a:schemeClr val="tx1"/>
                        </a:solidFill>
                      </a:endParaRPr>
                    </a:p>
                  </a:txBody>
                  <a:tcPr anchor="ctr"/>
                </a:tc>
                <a:tc>
                  <a:txBody>
                    <a:bodyPr/>
                    <a:lstStyle/>
                    <a:p>
                      <a:pPr algn="ctr"/>
                      <a:r>
                        <a:rPr lang="en-US" sz="2800" b="1" dirty="0" smtClean="0">
                          <a:solidFill>
                            <a:schemeClr val="tx1"/>
                          </a:solidFill>
                        </a:rPr>
                        <a:t>769</a:t>
                      </a:r>
                      <a:endParaRPr lang="en-US" sz="2800" b="1" dirty="0">
                        <a:solidFill>
                          <a:schemeClr val="tx1"/>
                        </a:solidFill>
                      </a:endParaRPr>
                    </a:p>
                  </a:txBody>
                  <a:tcPr anchor="ctr"/>
                </a:tc>
                <a:tc>
                  <a:txBody>
                    <a:bodyPr/>
                    <a:lstStyle/>
                    <a:p>
                      <a:pPr algn="ctr"/>
                      <a:r>
                        <a:rPr lang="en-US" sz="2800" b="1" dirty="0" smtClean="0">
                          <a:solidFill>
                            <a:schemeClr val="tx1"/>
                          </a:solidFill>
                        </a:rPr>
                        <a:t>1793</a:t>
                      </a:r>
                      <a:endParaRPr lang="en-US" sz="2800" b="1" dirty="0">
                        <a:solidFill>
                          <a:schemeClr val="tx1"/>
                        </a:solidFill>
                      </a:endParaRPr>
                    </a:p>
                  </a:txBody>
                  <a:tcPr anchor="ctr"/>
                </a:tc>
                <a:tc>
                  <a:txBody>
                    <a:bodyPr/>
                    <a:lstStyle/>
                    <a:p>
                      <a:pPr algn="ctr"/>
                      <a:r>
                        <a:rPr lang="en-US" sz="2800" b="1" dirty="0" smtClean="0">
                          <a:solidFill>
                            <a:schemeClr val="tx1"/>
                          </a:solidFill>
                        </a:rPr>
                        <a:t>4097</a:t>
                      </a:r>
                      <a:endParaRPr lang="en-US" sz="2800" b="1" dirty="0">
                        <a:solidFill>
                          <a:schemeClr val="tx1"/>
                        </a:solidFill>
                      </a:endParaRPr>
                    </a:p>
                  </a:txBody>
                  <a:tcPr anchor="ctr"/>
                </a:tc>
                <a:tc>
                  <a:txBody>
                    <a:bodyPr/>
                    <a:lstStyle/>
                    <a:p>
                      <a:pPr algn="ctr"/>
                      <a:r>
                        <a:rPr lang="en-US" sz="2800" b="1" dirty="0" smtClean="0">
                          <a:solidFill>
                            <a:schemeClr val="tx1"/>
                          </a:solidFill>
                        </a:rPr>
                        <a:t>9217</a:t>
                      </a:r>
                      <a:endParaRPr lang="en-US" sz="2800" b="1" dirty="0">
                        <a:solidFill>
                          <a:schemeClr val="tx1"/>
                        </a:solidFill>
                      </a:endParaRPr>
                    </a:p>
                  </a:txBody>
                  <a:tcPr anchor="ctr"/>
                </a:tc>
              </a:tr>
            </a:tbl>
          </a:graphicData>
        </a:graphic>
      </p:graphicFrame>
      <p:sp>
        <p:nvSpPr>
          <p:cNvPr id="5" name="Oval 4"/>
          <p:cNvSpPr/>
          <p:nvPr/>
        </p:nvSpPr>
        <p:spPr>
          <a:xfrm>
            <a:off x="9562011" y="1149531"/>
            <a:ext cx="1846218" cy="38840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21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875" y="1886586"/>
            <a:ext cx="10515600" cy="4351338"/>
          </a:xfrm>
        </p:spPr>
        <p:txBody>
          <a:bodyPr/>
          <a:lstStyle/>
          <a:p>
            <a:r>
              <a:rPr lang="en-US" dirty="0" smtClean="0"/>
              <a:t>For CPU implementation = (N -1) = 1048576 -1  = 1048575</a:t>
            </a:r>
          </a:p>
          <a:p>
            <a:r>
              <a:rPr lang="en-US" dirty="0" smtClean="0"/>
              <a:t>For GPU implementation = (</a:t>
            </a:r>
            <a:r>
              <a:rPr lang="en-US" dirty="0" err="1" smtClean="0"/>
              <a:t>Nlog</a:t>
            </a:r>
            <a:r>
              <a:rPr lang="en-US" dirty="0" smtClean="0"/>
              <a:t>(N)-(N-1)) = 1048576 * 20 – 									(1048576 -1 )						   = 19 * 1048576</a:t>
            </a:r>
          </a:p>
        </p:txBody>
      </p:sp>
    </p:spTree>
    <p:extLst>
      <p:ext uri="{BB962C8B-B14F-4D97-AF65-F5344CB8AC3E}">
        <p14:creationId xmlns:p14="http://schemas.microsoft.com/office/powerpoint/2010/main" val="38303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3" y="1148489"/>
            <a:ext cx="9144000" cy="2387600"/>
          </a:xfrm>
        </p:spPr>
        <p:txBody>
          <a:bodyPr/>
          <a:lstStyle/>
          <a:p>
            <a:r>
              <a:rPr lang="en-US" dirty="0"/>
              <a:t>Efficient Parallel Scan</a:t>
            </a:r>
            <a:endParaRPr lang="en-US" dirty="0"/>
          </a:p>
        </p:txBody>
      </p:sp>
    </p:spTree>
    <p:extLst>
      <p:ext uri="{BB962C8B-B14F-4D97-AF65-F5344CB8AC3E}">
        <p14:creationId xmlns:p14="http://schemas.microsoft.com/office/powerpoint/2010/main" val="149819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874" y="1285693"/>
            <a:ext cx="10117183" cy="4351338"/>
          </a:xfrm>
        </p:spPr>
        <p:txBody>
          <a:bodyPr/>
          <a:lstStyle/>
          <a:p>
            <a:r>
              <a:rPr lang="en-US" dirty="0"/>
              <a:t>To do this we will use an algorithmic pattern that arises often in parallel computing: balanced trees. </a:t>
            </a:r>
          </a:p>
          <a:p>
            <a:endParaRPr lang="en-US" dirty="0" smtClean="0"/>
          </a:p>
          <a:p>
            <a:r>
              <a:rPr lang="en-US" dirty="0"/>
              <a:t>Now here we are not going to use actual tree data structure, but we follow the concept to determine which thread perform which operation in each step</a:t>
            </a:r>
          </a:p>
        </p:txBody>
      </p:sp>
    </p:spTree>
    <p:extLst>
      <p:ext uri="{BB962C8B-B14F-4D97-AF65-F5344CB8AC3E}">
        <p14:creationId xmlns:p14="http://schemas.microsoft.com/office/powerpoint/2010/main" val="20970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121716"/>
            <a:ext cx="10515600" cy="4351338"/>
          </a:xfrm>
        </p:spPr>
        <p:txBody>
          <a:bodyPr/>
          <a:lstStyle/>
          <a:p>
            <a:r>
              <a:rPr lang="en-US" dirty="0"/>
              <a:t>the reduce phase (also known as the up-sweep phase</a:t>
            </a:r>
            <a:r>
              <a:rPr lang="en-US" dirty="0" smtClean="0"/>
              <a:t>)</a:t>
            </a:r>
          </a:p>
          <a:p>
            <a:r>
              <a:rPr lang="en-US" dirty="0"/>
              <a:t>down-sweep phase.</a:t>
            </a:r>
          </a:p>
        </p:txBody>
      </p:sp>
    </p:spTree>
    <p:extLst>
      <p:ext uri="{BB962C8B-B14F-4D97-AF65-F5344CB8AC3E}">
        <p14:creationId xmlns:p14="http://schemas.microsoft.com/office/powerpoint/2010/main" val="391677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1332001"/>
              </p:ext>
            </p:extLst>
          </p:nvPr>
        </p:nvGraphicFramePr>
        <p:xfrm>
          <a:off x="2368732" y="540802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92070542"/>
              </p:ext>
            </p:extLst>
          </p:nvPr>
        </p:nvGraphicFramePr>
        <p:xfrm>
          <a:off x="2368732" y="397546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2853206"/>
              </p:ext>
            </p:extLst>
          </p:nvPr>
        </p:nvGraphicFramePr>
        <p:xfrm>
          <a:off x="2368732" y="254290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9</a:t>
                      </a:r>
                      <a:endParaRPr lang="en-US" sz="2800" dirty="0">
                        <a:solidFill>
                          <a:srgbClr val="FFFF00"/>
                        </a:solidFill>
                      </a:endParaRPr>
                    </a:p>
                  </a:txBody>
                  <a:tcPr anchor="ctr">
                    <a:solidFill>
                      <a:srgbClr val="0070C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9381526"/>
              </p:ext>
            </p:extLst>
          </p:nvPr>
        </p:nvGraphicFramePr>
        <p:xfrm>
          <a:off x="2368732" y="111034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14</a:t>
                      </a:r>
                      <a:endParaRPr lang="en-US" sz="2800" dirty="0">
                        <a:solidFill>
                          <a:srgbClr val="FFFF00"/>
                        </a:solidFill>
                      </a:endParaRPr>
                    </a:p>
                  </a:txBody>
                  <a:tcPr anchor="ctr">
                    <a:solidFill>
                      <a:srgbClr val="0070C0"/>
                    </a:solidFill>
                  </a:tcPr>
                </a:tc>
              </a:tr>
            </a:tbl>
          </a:graphicData>
        </a:graphic>
      </p:graphicFrame>
      <p:cxnSp>
        <p:nvCxnSpPr>
          <p:cNvPr id="9" name="Straight Arrow Connector 8"/>
          <p:cNvCxnSpPr/>
          <p:nvPr/>
        </p:nvCxnSpPr>
        <p:spPr>
          <a:xfrm flipV="1">
            <a:off x="2795451"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27269"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24102"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55920"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461760"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393578"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312331" y="4509405"/>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244149" y="4509405"/>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592284" y="3098892"/>
            <a:ext cx="1981202" cy="8599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82339" y="3065686"/>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306492" y="3110051"/>
            <a:ext cx="1981202" cy="8599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396547" y="3076845"/>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607601" y="1677491"/>
            <a:ext cx="3636548" cy="8373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396547" y="164972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9047" y="4725158"/>
            <a:ext cx="1770017" cy="461665"/>
          </a:xfrm>
          <a:prstGeom prst="rect">
            <a:avLst/>
          </a:prstGeom>
          <a:noFill/>
        </p:spPr>
        <p:txBody>
          <a:bodyPr wrap="square" rtlCol="0">
            <a:spAutoFit/>
          </a:bodyPr>
          <a:lstStyle/>
          <a:p>
            <a:r>
              <a:rPr lang="en-US" sz="2400" b="1" dirty="0" smtClean="0"/>
              <a:t>Odd index</a:t>
            </a:r>
            <a:endParaRPr lang="en-US" sz="2400" b="1" dirty="0"/>
          </a:p>
        </p:txBody>
      </p:sp>
      <p:sp>
        <p:nvSpPr>
          <p:cNvPr id="28" name="TextBox 27"/>
          <p:cNvSpPr txBox="1"/>
          <p:nvPr/>
        </p:nvSpPr>
        <p:spPr>
          <a:xfrm>
            <a:off x="961921" y="1740835"/>
            <a:ext cx="1770017" cy="461665"/>
          </a:xfrm>
          <a:prstGeom prst="rect">
            <a:avLst/>
          </a:prstGeom>
          <a:noFill/>
        </p:spPr>
        <p:txBody>
          <a:bodyPr wrap="square" rtlCol="0">
            <a:spAutoFit/>
          </a:bodyPr>
          <a:lstStyle/>
          <a:p>
            <a:r>
              <a:rPr lang="en-US" sz="2400" b="1" dirty="0"/>
              <a:t>8</a:t>
            </a:r>
            <a:r>
              <a:rPr lang="en-US" sz="2400" b="1" dirty="0" smtClean="0"/>
              <a:t>n -1</a:t>
            </a:r>
            <a:endParaRPr lang="en-US" sz="2400" b="1" dirty="0"/>
          </a:p>
        </p:txBody>
      </p:sp>
      <p:sp>
        <p:nvSpPr>
          <p:cNvPr id="29" name="TextBox 28"/>
          <p:cNvSpPr txBox="1"/>
          <p:nvPr/>
        </p:nvSpPr>
        <p:spPr>
          <a:xfrm>
            <a:off x="961921" y="3349203"/>
            <a:ext cx="1770017" cy="461665"/>
          </a:xfrm>
          <a:prstGeom prst="rect">
            <a:avLst/>
          </a:prstGeom>
          <a:noFill/>
        </p:spPr>
        <p:txBody>
          <a:bodyPr wrap="square" rtlCol="0">
            <a:spAutoFit/>
          </a:bodyPr>
          <a:lstStyle/>
          <a:p>
            <a:r>
              <a:rPr lang="en-US" sz="2400" b="1" dirty="0" smtClean="0"/>
              <a:t>4n -1</a:t>
            </a:r>
            <a:endParaRPr lang="en-US" sz="2400" b="1" dirty="0"/>
          </a:p>
        </p:txBody>
      </p:sp>
      <p:sp>
        <p:nvSpPr>
          <p:cNvPr id="30" name="Rectangle 29"/>
          <p:cNvSpPr/>
          <p:nvPr/>
        </p:nvSpPr>
        <p:spPr>
          <a:xfrm>
            <a:off x="3300549" y="3970018"/>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31" name="Rectangle 30"/>
          <p:cNvSpPr/>
          <p:nvPr/>
        </p:nvSpPr>
        <p:spPr>
          <a:xfrm>
            <a:off x="5172891" y="3963889"/>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7</a:t>
            </a:r>
            <a:endParaRPr lang="en-US" sz="2800" b="1" dirty="0">
              <a:solidFill>
                <a:srgbClr val="FF0000"/>
              </a:solidFill>
            </a:endParaRPr>
          </a:p>
        </p:txBody>
      </p:sp>
      <p:sp>
        <p:nvSpPr>
          <p:cNvPr id="32" name="Rectangle 31"/>
          <p:cNvSpPr/>
          <p:nvPr/>
        </p:nvSpPr>
        <p:spPr>
          <a:xfrm>
            <a:off x="7069181" y="3954639"/>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5</a:t>
            </a:r>
            <a:endParaRPr lang="en-US" sz="2800" b="1" dirty="0">
              <a:solidFill>
                <a:srgbClr val="FF0000"/>
              </a:solidFill>
            </a:endParaRPr>
          </a:p>
        </p:txBody>
      </p:sp>
      <p:sp>
        <p:nvSpPr>
          <p:cNvPr id="33" name="Rectangle 32"/>
          <p:cNvSpPr/>
          <p:nvPr/>
        </p:nvSpPr>
        <p:spPr>
          <a:xfrm>
            <a:off x="8926284" y="3983080"/>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9</a:t>
            </a:r>
            <a:endParaRPr lang="en-US" sz="2800" b="1" dirty="0">
              <a:solidFill>
                <a:srgbClr val="FF0000"/>
              </a:solidFill>
            </a:endParaRPr>
          </a:p>
        </p:txBody>
      </p:sp>
      <p:sp>
        <p:nvSpPr>
          <p:cNvPr id="34" name="Rectangle 33"/>
          <p:cNvSpPr/>
          <p:nvPr/>
        </p:nvSpPr>
        <p:spPr>
          <a:xfrm>
            <a:off x="5172891" y="2532805"/>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35" name="Rectangle 34"/>
          <p:cNvSpPr/>
          <p:nvPr/>
        </p:nvSpPr>
        <p:spPr>
          <a:xfrm>
            <a:off x="8926283" y="2544125"/>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14</a:t>
            </a:r>
            <a:endParaRPr lang="en-US" sz="2800" b="1" dirty="0">
              <a:solidFill>
                <a:srgbClr val="FF0000"/>
              </a:solidFill>
            </a:endParaRPr>
          </a:p>
        </p:txBody>
      </p:sp>
      <p:sp>
        <p:nvSpPr>
          <p:cNvPr id="36" name="Rectangle 35"/>
          <p:cNvSpPr/>
          <p:nvPr/>
        </p:nvSpPr>
        <p:spPr>
          <a:xfrm>
            <a:off x="8926282" y="1107484"/>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25</a:t>
            </a:r>
            <a:endParaRPr lang="en-US" sz="2800" b="1" dirty="0">
              <a:solidFill>
                <a:srgbClr val="FF0000"/>
              </a:solidFill>
            </a:endParaRPr>
          </a:p>
        </p:txBody>
      </p:sp>
      <p:sp>
        <p:nvSpPr>
          <p:cNvPr id="37" name="Oval 36"/>
          <p:cNvSpPr/>
          <p:nvPr/>
        </p:nvSpPr>
        <p:spPr>
          <a:xfrm>
            <a:off x="8843549" y="944432"/>
            <a:ext cx="1227911" cy="8351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81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par>
                                <p:cTn id="62" presetID="22" presetClass="entr" presetSubtype="4"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down)">
                                      <p:cBhvr>
                                        <p:cTn id="64" dur="500"/>
                                        <p:tgtEl>
                                          <p:spTgt spid="17"/>
                                        </p:tgtEl>
                                      </p:cBhvr>
                                    </p:animEffect>
                                  </p:childTnLst>
                                </p:cTn>
                              </p:par>
                              <p:par>
                                <p:cTn id="65" presetID="22" presetClass="entr" presetSubtype="4"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ppt_w</p:attrName>
                                        </p:attrNameLst>
                                      </p:cBhvr>
                                      <p:tavLst>
                                        <p:tav tm="0">
                                          <p:val>
                                            <p:fltVal val="0"/>
                                          </p:val>
                                        </p:tav>
                                        <p:tav tm="100000">
                                          <p:val>
                                            <p:strVal val="#ppt_w"/>
                                          </p:val>
                                        </p:tav>
                                      </p:tavLst>
                                    </p:anim>
                                    <p:anim calcmode="lin" valueType="num">
                                      <p:cBhvr>
                                        <p:cTn id="78" dur="500" fill="hold"/>
                                        <p:tgtEl>
                                          <p:spTgt spid="33"/>
                                        </p:tgtEl>
                                        <p:attrNameLst>
                                          <p:attrName>ppt_h</p:attrName>
                                        </p:attrNameLst>
                                      </p:cBhvr>
                                      <p:tavLst>
                                        <p:tav tm="0">
                                          <p:val>
                                            <p:fltVal val="0"/>
                                          </p:val>
                                        </p:tav>
                                        <p:tav tm="100000">
                                          <p:val>
                                            <p:strVal val="#ppt_h"/>
                                          </p:val>
                                        </p:tav>
                                      </p:tavLst>
                                    </p:anim>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 calcmode="lin" valueType="num">
                                      <p:cBhvr>
                                        <p:cTn id="84" dur="500" fill="hold"/>
                                        <p:tgtEl>
                                          <p:spTgt spid="6"/>
                                        </p:tgtEl>
                                        <p:attrNameLst>
                                          <p:attrName>ppt_w</p:attrName>
                                        </p:attrNameLst>
                                      </p:cBhvr>
                                      <p:tavLst>
                                        <p:tav tm="0">
                                          <p:val>
                                            <p:fltVal val="0"/>
                                          </p:val>
                                        </p:tav>
                                        <p:tav tm="100000">
                                          <p:val>
                                            <p:strVal val="#ppt_w"/>
                                          </p:val>
                                        </p:tav>
                                      </p:tavLst>
                                    </p:anim>
                                    <p:anim calcmode="lin" valueType="num">
                                      <p:cBhvr>
                                        <p:cTn id="85" dur="500" fill="hold"/>
                                        <p:tgtEl>
                                          <p:spTgt spid="6"/>
                                        </p:tgtEl>
                                        <p:attrNameLst>
                                          <p:attrName>ppt_h</p:attrName>
                                        </p:attrNameLst>
                                      </p:cBhvr>
                                      <p:tavLst>
                                        <p:tav tm="0">
                                          <p:val>
                                            <p:fltVal val="0"/>
                                          </p:val>
                                        </p:tav>
                                        <p:tav tm="100000">
                                          <p:val>
                                            <p:strVal val="#ppt_h"/>
                                          </p:val>
                                        </p:tav>
                                      </p:tavLst>
                                    </p:anim>
                                    <p:animEffect transition="in" filter="fade">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p:cTn id="91" dur="500" fill="hold"/>
                                        <p:tgtEl>
                                          <p:spTgt spid="29"/>
                                        </p:tgtEl>
                                        <p:attrNameLst>
                                          <p:attrName>ppt_w</p:attrName>
                                        </p:attrNameLst>
                                      </p:cBhvr>
                                      <p:tavLst>
                                        <p:tav tm="0">
                                          <p:val>
                                            <p:fltVal val="0"/>
                                          </p:val>
                                        </p:tav>
                                        <p:tav tm="100000">
                                          <p:val>
                                            <p:strVal val="#ppt_w"/>
                                          </p:val>
                                        </p:tav>
                                      </p:tavLst>
                                    </p:anim>
                                    <p:anim calcmode="lin" valueType="num">
                                      <p:cBhvr>
                                        <p:cTn id="92" dur="500" fill="hold"/>
                                        <p:tgtEl>
                                          <p:spTgt spid="29"/>
                                        </p:tgtEl>
                                        <p:attrNameLst>
                                          <p:attrName>ppt_h</p:attrName>
                                        </p:attrNameLst>
                                      </p:cBhvr>
                                      <p:tavLst>
                                        <p:tav tm="0">
                                          <p:val>
                                            <p:fltVal val="0"/>
                                          </p:val>
                                        </p:tav>
                                        <p:tav tm="100000">
                                          <p:val>
                                            <p:strVal val="#ppt_h"/>
                                          </p:val>
                                        </p:tav>
                                      </p:tavLst>
                                    </p:anim>
                                    <p:animEffect transition="in" filter="fade">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down)">
                                      <p:cBhvr>
                                        <p:cTn id="98" dur="500"/>
                                        <p:tgtEl>
                                          <p:spTgt spid="19"/>
                                        </p:tgtEl>
                                      </p:cBhvr>
                                    </p:animEffect>
                                  </p:childTnLst>
                                </p:cTn>
                              </p:par>
                              <p:par>
                                <p:cTn id="99" presetID="22" presetClass="entr" presetSubtype="4" fill="hold"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down)">
                                      <p:cBhvr>
                                        <p:cTn id="101" dur="500"/>
                                        <p:tgtEl>
                                          <p:spTgt spid="20"/>
                                        </p:tgtEl>
                                      </p:cBhvr>
                                    </p:animEffect>
                                  </p:childTnLst>
                                </p:cTn>
                              </p:par>
                              <p:par>
                                <p:cTn id="102" presetID="22" presetClass="entr" presetSubtype="4"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wipe(down)">
                                      <p:cBhvr>
                                        <p:cTn id="104" dur="500"/>
                                        <p:tgtEl>
                                          <p:spTgt spid="22"/>
                                        </p:tgtEl>
                                      </p:cBhvr>
                                    </p:animEffect>
                                  </p:childTnLst>
                                </p:cTn>
                              </p:par>
                              <p:par>
                                <p:cTn id="105" presetID="22" presetClass="entr" presetSubtype="4"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down)">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500" fill="hold"/>
                                        <p:tgtEl>
                                          <p:spTgt spid="34"/>
                                        </p:tgtEl>
                                        <p:attrNameLst>
                                          <p:attrName>ppt_w</p:attrName>
                                        </p:attrNameLst>
                                      </p:cBhvr>
                                      <p:tavLst>
                                        <p:tav tm="0">
                                          <p:val>
                                            <p:fltVal val="0"/>
                                          </p:val>
                                        </p:tav>
                                        <p:tav tm="100000">
                                          <p:val>
                                            <p:strVal val="#ppt_w"/>
                                          </p:val>
                                        </p:tav>
                                      </p:tavLst>
                                    </p:anim>
                                    <p:anim calcmode="lin" valueType="num">
                                      <p:cBhvr>
                                        <p:cTn id="113" dur="500" fill="hold"/>
                                        <p:tgtEl>
                                          <p:spTgt spid="34"/>
                                        </p:tgtEl>
                                        <p:attrNameLst>
                                          <p:attrName>ppt_h</p:attrName>
                                        </p:attrNameLst>
                                      </p:cBhvr>
                                      <p:tavLst>
                                        <p:tav tm="0">
                                          <p:val>
                                            <p:fltVal val="0"/>
                                          </p:val>
                                        </p:tav>
                                        <p:tav tm="100000">
                                          <p:val>
                                            <p:strVal val="#ppt_h"/>
                                          </p:val>
                                        </p:tav>
                                      </p:tavLst>
                                    </p:anim>
                                    <p:animEffect transition="in" filter="fade">
                                      <p:cBhvr>
                                        <p:cTn id="114" dur="500"/>
                                        <p:tgtEl>
                                          <p:spTgt spid="3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 calcmode="lin" valueType="num">
                                      <p:cBhvr>
                                        <p:cTn id="117" dur="500" fill="hold"/>
                                        <p:tgtEl>
                                          <p:spTgt spid="35"/>
                                        </p:tgtEl>
                                        <p:attrNameLst>
                                          <p:attrName>ppt_w</p:attrName>
                                        </p:attrNameLst>
                                      </p:cBhvr>
                                      <p:tavLst>
                                        <p:tav tm="0">
                                          <p:val>
                                            <p:fltVal val="0"/>
                                          </p:val>
                                        </p:tav>
                                        <p:tav tm="100000">
                                          <p:val>
                                            <p:strVal val="#ppt_w"/>
                                          </p:val>
                                        </p:tav>
                                      </p:tavLst>
                                    </p:anim>
                                    <p:anim calcmode="lin" valueType="num">
                                      <p:cBhvr>
                                        <p:cTn id="118" dur="500" fill="hold"/>
                                        <p:tgtEl>
                                          <p:spTgt spid="35"/>
                                        </p:tgtEl>
                                        <p:attrNameLst>
                                          <p:attrName>ppt_h</p:attrName>
                                        </p:attrNameLst>
                                      </p:cBhvr>
                                      <p:tavLst>
                                        <p:tav tm="0">
                                          <p:val>
                                            <p:fltVal val="0"/>
                                          </p:val>
                                        </p:tav>
                                        <p:tav tm="100000">
                                          <p:val>
                                            <p:strVal val="#ppt_h"/>
                                          </p:val>
                                        </p:tav>
                                      </p:tavLst>
                                    </p:anim>
                                    <p:animEffect transition="in" filter="fade">
                                      <p:cBhvr>
                                        <p:cTn id="119" dur="500"/>
                                        <p:tgtEl>
                                          <p:spTgt spid="35"/>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7"/>
                                        </p:tgtEl>
                                        <p:attrNameLst>
                                          <p:attrName>style.visibility</p:attrName>
                                        </p:attrNameLst>
                                      </p:cBhvr>
                                      <p:to>
                                        <p:strVal val="visible"/>
                                      </p:to>
                                    </p:set>
                                    <p:anim calcmode="lin" valueType="num">
                                      <p:cBhvr>
                                        <p:cTn id="124" dur="500" fill="hold"/>
                                        <p:tgtEl>
                                          <p:spTgt spid="7"/>
                                        </p:tgtEl>
                                        <p:attrNameLst>
                                          <p:attrName>ppt_w</p:attrName>
                                        </p:attrNameLst>
                                      </p:cBhvr>
                                      <p:tavLst>
                                        <p:tav tm="0">
                                          <p:val>
                                            <p:fltVal val="0"/>
                                          </p:val>
                                        </p:tav>
                                        <p:tav tm="100000">
                                          <p:val>
                                            <p:strVal val="#ppt_w"/>
                                          </p:val>
                                        </p:tav>
                                      </p:tavLst>
                                    </p:anim>
                                    <p:anim calcmode="lin" valueType="num">
                                      <p:cBhvr>
                                        <p:cTn id="125" dur="500" fill="hold"/>
                                        <p:tgtEl>
                                          <p:spTgt spid="7"/>
                                        </p:tgtEl>
                                        <p:attrNameLst>
                                          <p:attrName>ppt_h</p:attrName>
                                        </p:attrNameLst>
                                      </p:cBhvr>
                                      <p:tavLst>
                                        <p:tav tm="0">
                                          <p:val>
                                            <p:fltVal val="0"/>
                                          </p:val>
                                        </p:tav>
                                        <p:tav tm="100000">
                                          <p:val>
                                            <p:strVal val="#ppt_h"/>
                                          </p:val>
                                        </p:tav>
                                      </p:tavLst>
                                    </p:anim>
                                    <p:animEffect transition="in" filter="fade">
                                      <p:cBhvr>
                                        <p:cTn id="126" dur="500"/>
                                        <p:tgtEl>
                                          <p:spTgt spid="7"/>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p:cTn id="131" dur="500" fill="hold"/>
                                        <p:tgtEl>
                                          <p:spTgt spid="28"/>
                                        </p:tgtEl>
                                        <p:attrNameLst>
                                          <p:attrName>ppt_w</p:attrName>
                                        </p:attrNameLst>
                                      </p:cBhvr>
                                      <p:tavLst>
                                        <p:tav tm="0">
                                          <p:val>
                                            <p:fltVal val="0"/>
                                          </p:val>
                                        </p:tav>
                                        <p:tav tm="100000">
                                          <p:val>
                                            <p:strVal val="#ppt_w"/>
                                          </p:val>
                                        </p:tav>
                                      </p:tavLst>
                                    </p:anim>
                                    <p:anim calcmode="lin" valueType="num">
                                      <p:cBhvr>
                                        <p:cTn id="132" dur="500" fill="hold"/>
                                        <p:tgtEl>
                                          <p:spTgt spid="28"/>
                                        </p:tgtEl>
                                        <p:attrNameLst>
                                          <p:attrName>ppt_h</p:attrName>
                                        </p:attrNameLst>
                                      </p:cBhvr>
                                      <p:tavLst>
                                        <p:tav tm="0">
                                          <p:val>
                                            <p:fltVal val="0"/>
                                          </p:val>
                                        </p:tav>
                                        <p:tav tm="100000">
                                          <p:val>
                                            <p:strVal val="#ppt_h"/>
                                          </p:val>
                                        </p:tav>
                                      </p:tavLst>
                                    </p:anim>
                                    <p:animEffect transition="in" filter="fade">
                                      <p:cBhvr>
                                        <p:cTn id="133" dur="500"/>
                                        <p:tgtEl>
                                          <p:spTgt spid="2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24"/>
                                        </p:tgtEl>
                                        <p:attrNameLst>
                                          <p:attrName>style.visibility</p:attrName>
                                        </p:attrNameLst>
                                      </p:cBhvr>
                                      <p:to>
                                        <p:strVal val="visible"/>
                                      </p:to>
                                    </p:set>
                                    <p:animEffect transition="in" filter="wipe(down)">
                                      <p:cBhvr>
                                        <p:cTn id="138" dur="500"/>
                                        <p:tgtEl>
                                          <p:spTgt spid="24"/>
                                        </p:tgtEl>
                                      </p:cBhvr>
                                    </p:animEffect>
                                  </p:childTnLst>
                                </p:cTn>
                              </p:par>
                              <p:par>
                                <p:cTn id="139" presetID="22" presetClass="entr" presetSubtype="4" fill="hold" nodeType="with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wipe(down)">
                                      <p:cBhvr>
                                        <p:cTn id="141" dur="500"/>
                                        <p:tgtEl>
                                          <p:spTgt spid="25"/>
                                        </p:tgtEl>
                                      </p:cBhvr>
                                    </p:animEffect>
                                  </p:childTnLst>
                                </p:cTn>
                              </p:par>
                            </p:childTnLst>
                          </p:cTn>
                        </p:par>
                      </p:childTnLst>
                    </p:cTn>
                  </p:par>
                  <p:par>
                    <p:cTn id="142" fill="hold">
                      <p:stCondLst>
                        <p:cond delay="indefinite"/>
                      </p:stCondLst>
                      <p:childTnLst>
                        <p:par>
                          <p:cTn id="143" fill="hold">
                            <p:stCondLst>
                              <p:cond delay="0"/>
                            </p:stCondLst>
                            <p:childTnLst>
                              <p:par>
                                <p:cTn id="144" presetID="53" presetClass="entr" presetSubtype="16" fill="hold" grpId="0" nodeType="clickEffect">
                                  <p:stCondLst>
                                    <p:cond delay="0"/>
                                  </p:stCondLst>
                                  <p:childTnLst>
                                    <p:set>
                                      <p:cBhvr>
                                        <p:cTn id="145" dur="1" fill="hold">
                                          <p:stCondLst>
                                            <p:cond delay="0"/>
                                          </p:stCondLst>
                                        </p:cTn>
                                        <p:tgtEl>
                                          <p:spTgt spid="36"/>
                                        </p:tgtEl>
                                        <p:attrNameLst>
                                          <p:attrName>style.visibility</p:attrName>
                                        </p:attrNameLst>
                                      </p:cBhvr>
                                      <p:to>
                                        <p:strVal val="visible"/>
                                      </p:to>
                                    </p:set>
                                    <p:anim calcmode="lin" valueType="num">
                                      <p:cBhvr>
                                        <p:cTn id="146" dur="500" fill="hold"/>
                                        <p:tgtEl>
                                          <p:spTgt spid="36"/>
                                        </p:tgtEl>
                                        <p:attrNameLst>
                                          <p:attrName>ppt_w</p:attrName>
                                        </p:attrNameLst>
                                      </p:cBhvr>
                                      <p:tavLst>
                                        <p:tav tm="0">
                                          <p:val>
                                            <p:fltVal val="0"/>
                                          </p:val>
                                        </p:tav>
                                        <p:tav tm="100000">
                                          <p:val>
                                            <p:strVal val="#ppt_w"/>
                                          </p:val>
                                        </p:tav>
                                      </p:tavLst>
                                    </p:anim>
                                    <p:anim calcmode="lin" valueType="num">
                                      <p:cBhvr>
                                        <p:cTn id="147" dur="500" fill="hold"/>
                                        <p:tgtEl>
                                          <p:spTgt spid="36"/>
                                        </p:tgtEl>
                                        <p:attrNameLst>
                                          <p:attrName>ppt_h</p:attrName>
                                        </p:attrNameLst>
                                      </p:cBhvr>
                                      <p:tavLst>
                                        <p:tav tm="0">
                                          <p:val>
                                            <p:fltVal val="0"/>
                                          </p:val>
                                        </p:tav>
                                        <p:tav tm="100000">
                                          <p:val>
                                            <p:strVal val="#ppt_h"/>
                                          </p:val>
                                        </p:tav>
                                      </p:tavLst>
                                    </p:anim>
                                    <p:animEffect transition="in" filter="fade">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37"/>
                                        </p:tgtEl>
                                        <p:attrNameLst>
                                          <p:attrName>style.visibility</p:attrName>
                                        </p:attrNameLst>
                                      </p:cBhvr>
                                      <p:to>
                                        <p:strVal val="visible"/>
                                      </p:to>
                                    </p:set>
                                    <p:anim calcmode="lin" valueType="num">
                                      <p:cBhvr>
                                        <p:cTn id="153" dur="500" fill="hold"/>
                                        <p:tgtEl>
                                          <p:spTgt spid="37"/>
                                        </p:tgtEl>
                                        <p:attrNameLst>
                                          <p:attrName>ppt_w</p:attrName>
                                        </p:attrNameLst>
                                      </p:cBhvr>
                                      <p:tavLst>
                                        <p:tav tm="0">
                                          <p:val>
                                            <p:fltVal val="0"/>
                                          </p:val>
                                        </p:tav>
                                        <p:tav tm="100000">
                                          <p:val>
                                            <p:strVal val="#ppt_w"/>
                                          </p:val>
                                        </p:tav>
                                      </p:tavLst>
                                    </p:anim>
                                    <p:anim calcmode="lin" valueType="num">
                                      <p:cBhvr>
                                        <p:cTn id="154" dur="500" fill="hold"/>
                                        <p:tgtEl>
                                          <p:spTgt spid="37"/>
                                        </p:tgtEl>
                                        <p:attrNameLst>
                                          <p:attrName>ppt_h</p:attrName>
                                        </p:attrNameLst>
                                      </p:cBhvr>
                                      <p:tavLst>
                                        <p:tav tm="0">
                                          <p:val>
                                            <p:fltVal val="0"/>
                                          </p:val>
                                        </p:tav>
                                        <p:tav tm="100000">
                                          <p:val>
                                            <p:strVal val="#ppt_h"/>
                                          </p:val>
                                        </p:tav>
                                      </p:tavLst>
                                    </p:anim>
                                    <p:animEffect transition="in" filter="fade">
                                      <p:cBhvr>
                                        <p:cTn id="1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animBg="1"/>
      <p:bldP spid="31" grpId="0" animBg="1"/>
      <p:bldP spid="32" grpId="0" animBg="1"/>
      <p:bldP spid="33" grpId="0" animBg="1"/>
      <p:bldP spid="34"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1792923"/>
            <a:ext cx="9144000" cy="2387600"/>
          </a:xfrm>
        </p:spPr>
        <p:txBody>
          <a:bodyPr/>
          <a:lstStyle/>
          <a:p>
            <a:r>
              <a:rPr lang="en-US" dirty="0" smtClean="0"/>
              <a:t>Prefix sum (Scan)</a:t>
            </a:r>
            <a:endParaRPr lang="en-US" dirty="0"/>
          </a:p>
        </p:txBody>
      </p:sp>
    </p:spTree>
    <p:extLst>
      <p:ext uri="{BB962C8B-B14F-4D97-AF65-F5344CB8AC3E}">
        <p14:creationId xmlns:p14="http://schemas.microsoft.com/office/powerpoint/2010/main" val="2811280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 sweep for exclusive scan</a:t>
            </a:r>
            <a:endParaRPr lang="en-US" dirty="0"/>
          </a:p>
        </p:txBody>
      </p:sp>
      <p:sp>
        <p:nvSpPr>
          <p:cNvPr id="3" name="Content Placeholder 2"/>
          <p:cNvSpPr>
            <a:spLocks noGrp="1"/>
          </p:cNvSpPr>
          <p:nvPr>
            <p:ph idx="1"/>
          </p:nvPr>
        </p:nvSpPr>
        <p:spPr>
          <a:xfrm>
            <a:off x="1116874" y="2025922"/>
            <a:ext cx="10369731" cy="4351338"/>
          </a:xfrm>
        </p:spPr>
        <p:txBody>
          <a:bodyPr/>
          <a:lstStyle/>
          <a:p>
            <a:r>
              <a:rPr lang="en-US" dirty="0"/>
              <a:t>We start by inserting zero at the root of the </a:t>
            </a:r>
            <a:r>
              <a:rPr lang="en-US" dirty="0" smtClean="0"/>
              <a:t>tree.</a:t>
            </a:r>
          </a:p>
          <a:p>
            <a:endParaRPr lang="en-US" dirty="0" smtClean="0"/>
          </a:p>
          <a:p>
            <a:r>
              <a:rPr lang="en-US" dirty="0"/>
              <a:t>A</a:t>
            </a:r>
            <a:r>
              <a:rPr lang="en-US" dirty="0" smtClean="0"/>
              <a:t>nd </a:t>
            </a:r>
            <a:r>
              <a:rPr lang="en-US" dirty="0"/>
              <a:t>on each step, each node at the current level passes its own value to its left child, and the sum of its value and the former value of its left child to its right child</a:t>
            </a:r>
          </a:p>
        </p:txBody>
      </p:sp>
    </p:spTree>
    <p:extLst>
      <p:ext uri="{BB962C8B-B14F-4D97-AF65-F5344CB8AC3E}">
        <p14:creationId xmlns:p14="http://schemas.microsoft.com/office/powerpoint/2010/main" val="126386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8985993"/>
              </p:ext>
            </p:extLst>
          </p:nvPr>
        </p:nvGraphicFramePr>
        <p:xfrm>
          <a:off x="2229395" y="534706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0</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16</a:t>
                      </a:r>
                      <a:endParaRPr lang="en-US" sz="2800" dirty="0">
                        <a:solidFill>
                          <a:srgbClr val="FF0000"/>
                        </a:solidFill>
                      </a:endParaRPr>
                    </a:p>
                  </a:txBody>
                  <a:tcPr anchor="ctr">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1524823"/>
              </p:ext>
            </p:extLst>
          </p:nvPr>
        </p:nvGraphicFramePr>
        <p:xfrm>
          <a:off x="2229395" y="391450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0</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rgbClr val="FFFF0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8384065"/>
              </p:ext>
            </p:extLst>
          </p:nvPr>
        </p:nvGraphicFramePr>
        <p:xfrm>
          <a:off x="2229395" y="248194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25</a:t>
                      </a:r>
                      <a:endParaRPr lang="en-US" sz="2800" dirty="0">
                        <a:solidFill>
                          <a:srgbClr val="FFFF00"/>
                        </a:solidFill>
                      </a:endParaRPr>
                    </a:p>
                  </a:txBody>
                  <a:tcPr anchor="ctr">
                    <a:solidFill>
                      <a:schemeClr val="accent2">
                        <a:lumMod val="7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17199242"/>
              </p:ext>
            </p:extLst>
          </p:nvPr>
        </p:nvGraphicFramePr>
        <p:xfrm>
          <a:off x="2229395" y="104938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25</a:t>
                      </a:r>
                      <a:endParaRPr lang="en-US" sz="2800" dirty="0">
                        <a:solidFill>
                          <a:srgbClr val="FFFF00"/>
                        </a:solidFill>
                      </a:endParaRPr>
                    </a:p>
                  </a:txBody>
                  <a:tcPr anchor="ctr">
                    <a:solidFill>
                      <a:schemeClr val="accent2">
                        <a:lumMod val="75000"/>
                      </a:schemeClr>
                    </a:solidFill>
                  </a:tcPr>
                </a:tc>
              </a:tr>
            </a:tbl>
          </a:graphicData>
        </a:graphic>
      </p:graphicFrame>
      <p:sp>
        <p:nvSpPr>
          <p:cNvPr id="38" name="Rectangle 37"/>
          <p:cNvSpPr/>
          <p:nvPr/>
        </p:nvSpPr>
        <p:spPr>
          <a:xfrm>
            <a:off x="8780417" y="1043378"/>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cxnSp>
        <p:nvCxnSpPr>
          <p:cNvPr id="11" name="Straight Arrow Connector 10"/>
          <p:cNvCxnSpPr/>
          <p:nvPr/>
        </p:nvCxnSpPr>
        <p:spPr>
          <a:xfrm flipH="1">
            <a:off x="5502368" y="1656024"/>
            <a:ext cx="3344091" cy="71498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028477" y="247565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41" name="Rectangle 40"/>
          <p:cNvSpPr/>
          <p:nvPr/>
        </p:nvSpPr>
        <p:spPr>
          <a:xfrm>
            <a:off x="8786947" y="2481942"/>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cxnSp>
        <p:nvCxnSpPr>
          <p:cNvPr id="42" name="Straight Arrow Connector 41"/>
          <p:cNvCxnSpPr/>
          <p:nvPr/>
        </p:nvCxnSpPr>
        <p:spPr>
          <a:xfrm>
            <a:off x="5582194" y="1605235"/>
            <a:ext cx="3561806" cy="76577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257208" y="1633294"/>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1500" y="3029631"/>
            <a:ext cx="1965232" cy="81761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692433" y="3088449"/>
            <a:ext cx="1724299" cy="72404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529940" y="3074777"/>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390669" y="3133599"/>
            <a:ext cx="1724299" cy="72404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9228176" y="3119927"/>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149735" y="3033194"/>
            <a:ext cx="1965232" cy="81761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673532"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673532" y="4538455"/>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92433"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547324"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566225"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6413139"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432040"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8294189" y="4504085"/>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313090" y="4549231"/>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516127" y="4494320"/>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439264" y="4543684"/>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126182" y="4504395"/>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169920" y="3920080"/>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61" name="Rectangle 60"/>
          <p:cNvSpPr/>
          <p:nvPr/>
        </p:nvSpPr>
        <p:spPr>
          <a:xfrm>
            <a:off x="8780417" y="3914680"/>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62" name="Rectangle 61"/>
          <p:cNvSpPr/>
          <p:nvPr/>
        </p:nvSpPr>
        <p:spPr>
          <a:xfrm>
            <a:off x="5026295" y="391066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80" name="Rectangle 79"/>
          <p:cNvSpPr/>
          <p:nvPr/>
        </p:nvSpPr>
        <p:spPr>
          <a:xfrm>
            <a:off x="6900818" y="391066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1" name="Rectangle 80"/>
          <p:cNvSpPr/>
          <p:nvPr/>
        </p:nvSpPr>
        <p:spPr>
          <a:xfrm>
            <a:off x="2229395"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82" name="Rectangle 81"/>
          <p:cNvSpPr/>
          <p:nvPr/>
        </p:nvSpPr>
        <p:spPr>
          <a:xfrm>
            <a:off x="3169920" y="5352864"/>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a:t>
            </a:r>
            <a:endParaRPr lang="en-US" sz="2800" b="1" dirty="0">
              <a:solidFill>
                <a:srgbClr val="FF0000"/>
              </a:solidFill>
            </a:endParaRPr>
          </a:p>
        </p:txBody>
      </p:sp>
      <p:sp>
        <p:nvSpPr>
          <p:cNvPr id="83" name="Rectangle 82"/>
          <p:cNvSpPr/>
          <p:nvPr/>
        </p:nvSpPr>
        <p:spPr>
          <a:xfrm>
            <a:off x="4085770"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84" name="Rectangle 83"/>
          <p:cNvSpPr/>
          <p:nvPr/>
        </p:nvSpPr>
        <p:spPr>
          <a:xfrm>
            <a:off x="5044443" y="5354307"/>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5" name="Rectangle 84"/>
          <p:cNvSpPr/>
          <p:nvPr/>
        </p:nvSpPr>
        <p:spPr>
          <a:xfrm>
            <a:off x="5978441" y="535039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6" name="Rectangle 85"/>
          <p:cNvSpPr/>
          <p:nvPr/>
        </p:nvSpPr>
        <p:spPr>
          <a:xfrm>
            <a:off x="6961777"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15</a:t>
            </a:r>
            <a:endParaRPr lang="en-US" sz="2800" b="1" dirty="0">
              <a:solidFill>
                <a:srgbClr val="FF0000"/>
              </a:solidFill>
            </a:endParaRPr>
          </a:p>
        </p:txBody>
      </p:sp>
      <p:sp>
        <p:nvSpPr>
          <p:cNvPr id="87" name="Rectangle 86"/>
          <p:cNvSpPr/>
          <p:nvPr/>
        </p:nvSpPr>
        <p:spPr>
          <a:xfrm>
            <a:off x="7891604" y="5347062"/>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88" name="Rectangle 87"/>
          <p:cNvSpPr/>
          <p:nvPr/>
        </p:nvSpPr>
        <p:spPr>
          <a:xfrm>
            <a:off x="8800016" y="535039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22</a:t>
            </a:r>
            <a:endParaRPr lang="en-US" sz="2800" b="1" dirty="0">
              <a:solidFill>
                <a:srgbClr val="FF0000"/>
              </a:solidFill>
            </a:endParaRPr>
          </a:p>
        </p:txBody>
      </p:sp>
    </p:spTree>
    <p:extLst>
      <p:ext uri="{BB962C8B-B14F-4D97-AF65-F5344CB8AC3E}">
        <p14:creationId xmlns:p14="http://schemas.microsoft.com/office/powerpoint/2010/main" val="299167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ppt_w</p:attrName>
                                        </p:attrNameLst>
                                      </p:cBhvr>
                                      <p:tavLst>
                                        <p:tav tm="0">
                                          <p:val>
                                            <p:fltVal val="0"/>
                                          </p:val>
                                        </p:tav>
                                        <p:tav tm="100000">
                                          <p:val>
                                            <p:strVal val="#ppt_w"/>
                                          </p:val>
                                        </p:tav>
                                      </p:tavLst>
                                    </p:anim>
                                    <p:anim calcmode="lin" valueType="num">
                                      <p:cBhvr>
                                        <p:cTn id="15" dur="500" fill="hold"/>
                                        <p:tgtEl>
                                          <p:spTgt spid="38"/>
                                        </p:tgtEl>
                                        <p:attrNameLst>
                                          <p:attrName>ppt_h</p:attrName>
                                        </p:attrNameLst>
                                      </p:cBhvr>
                                      <p:tavLst>
                                        <p:tav tm="0">
                                          <p:val>
                                            <p:fltVal val="0"/>
                                          </p:val>
                                        </p:tav>
                                        <p:tav tm="100000">
                                          <p:val>
                                            <p:strVal val="#ppt_h"/>
                                          </p:val>
                                        </p:tav>
                                      </p:tavLst>
                                    </p:anim>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up)">
                                      <p:cBhvr>
                                        <p:cTn id="40" dur="500"/>
                                        <p:tgtEl>
                                          <p:spTgt spid="42"/>
                                        </p:tgtEl>
                                      </p:cBhvr>
                                    </p:animEffect>
                                  </p:childTnLst>
                                </p:cTn>
                              </p:par>
                              <p:par>
                                <p:cTn id="41" presetID="22" presetClass="entr" presetSubtype="1"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up)">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up)">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wipe(up)">
                                      <p:cBhvr>
                                        <p:cTn id="74" dur="500"/>
                                        <p:tgtEl>
                                          <p:spTgt spid="50"/>
                                        </p:tgtEl>
                                      </p:cBhvr>
                                    </p:animEffect>
                                  </p:childTnLst>
                                </p:cTn>
                              </p:par>
                              <p:par>
                                <p:cTn id="75" presetID="22" presetClass="entr" presetSubtype="1"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up)">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p:cTn id="82" dur="500" fill="hold"/>
                                        <p:tgtEl>
                                          <p:spTgt spid="62"/>
                                        </p:tgtEl>
                                        <p:attrNameLst>
                                          <p:attrName>ppt_w</p:attrName>
                                        </p:attrNameLst>
                                      </p:cBhvr>
                                      <p:tavLst>
                                        <p:tav tm="0">
                                          <p:val>
                                            <p:fltVal val="0"/>
                                          </p:val>
                                        </p:tav>
                                        <p:tav tm="100000">
                                          <p:val>
                                            <p:strVal val="#ppt_w"/>
                                          </p:val>
                                        </p:tav>
                                      </p:tavLst>
                                    </p:anim>
                                    <p:anim calcmode="lin" valueType="num">
                                      <p:cBhvr>
                                        <p:cTn id="83" dur="500" fill="hold"/>
                                        <p:tgtEl>
                                          <p:spTgt spid="62"/>
                                        </p:tgtEl>
                                        <p:attrNameLst>
                                          <p:attrName>ppt_h</p:attrName>
                                        </p:attrNameLst>
                                      </p:cBhvr>
                                      <p:tavLst>
                                        <p:tav tm="0">
                                          <p:val>
                                            <p:fltVal val="0"/>
                                          </p:val>
                                        </p:tav>
                                        <p:tav tm="100000">
                                          <p:val>
                                            <p:strVal val="#ppt_h"/>
                                          </p:val>
                                        </p:tav>
                                      </p:tavLst>
                                    </p:anim>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80"/>
                                        </p:tgtEl>
                                        <p:attrNameLst>
                                          <p:attrName>style.visibility</p:attrName>
                                        </p:attrNameLst>
                                      </p:cBhvr>
                                      <p:to>
                                        <p:strVal val="visible"/>
                                      </p:to>
                                    </p:set>
                                    <p:anim calcmode="lin" valueType="num">
                                      <p:cBhvr>
                                        <p:cTn id="94" dur="500" fill="hold"/>
                                        <p:tgtEl>
                                          <p:spTgt spid="80"/>
                                        </p:tgtEl>
                                        <p:attrNameLst>
                                          <p:attrName>ppt_w</p:attrName>
                                        </p:attrNameLst>
                                      </p:cBhvr>
                                      <p:tavLst>
                                        <p:tav tm="0">
                                          <p:val>
                                            <p:fltVal val="0"/>
                                          </p:val>
                                        </p:tav>
                                        <p:tav tm="100000">
                                          <p:val>
                                            <p:strVal val="#ppt_w"/>
                                          </p:val>
                                        </p:tav>
                                      </p:tavLst>
                                    </p:anim>
                                    <p:anim calcmode="lin" valueType="num">
                                      <p:cBhvr>
                                        <p:cTn id="95" dur="500" fill="hold"/>
                                        <p:tgtEl>
                                          <p:spTgt spid="80"/>
                                        </p:tgtEl>
                                        <p:attrNameLst>
                                          <p:attrName>ppt_h</p:attrName>
                                        </p:attrNameLst>
                                      </p:cBhvr>
                                      <p:tavLst>
                                        <p:tav tm="0">
                                          <p:val>
                                            <p:fltVal val="0"/>
                                          </p:val>
                                        </p:tav>
                                        <p:tav tm="100000">
                                          <p:val>
                                            <p:strVal val="#ppt_h"/>
                                          </p:val>
                                        </p:tav>
                                      </p:tavLst>
                                    </p:anim>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22" presetClass="entr" presetSubtype="1" fill="hold"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up)">
                                      <p:cBhvr>
                                        <p:cTn id="104" dur="500"/>
                                        <p:tgtEl>
                                          <p:spTgt spid="5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animEffect transition="in" filter="fade">
                                      <p:cBhvr>
                                        <p:cTn id="111" dur="500"/>
                                        <p:tgtEl>
                                          <p:spTgt spid="61"/>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4"/>
                                        </p:tgtEl>
                                        <p:attrNameLst>
                                          <p:attrName>style.visibility</p:attrName>
                                        </p:attrNameLst>
                                      </p:cBhvr>
                                      <p:to>
                                        <p:strVal val="visible"/>
                                      </p:to>
                                    </p:set>
                                    <p:anim calcmode="lin" valueType="num">
                                      <p:cBhvr>
                                        <p:cTn id="116" dur="500" fill="hold"/>
                                        <p:tgtEl>
                                          <p:spTgt spid="4"/>
                                        </p:tgtEl>
                                        <p:attrNameLst>
                                          <p:attrName>ppt_w</p:attrName>
                                        </p:attrNameLst>
                                      </p:cBhvr>
                                      <p:tavLst>
                                        <p:tav tm="0">
                                          <p:val>
                                            <p:fltVal val="0"/>
                                          </p:val>
                                        </p:tav>
                                        <p:tav tm="100000">
                                          <p:val>
                                            <p:strVal val="#ppt_w"/>
                                          </p:val>
                                        </p:tav>
                                      </p:tavLst>
                                    </p:anim>
                                    <p:anim calcmode="lin" valueType="num">
                                      <p:cBhvr>
                                        <p:cTn id="117" dur="500" fill="hold"/>
                                        <p:tgtEl>
                                          <p:spTgt spid="4"/>
                                        </p:tgtEl>
                                        <p:attrNameLst>
                                          <p:attrName>ppt_h</p:attrName>
                                        </p:attrNameLst>
                                      </p:cBhvr>
                                      <p:tavLst>
                                        <p:tav tm="0">
                                          <p:val>
                                            <p:fltVal val="0"/>
                                          </p:val>
                                        </p:tav>
                                        <p:tav tm="100000">
                                          <p:val>
                                            <p:strVal val="#ppt_h"/>
                                          </p:val>
                                        </p:tav>
                                      </p:tavLst>
                                    </p:anim>
                                    <p:animEffect transition="in" filter="fade">
                                      <p:cBhvr>
                                        <p:cTn id="118" dur="500"/>
                                        <p:tgtEl>
                                          <p:spTgt spid="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up)">
                                      <p:cBhvr>
                                        <p:cTn id="123" dur="500"/>
                                        <p:tgtEl>
                                          <p:spTgt spid="58"/>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 calcmode="lin" valueType="num">
                                      <p:cBhvr>
                                        <p:cTn id="128" dur="500" fill="hold"/>
                                        <p:tgtEl>
                                          <p:spTgt spid="81"/>
                                        </p:tgtEl>
                                        <p:attrNameLst>
                                          <p:attrName>ppt_w</p:attrName>
                                        </p:attrNameLst>
                                      </p:cBhvr>
                                      <p:tavLst>
                                        <p:tav tm="0">
                                          <p:val>
                                            <p:fltVal val="0"/>
                                          </p:val>
                                        </p:tav>
                                        <p:tav tm="100000">
                                          <p:val>
                                            <p:strVal val="#ppt_w"/>
                                          </p:val>
                                        </p:tav>
                                      </p:tavLst>
                                    </p:anim>
                                    <p:anim calcmode="lin" valueType="num">
                                      <p:cBhvr>
                                        <p:cTn id="129" dur="500" fill="hold"/>
                                        <p:tgtEl>
                                          <p:spTgt spid="81"/>
                                        </p:tgtEl>
                                        <p:attrNameLst>
                                          <p:attrName>ppt_h</p:attrName>
                                        </p:attrNameLst>
                                      </p:cBhvr>
                                      <p:tavLst>
                                        <p:tav tm="0">
                                          <p:val>
                                            <p:fltVal val="0"/>
                                          </p:val>
                                        </p:tav>
                                        <p:tav tm="100000">
                                          <p:val>
                                            <p:strVal val="#ppt_h"/>
                                          </p:val>
                                        </p:tav>
                                      </p:tavLst>
                                    </p:anim>
                                    <p:animEffect transition="in" filter="fade">
                                      <p:cBhvr>
                                        <p:cTn id="130" dur="500"/>
                                        <p:tgtEl>
                                          <p:spTgt spid="8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wipe(up)">
                                      <p:cBhvr>
                                        <p:cTn id="135" dur="500"/>
                                        <p:tgtEl>
                                          <p:spTgt spid="59"/>
                                        </p:tgtEl>
                                      </p:cBhvr>
                                    </p:animEffect>
                                  </p:childTnLst>
                                </p:cTn>
                              </p:par>
                              <p:par>
                                <p:cTn id="136" presetID="22" presetClass="entr" presetSubtype="1" fill="hold" nodeType="withEffect">
                                  <p:stCondLst>
                                    <p:cond delay="0"/>
                                  </p:stCondLst>
                                  <p:childTnLst>
                                    <p:set>
                                      <p:cBhvr>
                                        <p:cTn id="137" dur="1" fill="hold">
                                          <p:stCondLst>
                                            <p:cond delay="0"/>
                                          </p:stCondLst>
                                        </p:cTn>
                                        <p:tgtEl>
                                          <p:spTgt spid="60"/>
                                        </p:tgtEl>
                                        <p:attrNameLst>
                                          <p:attrName>style.visibility</p:attrName>
                                        </p:attrNameLst>
                                      </p:cBhvr>
                                      <p:to>
                                        <p:strVal val="visible"/>
                                      </p:to>
                                    </p:set>
                                    <p:animEffect transition="in" filter="wipe(up)">
                                      <p:cBhvr>
                                        <p:cTn id="138" dur="500"/>
                                        <p:tgtEl>
                                          <p:spTgt spid="60"/>
                                        </p:tgtEl>
                                      </p:cBhvr>
                                    </p:animEffect>
                                  </p:childTnLst>
                                </p:cTn>
                              </p:par>
                            </p:childTnLst>
                          </p:cTn>
                        </p:par>
                      </p:childTnLst>
                    </p:cTn>
                  </p:par>
                  <p:par>
                    <p:cTn id="139" fill="hold">
                      <p:stCondLst>
                        <p:cond delay="indefinite"/>
                      </p:stCondLst>
                      <p:childTnLst>
                        <p:par>
                          <p:cTn id="140" fill="hold">
                            <p:stCondLst>
                              <p:cond delay="0"/>
                            </p:stCondLst>
                            <p:childTnLst>
                              <p:par>
                                <p:cTn id="141" presetID="53" presetClass="entr" presetSubtype="16" fill="hold" grpId="0" nodeType="clickEffect">
                                  <p:stCondLst>
                                    <p:cond delay="0"/>
                                  </p:stCondLst>
                                  <p:childTnLst>
                                    <p:set>
                                      <p:cBhvr>
                                        <p:cTn id="142" dur="1" fill="hold">
                                          <p:stCondLst>
                                            <p:cond delay="0"/>
                                          </p:stCondLst>
                                        </p:cTn>
                                        <p:tgtEl>
                                          <p:spTgt spid="82"/>
                                        </p:tgtEl>
                                        <p:attrNameLst>
                                          <p:attrName>style.visibility</p:attrName>
                                        </p:attrNameLst>
                                      </p:cBhvr>
                                      <p:to>
                                        <p:strVal val="visible"/>
                                      </p:to>
                                    </p:set>
                                    <p:anim calcmode="lin" valueType="num">
                                      <p:cBhvr>
                                        <p:cTn id="143" dur="500" fill="hold"/>
                                        <p:tgtEl>
                                          <p:spTgt spid="82"/>
                                        </p:tgtEl>
                                        <p:attrNameLst>
                                          <p:attrName>ppt_w</p:attrName>
                                        </p:attrNameLst>
                                      </p:cBhvr>
                                      <p:tavLst>
                                        <p:tav tm="0">
                                          <p:val>
                                            <p:fltVal val="0"/>
                                          </p:val>
                                        </p:tav>
                                        <p:tav tm="100000">
                                          <p:val>
                                            <p:strVal val="#ppt_w"/>
                                          </p:val>
                                        </p:tav>
                                      </p:tavLst>
                                    </p:anim>
                                    <p:anim calcmode="lin" valueType="num">
                                      <p:cBhvr>
                                        <p:cTn id="144" dur="500" fill="hold"/>
                                        <p:tgtEl>
                                          <p:spTgt spid="82"/>
                                        </p:tgtEl>
                                        <p:attrNameLst>
                                          <p:attrName>ppt_h</p:attrName>
                                        </p:attrNameLst>
                                      </p:cBhvr>
                                      <p:tavLst>
                                        <p:tav tm="0">
                                          <p:val>
                                            <p:fltVal val="0"/>
                                          </p:val>
                                        </p:tav>
                                        <p:tav tm="100000">
                                          <p:val>
                                            <p:strVal val="#ppt_h"/>
                                          </p:val>
                                        </p:tav>
                                      </p:tavLst>
                                    </p:anim>
                                    <p:animEffect transition="in" filter="fade">
                                      <p:cBhvr>
                                        <p:cTn id="145" dur="500"/>
                                        <p:tgtEl>
                                          <p:spTgt spid="8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wipe(up)">
                                      <p:cBhvr>
                                        <p:cTn id="150" dur="500"/>
                                        <p:tgtEl>
                                          <p:spTgt spid="65"/>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83"/>
                                        </p:tgtEl>
                                        <p:attrNameLst>
                                          <p:attrName>style.visibility</p:attrName>
                                        </p:attrNameLst>
                                      </p:cBhvr>
                                      <p:to>
                                        <p:strVal val="visible"/>
                                      </p:to>
                                    </p:set>
                                    <p:anim calcmode="lin" valueType="num">
                                      <p:cBhvr>
                                        <p:cTn id="155" dur="500" fill="hold"/>
                                        <p:tgtEl>
                                          <p:spTgt spid="83"/>
                                        </p:tgtEl>
                                        <p:attrNameLst>
                                          <p:attrName>ppt_w</p:attrName>
                                        </p:attrNameLst>
                                      </p:cBhvr>
                                      <p:tavLst>
                                        <p:tav tm="0">
                                          <p:val>
                                            <p:fltVal val="0"/>
                                          </p:val>
                                        </p:tav>
                                        <p:tav tm="100000">
                                          <p:val>
                                            <p:strVal val="#ppt_w"/>
                                          </p:val>
                                        </p:tav>
                                      </p:tavLst>
                                    </p:anim>
                                    <p:anim calcmode="lin" valueType="num">
                                      <p:cBhvr>
                                        <p:cTn id="156" dur="500" fill="hold"/>
                                        <p:tgtEl>
                                          <p:spTgt spid="83"/>
                                        </p:tgtEl>
                                        <p:attrNameLst>
                                          <p:attrName>ppt_h</p:attrName>
                                        </p:attrNameLst>
                                      </p:cBhvr>
                                      <p:tavLst>
                                        <p:tav tm="0">
                                          <p:val>
                                            <p:fltVal val="0"/>
                                          </p:val>
                                        </p:tav>
                                        <p:tav tm="100000">
                                          <p:val>
                                            <p:strVal val="#ppt_h"/>
                                          </p:val>
                                        </p:tav>
                                      </p:tavLst>
                                    </p:anim>
                                    <p:animEffect transition="in" filter="fade">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wipe(up)">
                                      <p:cBhvr>
                                        <p:cTn id="162" dur="500"/>
                                        <p:tgtEl>
                                          <p:spTgt spid="77"/>
                                        </p:tgtEl>
                                      </p:cBhvr>
                                    </p:animEffect>
                                  </p:childTnLst>
                                </p:cTn>
                              </p:par>
                              <p:par>
                                <p:cTn id="163" presetID="22" presetClass="entr" presetSubtype="1" fill="hold" nodeType="withEffect">
                                  <p:stCondLst>
                                    <p:cond delay="0"/>
                                  </p:stCondLst>
                                  <p:childTnLst>
                                    <p:set>
                                      <p:cBhvr>
                                        <p:cTn id="164" dur="1" fill="hold">
                                          <p:stCondLst>
                                            <p:cond delay="0"/>
                                          </p:stCondLst>
                                        </p:cTn>
                                        <p:tgtEl>
                                          <p:spTgt spid="66"/>
                                        </p:tgtEl>
                                        <p:attrNameLst>
                                          <p:attrName>style.visibility</p:attrName>
                                        </p:attrNameLst>
                                      </p:cBhvr>
                                      <p:to>
                                        <p:strVal val="visible"/>
                                      </p:to>
                                    </p:set>
                                    <p:animEffect transition="in" filter="wipe(up)">
                                      <p:cBhvr>
                                        <p:cTn id="165" dur="500"/>
                                        <p:tgtEl>
                                          <p:spTgt spid="66"/>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84"/>
                                        </p:tgtEl>
                                        <p:attrNameLst>
                                          <p:attrName>style.visibility</p:attrName>
                                        </p:attrNameLst>
                                      </p:cBhvr>
                                      <p:to>
                                        <p:strVal val="visible"/>
                                      </p:to>
                                    </p:set>
                                    <p:anim calcmode="lin" valueType="num">
                                      <p:cBhvr>
                                        <p:cTn id="170" dur="500" fill="hold"/>
                                        <p:tgtEl>
                                          <p:spTgt spid="84"/>
                                        </p:tgtEl>
                                        <p:attrNameLst>
                                          <p:attrName>ppt_w</p:attrName>
                                        </p:attrNameLst>
                                      </p:cBhvr>
                                      <p:tavLst>
                                        <p:tav tm="0">
                                          <p:val>
                                            <p:fltVal val="0"/>
                                          </p:val>
                                        </p:tav>
                                        <p:tav tm="100000">
                                          <p:val>
                                            <p:strVal val="#ppt_w"/>
                                          </p:val>
                                        </p:tav>
                                      </p:tavLst>
                                    </p:anim>
                                    <p:anim calcmode="lin" valueType="num">
                                      <p:cBhvr>
                                        <p:cTn id="171" dur="500" fill="hold"/>
                                        <p:tgtEl>
                                          <p:spTgt spid="84"/>
                                        </p:tgtEl>
                                        <p:attrNameLst>
                                          <p:attrName>ppt_h</p:attrName>
                                        </p:attrNameLst>
                                      </p:cBhvr>
                                      <p:tavLst>
                                        <p:tav tm="0">
                                          <p:val>
                                            <p:fltVal val="0"/>
                                          </p:val>
                                        </p:tav>
                                        <p:tav tm="100000">
                                          <p:val>
                                            <p:strVal val="#ppt_h"/>
                                          </p:val>
                                        </p:tav>
                                      </p:tavLst>
                                    </p:anim>
                                    <p:animEffect transition="in" filter="fade">
                                      <p:cBhvr>
                                        <p:cTn id="172" dur="500"/>
                                        <p:tgtEl>
                                          <p:spTgt spid="8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nodeType="click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wipe(up)">
                                      <p:cBhvr>
                                        <p:cTn id="177" dur="500"/>
                                        <p:tgtEl>
                                          <p:spTgt spid="69"/>
                                        </p:tgtEl>
                                      </p:cBhvr>
                                    </p:animEffect>
                                  </p:childTnLst>
                                </p:cTn>
                              </p:par>
                            </p:childTnLst>
                          </p:cTn>
                        </p:par>
                      </p:childTnLst>
                    </p:cTn>
                  </p:par>
                  <p:par>
                    <p:cTn id="178" fill="hold">
                      <p:stCondLst>
                        <p:cond delay="indefinite"/>
                      </p:stCondLst>
                      <p:childTnLst>
                        <p:par>
                          <p:cTn id="179" fill="hold">
                            <p:stCondLst>
                              <p:cond delay="0"/>
                            </p:stCondLst>
                            <p:childTnLst>
                              <p:par>
                                <p:cTn id="180" presetID="53" presetClass="entr" presetSubtype="16" fill="hold" grpId="0" nodeType="clickEffect">
                                  <p:stCondLst>
                                    <p:cond delay="0"/>
                                  </p:stCondLst>
                                  <p:childTnLst>
                                    <p:set>
                                      <p:cBhvr>
                                        <p:cTn id="181" dur="1" fill="hold">
                                          <p:stCondLst>
                                            <p:cond delay="0"/>
                                          </p:stCondLst>
                                        </p:cTn>
                                        <p:tgtEl>
                                          <p:spTgt spid="85"/>
                                        </p:tgtEl>
                                        <p:attrNameLst>
                                          <p:attrName>style.visibility</p:attrName>
                                        </p:attrNameLst>
                                      </p:cBhvr>
                                      <p:to>
                                        <p:strVal val="visible"/>
                                      </p:to>
                                    </p:set>
                                    <p:anim calcmode="lin" valueType="num">
                                      <p:cBhvr>
                                        <p:cTn id="182" dur="500" fill="hold"/>
                                        <p:tgtEl>
                                          <p:spTgt spid="85"/>
                                        </p:tgtEl>
                                        <p:attrNameLst>
                                          <p:attrName>ppt_w</p:attrName>
                                        </p:attrNameLst>
                                      </p:cBhvr>
                                      <p:tavLst>
                                        <p:tav tm="0">
                                          <p:val>
                                            <p:fltVal val="0"/>
                                          </p:val>
                                        </p:tav>
                                        <p:tav tm="100000">
                                          <p:val>
                                            <p:strVal val="#ppt_w"/>
                                          </p:val>
                                        </p:tav>
                                      </p:tavLst>
                                    </p:anim>
                                    <p:anim calcmode="lin" valueType="num">
                                      <p:cBhvr>
                                        <p:cTn id="183" dur="500" fill="hold"/>
                                        <p:tgtEl>
                                          <p:spTgt spid="85"/>
                                        </p:tgtEl>
                                        <p:attrNameLst>
                                          <p:attrName>ppt_h</p:attrName>
                                        </p:attrNameLst>
                                      </p:cBhvr>
                                      <p:tavLst>
                                        <p:tav tm="0">
                                          <p:val>
                                            <p:fltVal val="0"/>
                                          </p:val>
                                        </p:tav>
                                        <p:tav tm="100000">
                                          <p:val>
                                            <p:strVal val="#ppt_h"/>
                                          </p:val>
                                        </p:tav>
                                      </p:tavLst>
                                    </p:anim>
                                    <p:animEffect transition="in" filter="fade">
                                      <p:cBhvr>
                                        <p:cTn id="184" dur="500"/>
                                        <p:tgtEl>
                                          <p:spTgt spid="8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nodeType="clickEffect">
                                  <p:stCondLst>
                                    <p:cond delay="0"/>
                                  </p:stCondLst>
                                  <p:childTnLst>
                                    <p:set>
                                      <p:cBhvr>
                                        <p:cTn id="188" dur="1" fill="hold">
                                          <p:stCondLst>
                                            <p:cond delay="0"/>
                                          </p:stCondLst>
                                        </p:cTn>
                                        <p:tgtEl>
                                          <p:spTgt spid="78"/>
                                        </p:tgtEl>
                                        <p:attrNameLst>
                                          <p:attrName>style.visibility</p:attrName>
                                        </p:attrNameLst>
                                      </p:cBhvr>
                                      <p:to>
                                        <p:strVal val="visible"/>
                                      </p:to>
                                    </p:set>
                                    <p:animEffect transition="in" filter="wipe(up)">
                                      <p:cBhvr>
                                        <p:cTn id="189" dur="500"/>
                                        <p:tgtEl>
                                          <p:spTgt spid="78"/>
                                        </p:tgtEl>
                                      </p:cBhvr>
                                    </p:animEffect>
                                  </p:childTnLst>
                                </p:cTn>
                              </p:par>
                              <p:par>
                                <p:cTn id="190" presetID="22" presetClass="entr" presetSubtype="1" fill="hold" nodeType="withEffect">
                                  <p:stCondLst>
                                    <p:cond delay="0"/>
                                  </p:stCondLst>
                                  <p:childTnLst>
                                    <p:set>
                                      <p:cBhvr>
                                        <p:cTn id="191" dur="1" fill="hold">
                                          <p:stCondLst>
                                            <p:cond delay="0"/>
                                          </p:stCondLst>
                                        </p:cTn>
                                        <p:tgtEl>
                                          <p:spTgt spid="70"/>
                                        </p:tgtEl>
                                        <p:attrNameLst>
                                          <p:attrName>style.visibility</p:attrName>
                                        </p:attrNameLst>
                                      </p:cBhvr>
                                      <p:to>
                                        <p:strVal val="visible"/>
                                      </p:to>
                                    </p:set>
                                    <p:animEffect transition="in" filter="wipe(up)">
                                      <p:cBhvr>
                                        <p:cTn id="192" dur="500"/>
                                        <p:tgtEl>
                                          <p:spTgt spid="70"/>
                                        </p:tgtEl>
                                      </p:cBhvr>
                                    </p:animEffect>
                                  </p:childTnLst>
                                </p:cTn>
                              </p:par>
                            </p:childTnLst>
                          </p:cTn>
                        </p:par>
                      </p:childTnLst>
                    </p:cTn>
                  </p:par>
                  <p:par>
                    <p:cTn id="193" fill="hold">
                      <p:stCondLst>
                        <p:cond delay="indefinite"/>
                      </p:stCondLst>
                      <p:childTnLst>
                        <p:par>
                          <p:cTn id="194" fill="hold">
                            <p:stCondLst>
                              <p:cond delay="0"/>
                            </p:stCondLst>
                            <p:childTnLst>
                              <p:par>
                                <p:cTn id="195" presetID="53" presetClass="entr" presetSubtype="16" fill="hold" grpId="0" nodeType="clickEffect">
                                  <p:stCondLst>
                                    <p:cond delay="0"/>
                                  </p:stCondLst>
                                  <p:childTnLst>
                                    <p:set>
                                      <p:cBhvr>
                                        <p:cTn id="196" dur="1" fill="hold">
                                          <p:stCondLst>
                                            <p:cond delay="0"/>
                                          </p:stCondLst>
                                        </p:cTn>
                                        <p:tgtEl>
                                          <p:spTgt spid="86"/>
                                        </p:tgtEl>
                                        <p:attrNameLst>
                                          <p:attrName>style.visibility</p:attrName>
                                        </p:attrNameLst>
                                      </p:cBhvr>
                                      <p:to>
                                        <p:strVal val="visible"/>
                                      </p:to>
                                    </p:set>
                                    <p:anim calcmode="lin" valueType="num">
                                      <p:cBhvr>
                                        <p:cTn id="197" dur="500" fill="hold"/>
                                        <p:tgtEl>
                                          <p:spTgt spid="86"/>
                                        </p:tgtEl>
                                        <p:attrNameLst>
                                          <p:attrName>ppt_w</p:attrName>
                                        </p:attrNameLst>
                                      </p:cBhvr>
                                      <p:tavLst>
                                        <p:tav tm="0">
                                          <p:val>
                                            <p:fltVal val="0"/>
                                          </p:val>
                                        </p:tav>
                                        <p:tav tm="100000">
                                          <p:val>
                                            <p:strVal val="#ppt_w"/>
                                          </p:val>
                                        </p:tav>
                                      </p:tavLst>
                                    </p:anim>
                                    <p:anim calcmode="lin" valueType="num">
                                      <p:cBhvr>
                                        <p:cTn id="198" dur="500" fill="hold"/>
                                        <p:tgtEl>
                                          <p:spTgt spid="86"/>
                                        </p:tgtEl>
                                        <p:attrNameLst>
                                          <p:attrName>ppt_h</p:attrName>
                                        </p:attrNameLst>
                                      </p:cBhvr>
                                      <p:tavLst>
                                        <p:tav tm="0">
                                          <p:val>
                                            <p:fltVal val="0"/>
                                          </p:val>
                                        </p:tav>
                                        <p:tav tm="100000">
                                          <p:val>
                                            <p:strVal val="#ppt_h"/>
                                          </p:val>
                                        </p:tav>
                                      </p:tavLst>
                                    </p:anim>
                                    <p:animEffect transition="in" filter="fade">
                                      <p:cBhvr>
                                        <p:cTn id="199" dur="500"/>
                                        <p:tgtEl>
                                          <p:spTgt spid="86"/>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wipe(up)">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16" fill="hold" grpId="0" nodeType="clickEffect">
                                  <p:stCondLst>
                                    <p:cond delay="0"/>
                                  </p:stCondLst>
                                  <p:childTnLst>
                                    <p:set>
                                      <p:cBhvr>
                                        <p:cTn id="208" dur="1" fill="hold">
                                          <p:stCondLst>
                                            <p:cond delay="0"/>
                                          </p:stCondLst>
                                        </p:cTn>
                                        <p:tgtEl>
                                          <p:spTgt spid="87"/>
                                        </p:tgtEl>
                                        <p:attrNameLst>
                                          <p:attrName>style.visibility</p:attrName>
                                        </p:attrNameLst>
                                      </p:cBhvr>
                                      <p:to>
                                        <p:strVal val="visible"/>
                                      </p:to>
                                    </p:set>
                                    <p:anim calcmode="lin" valueType="num">
                                      <p:cBhvr>
                                        <p:cTn id="209" dur="500" fill="hold"/>
                                        <p:tgtEl>
                                          <p:spTgt spid="87"/>
                                        </p:tgtEl>
                                        <p:attrNameLst>
                                          <p:attrName>ppt_w</p:attrName>
                                        </p:attrNameLst>
                                      </p:cBhvr>
                                      <p:tavLst>
                                        <p:tav tm="0">
                                          <p:val>
                                            <p:fltVal val="0"/>
                                          </p:val>
                                        </p:tav>
                                        <p:tav tm="100000">
                                          <p:val>
                                            <p:strVal val="#ppt_w"/>
                                          </p:val>
                                        </p:tav>
                                      </p:tavLst>
                                    </p:anim>
                                    <p:anim calcmode="lin" valueType="num">
                                      <p:cBhvr>
                                        <p:cTn id="210" dur="500" fill="hold"/>
                                        <p:tgtEl>
                                          <p:spTgt spid="87"/>
                                        </p:tgtEl>
                                        <p:attrNameLst>
                                          <p:attrName>ppt_h</p:attrName>
                                        </p:attrNameLst>
                                      </p:cBhvr>
                                      <p:tavLst>
                                        <p:tav tm="0">
                                          <p:val>
                                            <p:fltVal val="0"/>
                                          </p:val>
                                        </p:tav>
                                        <p:tav tm="100000">
                                          <p:val>
                                            <p:strVal val="#ppt_h"/>
                                          </p:val>
                                        </p:tav>
                                      </p:tavLst>
                                    </p:anim>
                                    <p:animEffect transition="in" filter="fade">
                                      <p:cBhvr>
                                        <p:cTn id="211" dur="500"/>
                                        <p:tgtEl>
                                          <p:spTgt spid="87"/>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ipe(up)">
                                      <p:cBhvr>
                                        <p:cTn id="216" dur="500"/>
                                        <p:tgtEl>
                                          <p:spTgt spid="79"/>
                                        </p:tgtEl>
                                      </p:cBhvr>
                                    </p:animEffect>
                                  </p:childTnLst>
                                </p:cTn>
                              </p:par>
                              <p:par>
                                <p:cTn id="217" presetID="22" presetClass="entr" presetSubtype="1" fill="hold" nodeType="withEffect">
                                  <p:stCondLst>
                                    <p:cond delay="0"/>
                                  </p:stCondLst>
                                  <p:childTnLst>
                                    <p:set>
                                      <p:cBhvr>
                                        <p:cTn id="218" dur="1" fill="hold">
                                          <p:stCondLst>
                                            <p:cond delay="0"/>
                                          </p:stCondLst>
                                        </p:cTn>
                                        <p:tgtEl>
                                          <p:spTgt spid="74"/>
                                        </p:tgtEl>
                                        <p:attrNameLst>
                                          <p:attrName>style.visibility</p:attrName>
                                        </p:attrNameLst>
                                      </p:cBhvr>
                                      <p:to>
                                        <p:strVal val="visible"/>
                                      </p:to>
                                    </p:set>
                                    <p:animEffect transition="in" filter="wipe(up)">
                                      <p:cBhvr>
                                        <p:cTn id="219" dur="500"/>
                                        <p:tgtEl>
                                          <p:spTgt spid="74"/>
                                        </p:tgtEl>
                                      </p:cBhvr>
                                    </p:animEffec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grpId="0" nodeType="clickEffect">
                                  <p:stCondLst>
                                    <p:cond delay="0"/>
                                  </p:stCondLst>
                                  <p:childTnLst>
                                    <p:set>
                                      <p:cBhvr>
                                        <p:cTn id="223" dur="1" fill="hold">
                                          <p:stCondLst>
                                            <p:cond delay="0"/>
                                          </p:stCondLst>
                                        </p:cTn>
                                        <p:tgtEl>
                                          <p:spTgt spid="88"/>
                                        </p:tgtEl>
                                        <p:attrNameLst>
                                          <p:attrName>style.visibility</p:attrName>
                                        </p:attrNameLst>
                                      </p:cBhvr>
                                      <p:to>
                                        <p:strVal val="visible"/>
                                      </p:to>
                                    </p:set>
                                    <p:anim calcmode="lin" valueType="num">
                                      <p:cBhvr>
                                        <p:cTn id="224" dur="500" fill="hold"/>
                                        <p:tgtEl>
                                          <p:spTgt spid="88"/>
                                        </p:tgtEl>
                                        <p:attrNameLst>
                                          <p:attrName>ppt_w</p:attrName>
                                        </p:attrNameLst>
                                      </p:cBhvr>
                                      <p:tavLst>
                                        <p:tav tm="0">
                                          <p:val>
                                            <p:fltVal val="0"/>
                                          </p:val>
                                        </p:tav>
                                        <p:tav tm="100000">
                                          <p:val>
                                            <p:strVal val="#ppt_w"/>
                                          </p:val>
                                        </p:tav>
                                      </p:tavLst>
                                    </p:anim>
                                    <p:anim calcmode="lin" valueType="num">
                                      <p:cBhvr>
                                        <p:cTn id="225" dur="500" fill="hold"/>
                                        <p:tgtEl>
                                          <p:spTgt spid="88"/>
                                        </p:tgtEl>
                                        <p:attrNameLst>
                                          <p:attrName>ppt_h</p:attrName>
                                        </p:attrNameLst>
                                      </p:cBhvr>
                                      <p:tavLst>
                                        <p:tav tm="0">
                                          <p:val>
                                            <p:fltVal val="0"/>
                                          </p:val>
                                        </p:tav>
                                        <p:tav tm="100000">
                                          <p:val>
                                            <p:strVal val="#ppt_h"/>
                                          </p:val>
                                        </p:tav>
                                      </p:tavLst>
                                    </p:anim>
                                    <p:animEffect transition="in" filter="fade">
                                      <p:cBhvr>
                                        <p:cTn id="22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P spid="52" grpId="0" animBg="1"/>
      <p:bldP spid="61" grpId="0" animBg="1"/>
      <p:bldP spid="62" grpId="0" animBg="1"/>
      <p:bldP spid="80" grpId="0" animBg="1"/>
      <p:bldP spid="81" grpId="0" animBg="1"/>
      <p:bldP spid="82" grpId="0" animBg="1"/>
      <p:bldP spid="83" grpId="0" animBg="1"/>
      <p:bldP spid="84" grpId="0" animBg="1"/>
      <p:bldP spid="85" grpId="0" animBg="1"/>
      <p:bldP spid="86" grpId="0" animBg="1"/>
      <p:bldP spid="87" grpId="0" animBg="1"/>
      <p:bldP spid="8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368732" y="540802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extLst/>
          </p:nvPr>
        </p:nvGraphicFramePr>
        <p:xfrm>
          <a:off x="2368732" y="397546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6" name="Table 5"/>
          <p:cNvGraphicFramePr>
            <a:graphicFrameLocks noGrp="1"/>
          </p:cNvGraphicFramePr>
          <p:nvPr>
            <p:extLst/>
          </p:nvPr>
        </p:nvGraphicFramePr>
        <p:xfrm>
          <a:off x="2368732" y="254290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9</a:t>
                      </a:r>
                      <a:endParaRPr lang="en-US" sz="2800" dirty="0">
                        <a:solidFill>
                          <a:srgbClr val="FFFF00"/>
                        </a:solidFill>
                      </a:endParaRPr>
                    </a:p>
                  </a:txBody>
                  <a:tcPr anchor="ctr">
                    <a:solidFill>
                      <a:srgbClr val="0070C0"/>
                    </a:solidFill>
                  </a:tcPr>
                </a:tc>
              </a:tr>
            </a:tbl>
          </a:graphicData>
        </a:graphic>
      </p:graphicFrame>
      <p:graphicFrame>
        <p:nvGraphicFramePr>
          <p:cNvPr id="7" name="Table 6"/>
          <p:cNvGraphicFramePr>
            <a:graphicFrameLocks noGrp="1"/>
          </p:cNvGraphicFramePr>
          <p:nvPr>
            <p:extLst/>
          </p:nvPr>
        </p:nvGraphicFramePr>
        <p:xfrm>
          <a:off x="2368732" y="111034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14</a:t>
                      </a:r>
                      <a:endParaRPr lang="en-US" sz="2800" dirty="0">
                        <a:solidFill>
                          <a:srgbClr val="FFFF00"/>
                        </a:solidFill>
                      </a:endParaRPr>
                    </a:p>
                  </a:txBody>
                  <a:tcPr anchor="ctr">
                    <a:solidFill>
                      <a:srgbClr val="0070C0"/>
                    </a:solidFill>
                  </a:tcPr>
                </a:tc>
              </a:tr>
            </a:tbl>
          </a:graphicData>
        </a:graphic>
      </p:graphicFrame>
      <p:cxnSp>
        <p:nvCxnSpPr>
          <p:cNvPr id="9" name="Straight Arrow Connector 8"/>
          <p:cNvCxnSpPr/>
          <p:nvPr/>
        </p:nvCxnSpPr>
        <p:spPr>
          <a:xfrm flipV="1">
            <a:off x="2795451"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27269"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24102"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55920"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461760" y="4514849"/>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393578" y="451484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312331" y="4509405"/>
            <a:ext cx="844732"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244149" y="4509405"/>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592284" y="3098892"/>
            <a:ext cx="1981202" cy="8599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82339" y="3065686"/>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306492" y="3110051"/>
            <a:ext cx="1981202" cy="8599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396547" y="3076845"/>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607601" y="1677491"/>
            <a:ext cx="3636548" cy="8373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396547" y="1649729"/>
            <a:ext cx="1" cy="8931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9047" y="4725158"/>
            <a:ext cx="1770017" cy="461665"/>
          </a:xfrm>
          <a:prstGeom prst="rect">
            <a:avLst/>
          </a:prstGeom>
          <a:noFill/>
        </p:spPr>
        <p:txBody>
          <a:bodyPr wrap="square" rtlCol="0">
            <a:spAutoFit/>
          </a:bodyPr>
          <a:lstStyle/>
          <a:p>
            <a:r>
              <a:rPr lang="en-US" sz="2400" b="1" dirty="0" smtClean="0"/>
              <a:t>Odd index</a:t>
            </a:r>
            <a:endParaRPr lang="en-US" sz="2400" b="1" dirty="0"/>
          </a:p>
        </p:txBody>
      </p:sp>
      <p:sp>
        <p:nvSpPr>
          <p:cNvPr id="28" name="TextBox 27"/>
          <p:cNvSpPr txBox="1"/>
          <p:nvPr/>
        </p:nvSpPr>
        <p:spPr>
          <a:xfrm>
            <a:off x="961921" y="1740835"/>
            <a:ext cx="1770017" cy="461665"/>
          </a:xfrm>
          <a:prstGeom prst="rect">
            <a:avLst/>
          </a:prstGeom>
          <a:noFill/>
        </p:spPr>
        <p:txBody>
          <a:bodyPr wrap="square" rtlCol="0">
            <a:spAutoFit/>
          </a:bodyPr>
          <a:lstStyle/>
          <a:p>
            <a:r>
              <a:rPr lang="en-US" sz="2400" b="1" dirty="0"/>
              <a:t>8</a:t>
            </a:r>
            <a:r>
              <a:rPr lang="en-US" sz="2400" b="1" dirty="0" smtClean="0"/>
              <a:t>n -1</a:t>
            </a:r>
            <a:endParaRPr lang="en-US" sz="2400" b="1" dirty="0"/>
          </a:p>
        </p:txBody>
      </p:sp>
      <p:sp>
        <p:nvSpPr>
          <p:cNvPr id="29" name="TextBox 28"/>
          <p:cNvSpPr txBox="1"/>
          <p:nvPr/>
        </p:nvSpPr>
        <p:spPr>
          <a:xfrm>
            <a:off x="961921" y="3349203"/>
            <a:ext cx="1770017" cy="461665"/>
          </a:xfrm>
          <a:prstGeom prst="rect">
            <a:avLst/>
          </a:prstGeom>
          <a:noFill/>
        </p:spPr>
        <p:txBody>
          <a:bodyPr wrap="square" rtlCol="0">
            <a:spAutoFit/>
          </a:bodyPr>
          <a:lstStyle/>
          <a:p>
            <a:r>
              <a:rPr lang="en-US" sz="2400" b="1" dirty="0" smtClean="0"/>
              <a:t>4n -1</a:t>
            </a:r>
            <a:endParaRPr lang="en-US" sz="2400" b="1" dirty="0"/>
          </a:p>
        </p:txBody>
      </p:sp>
      <p:sp>
        <p:nvSpPr>
          <p:cNvPr id="30" name="Rectangle 29"/>
          <p:cNvSpPr/>
          <p:nvPr/>
        </p:nvSpPr>
        <p:spPr>
          <a:xfrm>
            <a:off x="3300549" y="3970018"/>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31" name="Rectangle 30"/>
          <p:cNvSpPr/>
          <p:nvPr/>
        </p:nvSpPr>
        <p:spPr>
          <a:xfrm>
            <a:off x="5172891" y="3963889"/>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7</a:t>
            </a:r>
            <a:endParaRPr lang="en-US" sz="2800" b="1" dirty="0">
              <a:solidFill>
                <a:srgbClr val="FF0000"/>
              </a:solidFill>
            </a:endParaRPr>
          </a:p>
        </p:txBody>
      </p:sp>
      <p:sp>
        <p:nvSpPr>
          <p:cNvPr id="32" name="Rectangle 31"/>
          <p:cNvSpPr/>
          <p:nvPr/>
        </p:nvSpPr>
        <p:spPr>
          <a:xfrm>
            <a:off x="7069181" y="3954639"/>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5</a:t>
            </a:r>
            <a:endParaRPr lang="en-US" sz="2800" b="1" dirty="0">
              <a:solidFill>
                <a:srgbClr val="FF0000"/>
              </a:solidFill>
            </a:endParaRPr>
          </a:p>
        </p:txBody>
      </p:sp>
      <p:sp>
        <p:nvSpPr>
          <p:cNvPr id="33" name="Rectangle 32"/>
          <p:cNvSpPr/>
          <p:nvPr/>
        </p:nvSpPr>
        <p:spPr>
          <a:xfrm>
            <a:off x="8926284" y="3983080"/>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9</a:t>
            </a:r>
            <a:endParaRPr lang="en-US" sz="2800" b="1" dirty="0">
              <a:solidFill>
                <a:srgbClr val="FF0000"/>
              </a:solidFill>
            </a:endParaRPr>
          </a:p>
        </p:txBody>
      </p:sp>
      <p:sp>
        <p:nvSpPr>
          <p:cNvPr id="34" name="Rectangle 33"/>
          <p:cNvSpPr/>
          <p:nvPr/>
        </p:nvSpPr>
        <p:spPr>
          <a:xfrm>
            <a:off x="5172891" y="2532805"/>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35" name="Rectangle 34"/>
          <p:cNvSpPr/>
          <p:nvPr/>
        </p:nvSpPr>
        <p:spPr>
          <a:xfrm>
            <a:off x="8926283" y="2544125"/>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14</a:t>
            </a:r>
            <a:endParaRPr lang="en-US" sz="2800" b="1" dirty="0">
              <a:solidFill>
                <a:srgbClr val="FF0000"/>
              </a:solidFill>
            </a:endParaRPr>
          </a:p>
        </p:txBody>
      </p:sp>
      <p:sp>
        <p:nvSpPr>
          <p:cNvPr id="36" name="Rectangle 35"/>
          <p:cNvSpPr/>
          <p:nvPr/>
        </p:nvSpPr>
        <p:spPr>
          <a:xfrm>
            <a:off x="8926282" y="1107484"/>
            <a:ext cx="940525" cy="5282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25</a:t>
            </a:r>
            <a:endParaRPr lang="en-US" sz="2800" b="1" dirty="0">
              <a:solidFill>
                <a:srgbClr val="FF0000"/>
              </a:solidFill>
            </a:endParaRPr>
          </a:p>
        </p:txBody>
      </p:sp>
      <p:sp>
        <p:nvSpPr>
          <p:cNvPr id="37" name="Oval 36"/>
          <p:cNvSpPr/>
          <p:nvPr/>
        </p:nvSpPr>
        <p:spPr>
          <a:xfrm>
            <a:off x="8843549" y="944432"/>
            <a:ext cx="1227911" cy="8351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6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29395" y="534706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0</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4</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16</a:t>
                      </a:r>
                      <a:endParaRPr lang="en-US" sz="2800" dirty="0">
                        <a:solidFill>
                          <a:srgbClr val="FF0000"/>
                        </a:solidFill>
                      </a:endParaRPr>
                    </a:p>
                  </a:txBody>
                  <a:tcPr anchor="ctr">
                    <a:solidFill>
                      <a:srgbClr val="FFFF00"/>
                    </a:solidFill>
                  </a:tcPr>
                </a:tc>
              </a:tr>
            </a:tbl>
          </a:graphicData>
        </a:graphic>
      </p:graphicFrame>
      <p:graphicFrame>
        <p:nvGraphicFramePr>
          <p:cNvPr id="5" name="Table 4"/>
          <p:cNvGraphicFramePr>
            <a:graphicFrameLocks noGrp="1"/>
          </p:cNvGraphicFramePr>
          <p:nvPr/>
        </p:nvGraphicFramePr>
        <p:xfrm>
          <a:off x="2229395" y="391450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0</a:t>
                      </a:r>
                      <a:endParaRPr lang="en-US" sz="2800" dirty="0">
                        <a:solidFill>
                          <a:srgbClr val="FF0000"/>
                        </a:solidFill>
                      </a:endParaRPr>
                    </a:p>
                  </a:txBody>
                  <a:tcPr anchor="ctr">
                    <a:solidFill>
                      <a:srgbClr val="FFFF0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0000"/>
                          </a:solidFill>
                        </a:rPr>
                        <a:t>11</a:t>
                      </a:r>
                      <a:endParaRPr lang="en-US" sz="2800" dirty="0">
                        <a:solidFill>
                          <a:srgbClr val="FF0000"/>
                        </a:solidFill>
                      </a:endParaRPr>
                    </a:p>
                  </a:txBody>
                  <a:tcPr anchor="ctr">
                    <a:solidFill>
                      <a:srgbClr val="FFFF00"/>
                    </a:solidFill>
                  </a:tcPr>
                </a:tc>
              </a:tr>
            </a:tbl>
          </a:graphicData>
        </a:graphic>
      </p:graphicFrame>
      <p:graphicFrame>
        <p:nvGraphicFramePr>
          <p:cNvPr id="6" name="Table 5"/>
          <p:cNvGraphicFramePr>
            <a:graphicFrameLocks noGrp="1"/>
          </p:cNvGraphicFramePr>
          <p:nvPr>
            <p:extLst/>
          </p:nvPr>
        </p:nvGraphicFramePr>
        <p:xfrm>
          <a:off x="2229395" y="248194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chemeClr val="accent2">
                        <a:lumMod val="75000"/>
                      </a:schemeClr>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25</a:t>
                      </a:r>
                      <a:endParaRPr lang="en-US" sz="2800" dirty="0">
                        <a:solidFill>
                          <a:srgbClr val="FFFF00"/>
                        </a:solidFill>
                      </a:endParaRPr>
                    </a:p>
                  </a:txBody>
                  <a:tcPr anchor="ctr">
                    <a:solidFill>
                      <a:schemeClr val="accent2">
                        <a:lumMod val="75000"/>
                      </a:schemeClr>
                    </a:solidFill>
                  </a:tcPr>
                </a:tc>
              </a:tr>
            </a:tbl>
          </a:graphicData>
        </a:graphic>
      </p:graphicFrame>
      <p:graphicFrame>
        <p:nvGraphicFramePr>
          <p:cNvPr id="7" name="Table 6"/>
          <p:cNvGraphicFramePr>
            <a:graphicFrameLocks noGrp="1"/>
          </p:cNvGraphicFramePr>
          <p:nvPr>
            <p:extLst/>
          </p:nvPr>
        </p:nvGraphicFramePr>
        <p:xfrm>
          <a:off x="2229395" y="1049382"/>
          <a:ext cx="7486472" cy="539387"/>
        </p:xfrm>
        <a:graphic>
          <a:graphicData uri="http://schemas.openxmlformats.org/drawingml/2006/table">
            <a:tbl>
              <a:tblPr firstRow="1" bandRow="1">
                <a:tableStyleId>{5C22544A-7EE6-4342-B048-85BDC9FD1C3A}</a:tableStyleId>
              </a:tblPr>
              <a:tblGrid>
                <a:gridCol w="935809"/>
                <a:gridCol w="935809"/>
                <a:gridCol w="935809"/>
                <a:gridCol w="935809"/>
                <a:gridCol w="935809"/>
                <a:gridCol w="935809"/>
                <a:gridCol w="935809"/>
                <a:gridCol w="935809"/>
              </a:tblGrid>
              <a:tr h="539387">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5</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25</a:t>
                      </a:r>
                      <a:endParaRPr lang="en-US" sz="2800" dirty="0">
                        <a:solidFill>
                          <a:srgbClr val="FFFF00"/>
                        </a:solidFill>
                      </a:endParaRPr>
                    </a:p>
                  </a:txBody>
                  <a:tcPr anchor="ctr">
                    <a:solidFill>
                      <a:schemeClr val="accent2">
                        <a:lumMod val="75000"/>
                      </a:schemeClr>
                    </a:solidFill>
                  </a:tcPr>
                </a:tc>
              </a:tr>
            </a:tbl>
          </a:graphicData>
        </a:graphic>
      </p:graphicFrame>
      <p:sp>
        <p:nvSpPr>
          <p:cNvPr id="38" name="Rectangle 37"/>
          <p:cNvSpPr/>
          <p:nvPr/>
        </p:nvSpPr>
        <p:spPr>
          <a:xfrm>
            <a:off x="8780417" y="1043378"/>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cxnSp>
        <p:nvCxnSpPr>
          <p:cNvPr id="11" name="Straight Arrow Connector 10"/>
          <p:cNvCxnSpPr/>
          <p:nvPr/>
        </p:nvCxnSpPr>
        <p:spPr>
          <a:xfrm flipH="1">
            <a:off x="5502368" y="1656024"/>
            <a:ext cx="3344091" cy="71498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028477" y="247565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41" name="Rectangle 40"/>
          <p:cNvSpPr/>
          <p:nvPr/>
        </p:nvSpPr>
        <p:spPr>
          <a:xfrm>
            <a:off x="8786947" y="2481942"/>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cxnSp>
        <p:nvCxnSpPr>
          <p:cNvPr id="42" name="Straight Arrow Connector 41"/>
          <p:cNvCxnSpPr/>
          <p:nvPr/>
        </p:nvCxnSpPr>
        <p:spPr>
          <a:xfrm>
            <a:off x="5582194" y="1605235"/>
            <a:ext cx="3561806" cy="76577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257208" y="1633294"/>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1500" y="3029631"/>
            <a:ext cx="1965232" cy="81761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692433" y="3088449"/>
            <a:ext cx="1724299" cy="72404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529940" y="3074777"/>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390669" y="3133599"/>
            <a:ext cx="1724299" cy="72404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9228176" y="3119927"/>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149735" y="3033194"/>
            <a:ext cx="1965232" cy="81761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673532"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673532" y="4538455"/>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92433"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547324"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566225"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6413139" y="4508779"/>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432040" y="4553925"/>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8294189" y="4504085"/>
            <a:ext cx="905693" cy="7828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313090" y="4549231"/>
            <a:ext cx="0" cy="73771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516127" y="4494320"/>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439264" y="4543684"/>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126182" y="4504395"/>
            <a:ext cx="905693" cy="75318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169920" y="3920080"/>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61" name="Rectangle 60"/>
          <p:cNvSpPr/>
          <p:nvPr/>
        </p:nvSpPr>
        <p:spPr>
          <a:xfrm>
            <a:off x="8780417" y="3914680"/>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62" name="Rectangle 61"/>
          <p:cNvSpPr/>
          <p:nvPr/>
        </p:nvSpPr>
        <p:spPr>
          <a:xfrm>
            <a:off x="5026295" y="391066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80" name="Rectangle 79"/>
          <p:cNvSpPr/>
          <p:nvPr/>
        </p:nvSpPr>
        <p:spPr>
          <a:xfrm>
            <a:off x="6900818" y="391066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1" name="Rectangle 80"/>
          <p:cNvSpPr/>
          <p:nvPr/>
        </p:nvSpPr>
        <p:spPr>
          <a:xfrm>
            <a:off x="2229395"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82" name="Rectangle 81"/>
          <p:cNvSpPr/>
          <p:nvPr/>
        </p:nvSpPr>
        <p:spPr>
          <a:xfrm>
            <a:off x="3169920" y="5352864"/>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a:t>
            </a:r>
            <a:endParaRPr lang="en-US" sz="2800" b="1" dirty="0">
              <a:solidFill>
                <a:srgbClr val="FF0000"/>
              </a:solidFill>
            </a:endParaRPr>
          </a:p>
        </p:txBody>
      </p:sp>
      <p:sp>
        <p:nvSpPr>
          <p:cNvPr id="83" name="Rectangle 82"/>
          <p:cNvSpPr/>
          <p:nvPr/>
        </p:nvSpPr>
        <p:spPr>
          <a:xfrm>
            <a:off x="4085770"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84" name="Rectangle 83"/>
          <p:cNvSpPr/>
          <p:nvPr/>
        </p:nvSpPr>
        <p:spPr>
          <a:xfrm>
            <a:off x="5044443" y="5354307"/>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5" name="Rectangle 84"/>
          <p:cNvSpPr/>
          <p:nvPr/>
        </p:nvSpPr>
        <p:spPr>
          <a:xfrm>
            <a:off x="5978441" y="535039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86" name="Rectangle 85"/>
          <p:cNvSpPr/>
          <p:nvPr/>
        </p:nvSpPr>
        <p:spPr>
          <a:xfrm>
            <a:off x="6961777" y="5341833"/>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15</a:t>
            </a:r>
            <a:endParaRPr lang="en-US" sz="2800" b="1" dirty="0">
              <a:solidFill>
                <a:srgbClr val="FF0000"/>
              </a:solidFill>
            </a:endParaRPr>
          </a:p>
        </p:txBody>
      </p:sp>
      <p:sp>
        <p:nvSpPr>
          <p:cNvPr id="87" name="Rectangle 86"/>
          <p:cNvSpPr/>
          <p:nvPr/>
        </p:nvSpPr>
        <p:spPr>
          <a:xfrm>
            <a:off x="7891604" y="5347062"/>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88" name="Rectangle 87"/>
          <p:cNvSpPr/>
          <p:nvPr/>
        </p:nvSpPr>
        <p:spPr>
          <a:xfrm>
            <a:off x="8800016" y="5350395"/>
            <a:ext cx="940525" cy="5282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22</a:t>
            </a:r>
            <a:endParaRPr lang="en-US" sz="2800" b="1" dirty="0">
              <a:solidFill>
                <a:srgbClr val="FF0000"/>
              </a:solidFill>
            </a:endParaRPr>
          </a:p>
        </p:txBody>
      </p:sp>
    </p:spTree>
    <p:extLst>
      <p:ext uri="{BB962C8B-B14F-4D97-AF65-F5344CB8AC3E}">
        <p14:creationId xmlns:p14="http://schemas.microsoft.com/office/powerpoint/2010/main" val="2849077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5446" y="1851751"/>
            <a:ext cx="10515600" cy="4351338"/>
          </a:xfrm>
        </p:spPr>
        <p:txBody>
          <a:bodyPr/>
          <a:lstStyle/>
          <a:p>
            <a:r>
              <a:rPr lang="en-US" dirty="0" smtClean="0"/>
              <a:t>For reduction stage  -  N -1 Adds</a:t>
            </a:r>
          </a:p>
          <a:p>
            <a:r>
              <a:rPr lang="en-US" dirty="0" smtClean="0"/>
              <a:t>For down sweep       - N-1 Add  and N- 1 </a:t>
            </a:r>
            <a:r>
              <a:rPr lang="en-US" dirty="0" err="1" smtClean="0"/>
              <a:t>sawps</a:t>
            </a:r>
            <a:r>
              <a:rPr lang="en-US" dirty="0" smtClean="0"/>
              <a:t>.</a:t>
            </a:r>
          </a:p>
          <a:p>
            <a:endParaRPr lang="en-US" dirty="0"/>
          </a:p>
          <a:p>
            <a:r>
              <a:rPr lang="en-US" dirty="0" smtClean="0"/>
              <a:t>Total number of operation = 2 (N - 1)</a:t>
            </a:r>
          </a:p>
        </p:txBody>
      </p:sp>
    </p:spTree>
    <p:extLst>
      <p:ext uri="{BB962C8B-B14F-4D97-AF65-F5344CB8AC3E}">
        <p14:creationId xmlns:p14="http://schemas.microsoft.com/office/powerpoint/2010/main" val="322451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3812854"/>
              </p:ext>
            </p:extLst>
          </p:nvPr>
        </p:nvGraphicFramePr>
        <p:xfrm>
          <a:off x="1828797" y="2139164"/>
          <a:ext cx="9056912" cy="3038082"/>
        </p:xfrm>
        <a:graphic>
          <a:graphicData uri="http://schemas.openxmlformats.org/drawingml/2006/table">
            <a:tbl>
              <a:tblPr firstRow="1" bandRow="1">
                <a:tableStyleId>{5C22544A-7EE6-4342-B048-85BDC9FD1C3A}</a:tableStyleId>
              </a:tblPr>
              <a:tblGrid>
                <a:gridCol w="1541419"/>
                <a:gridCol w="1010195"/>
                <a:gridCol w="1010194"/>
                <a:gridCol w="966648"/>
                <a:gridCol w="1132114"/>
                <a:gridCol w="1132114"/>
                <a:gridCol w="1132114"/>
                <a:gridCol w="1132114"/>
              </a:tblGrid>
              <a:tr h="697734">
                <a:tc>
                  <a:txBody>
                    <a:bodyPr/>
                    <a:lstStyle/>
                    <a:p>
                      <a:pPr algn="ctr"/>
                      <a:r>
                        <a:rPr lang="en-US" sz="2800" b="1" dirty="0" smtClean="0">
                          <a:solidFill>
                            <a:schemeClr val="tx1"/>
                          </a:solidFill>
                        </a:rPr>
                        <a:t>N</a:t>
                      </a:r>
                      <a:endParaRPr lang="en-US" sz="2800" b="1" dirty="0">
                        <a:solidFill>
                          <a:schemeClr val="tx1"/>
                        </a:solidFill>
                      </a:endParaRPr>
                    </a:p>
                  </a:txBody>
                  <a:tcPr anchor="ctr"/>
                </a:tc>
                <a:tc>
                  <a:txBody>
                    <a:bodyPr/>
                    <a:lstStyle/>
                    <a:p>
                      <a:pPr algn="ctr"/>
                      <a:r>
                        <a:rPr lang="en-US" sz="2800" b="1" dirty="0" smtClean="0">
                          <a:solidFill>
                            <a:schemeClr val="tx1"/>
                          </a:solidFill>
                        </a:rPr>
                        <a:t>16</a:t>
                      </a:r>
                      <a:endParaRPr lang="en-US" sz="2800" b="1" dirty="0">
                        <a:solidFill>
                          <a:schemeClr val="tx1"/>
                        </a:solidFill>
                      </a:endParaRPr>
                    </a:p>
                  </a:txBody>
                  <a:tcPr anchor="ctr"/>
                </a:tc>
                <a:tc>
                  <a:txBody>
                    <a:bodyPr/>
                    <a:lstStyle/>
                    <a:p>
                      <a:pPr algn="ctr"/>
                      <a:r>
                        <a:rPr lang="en-US" sz="2800" b="1" dirty="0" smtClean="0">
                          <a:solidFill>
                            <a:schemeClr val="tx1"/>
                          </a:solidFill>
                        </a:rPr>
                        <a:t>32</a:t>
                      </a:r>
                      <a:endParaRPr lang="en-US" sz="2800" b="1" dirty="0">
                        <a:solidFill>
                          <a:schemeClr val="tx1"/>
                        </a:solidFill>
                      </a:endParaRPr>
                    </a:p>
                  </a:txBody>
                  <a:tcPr anchor="ctr"/>
                </a:tc>
                <a:tc>
                  <a:txBody>
                    <a:bodyPr/>
                    <a:lstStyle/>
                    <a:p>
                      <a:pPr algn="ctr"/>
                      <a:r>
                        <a:rPr lang="en-US" sz="2800" b="1" dirty="0" smtClean="0">
                          <a:solidFill>
                            <a:schemeClr val="tx1"/>
                          </a:solidFill>
                        </a:rPr>
                        <a:t>64</a:t>
                      </a:r>
                      <a:endParaRPr lang="en-US" sz="2800" b="1" dirty="0">
                        <a:solidFill>
                          <a:schemeClr val="tx1"/>
                        </a:solidFill>
                      </a:endParaRPr>
                    </a:p>
                  </a:txBody>
                  <a:tcPr anchor="ctr"/>
                </a:tc>
                <a:tc>
                  <a:txBody>
                    <a:bodyPr/>
                    <a:lstStyle/>
                    <a:p>
                      <a:pPr algn="ctr"/>
                      <a:r>
                        <a:rPr lang="en-US" sz="2800" b="1" dirty="0" smtClean="0">
                          <a:solidFill>
                            <a:schemeClr val="tx1"/>
                          </a:solidFill>
                        </a:rPr>
                        <a:t>128</a:t>
                      </a:r>
                      <a:endParaRPr lang="en-US" sz="2800" b="1" dirty="0">
                        <a:solidFill>
                          <a:schemeClr val="tx1"/>
                        </a:solidFill>
                      </a:endParaRPr>
                    </a:p>
                  </a:txBody>
                  <a:tcPr anchor="ctr"/>
                </a:tc>
                <a:tc>
                  <a:txBody>
                    <a:bodyPr/>
                    <a:lstStyle/>
                    <a:p>
                      <a:pPr algn="ctr"/>
                      <a:r>
                        <a:rPr lang="en-US" sz="2800" b="1" dirty="0" smtClean="0">
                          <a:solidFill>
                            <a:schemeClr val="tx1"/>
                          </a:solidFill>
                        </a:rPr>
                        <a:t>256</a:t>
                      </a:r>
                      <a:endParaRPr lang="en-US" sz="2800" b="1" dirty="0">
                        <a:solidFill>
                          <a:schemeClr val="tx1"/>
                        </a:solidFill>
                      </a:endParaRPr>
                    </a:p>
                  </a:txBody>
                  <a:tcPr anchor="ctr"/>
                </a:tc>
                <a:tc>
                  <a:txBody>
                    <a:bodyPr/>
                    <a:lstStyle/>
                    <a:p>
                      <a:pPr algn="ctr"/>
                      <a:r>
                        <a:rPr lang="en-US" sz="2800" b="1" dirty="0" smtClean="0">
                          <a:solidFill>
                            <a:schemeClr val="tx1"/>
                          </a:solidFill>
                        </a:rPr>
                        <a:t>512</a:t>
                      </a:r>
                      <a:endParaRPr lang="en-US" sz="2800" b="1" dirty="0">
                        <a:solidFill>
                          <a:schemeClr val="tx1"/>
                        </a:solidFill>
                      </a:endParaRPr>
                    </a:p>
                  </a:txBody>
                  <a:tcPr anchor="ctr"/>
                </a:tc>
                <a:tc>
                  <a:txBody>
                    <a:bodyPr/>
                    <a:lstStyle/>
                    <a:p>
                      <a:pPr algn="ctr"/>
                      <a:r>
                        <a:rPr lang="en-US" sz="2800" b="1" dirty="0" smtClean="0">
                          <a:solidFill>
                            <a:schemeClr val="tx1"/>
                          </a:solidFill>
                        </a:rPr>
                        <a:t>1024</a:t>
                      </a:r>
                      <a:endParaRPr lang="en-US" sz="2800" b="1" dirty="0">
                        <a:solidFill>
                          <a:schemeClr val="tx1"/>
                        </a:solidFill>
                      </a:endParaRPr>
                    </a:p>
                  </a:txBody>
                  <a:tcPr anchor="ctr"/>
                </a:tc>
              </a:tr>
              <a:tr h="697734">
                <a:tc>
                  <a:txBody>
                    <a:bodyPr/>
                    <a:lstStyle/>
                    <a:p>
                      <a:pPr algn="ctr"/>
                      <a:r>
                        <a:rPr lang="en-US" sz="2800" b="1" dirty="0" smtClean="0">
                          <a:solidFill>
                            <a:schemeClr val="tx1"/>
                          </a:solidFill>
                        </a:rPr>
                        <a:t>N-1</a:t>
                      </a:r>
                      <a:endParaRPr lang="en-US" sz="2800" b="1" dirty="0">
                        <a:solidFill>
                          <a:schemeClr val="tx1"/>
                        </a:solidFill>
                      </a:endParaRPr>
                    </a:p>
                  </a:txBody>
                  <a:tcPr anchor="ctr"/>
                </a:tc>
                <a:tc>
                  <a:txBody>
                    <a:bodyPr/>
                    <a:lstStyle/>
                    <a:p>
                      <a:pPr algn="ctr"/>
                      <a:r>
                        <a:rPr lang="en-US" sz="2800" b="1" dirty="0" smtClean="0">
                          <a:solidFill>
                            <a:schemeClr val="tx1"/>
                          </a:solidFill>
                        </a:rPr>
                        <a:t>15</a:t>
                      </a:r>
                      <a:endParaRPr lang="en-US" sz="2800" b="1" dirty="0">
                        <a:solidFill>
                          <a:schemeClr val="tx1"/>
                        </a:solidFill>
                      </a:endParaRPr>
                    </a:p>
                  </a:txBody>
                  <a:tcPr anchor="ctr"/>
                </a:tc>
                <a:tc>
                  <a:txBody>
                    <a:bodyPr/>
                    <a:lstStyle/>
                    <a:p>
                      <a:pPr algn="ctr"/>
                      <a:r>
                        <a:rPr lang="en-US" sz="2800" b="1" dirty="0" smtClean="0">
                          <a:solidFill>
                            <a:schemeClr val="tx1"/>
                          </a:solidFill>
                        </a:rPr>
                        <a:t>31</a:t>
                      </a:r>
                      <a:endParaRPr lang="en-US" sz="2800" b="1" dirty="0">
                        <a:solidFill>
                          <a:schemeClr val="tx1"/>
                        </a:solidFill>
                      </a:endParaRPr>
                    </a:p>
                  </a:txBody>
                  <a:tcPr anchor="ctr"/>
                </a:tc>
                <a:tc>
                  <a:txBody>
                    <a:bodyPr/>
                    <a:lstStyle/>
                    <a:p>
                      <a:pPr algn="ctr"/>
                      <a:r>
                        <a:rPr lang="en-US" sz="2800" b="1" dirty="0" smtClean="0">
                          <a:solidFill>
                            <a:schemeClr val="tx1"/>
                          </a:solidFill>
                        </a:rPr>
                        <a:t>63</a:t>
                      </a:r>
                      <a:endParaRPr lang="en-US" sz="2800" b="1" dirty="0">
                        <a:solidFill>
                          <a:schemeClr val="tx1"/>
                        </a:solidFill>
                      </a:endParaRPr>
                    </a:p>
                  </a:txBody>
                  <a:tcPr anchor="ctr"/>
                </a:tc>
                <a:tc>
                  <a:txBody>
                    <a:bodyPr/>
                    <a:lstStyle/>
                    <a:p>
                      <a:pPr algn="ctr"/>
                      <a:r>
                        <a:rPr lang="en-US" sz="2800" b="1" dirty="0" smtClean="0">
                          <a:solidFill>
                            <a:schemeClr val="tx1"/>
                          </a:solidFill>
                        </a:rPr>
                        <a:t>127</a:t>
                      </a:r>
                      <a:endParaRPr lang="en-US" sz="2800" b="1" dirty="0">
                        <a:solidFill>
                          <a:schemeClr val="tx1"/>
                        </a:solidFill>
                      </a:endParaRPr>
                    </a:p>
                  </a:txBody>
                  <a:tcPr anchor="ctr"/>
                </a:tc>
                <a:tc>
                  <a:txBody>
                    <a:bodyPr/>
                    <a:lstStyle/>
                    <a:p>
                      <a:pPr algn="ctr"/>
                      <a:r>
                        <a:rPr lang="en-US" sz="2800" b="1" dirty="0" smtClean="0">
                          <a:solidFill>
                            <a:schemeClr val="tx1"/>
                          </a:solidFill>
                        </a:rPr>
                        <a:t>255</a:t>
                      </a:r>
                      <a:endParaRPr lang="en-US" sz="2800" b="1" dirty="0">
                        <a:solidFill>
                          <a:schemeClr val="tx1"/>
                        </a:solidFill>
                      </a:endParaRPr>
                    </a:p>
                  </a:txBody>
                  <a:tcPr anchor="ctr"/>
                </a:tc>
                <a:tc>
                  <a:txBody>
                    <a:bodyPr/>
                    <a:lstStyle/>
                    <a:p>
                      <a:pPr algn="ctr"/>
                      <a:r>
                        <a:rPr lang="en-US" sz="2800" b="1" dirty="0" smtClean="0">
                          <a:solidFill>
                            <a:schemeClr val="tx1"/>
                          </a:solidFill>
                        </a:rPr>
                        <a:t>511</a:t>
                      </a:r>
                      <a:endParaRPr lang="en-US" sz="2800" b="1" dirty="0">
                        <a:solidFill>
                          <a:schemeClr val="tx1"/>
                        </a:solidFill>
                      </a:endParaRPr>
                    </a:p>
                  </a:txBody>
                  <a:tcPr anchor="ctr"/>
                </a:tc>
                <a:tc>
                  <a:txBody>
                    <a:bodyPr/>
                    <a:lstStyle/>
                    <a:p>
                      <a:pPr algn="ctr"/>
                      <a:r>
                        <a:rPr lang="en-US" sz="2800" b="1" dirty="0" smtClean="0">
                          <a:solidFill>
                            <a:schemeClr val="tx1"/>
                          </a:solidFill>
                        </a:rPr>
                        <a:t>1023</a:t>
                      </a:r>
                      <a:endParaRPr lang="en-US" sz="2800" b="1" dirty="0">
                        <a:solidFill>
                          <a:schemeClr val="tx1"/>
                        </a:solidFill>
                      </a:endParaRPr>
                    </a:p>
                  </a:txBody>
                  <a:tcPr anchor="ctr"/>
                </a:tc>
              </a:tr>
              <a:tr h="6977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smtClean="0">
                          <a:solidFill>
                            <a:schemeClr val="tx1"/>
                          </a:solidFill>
                        </a:rPr>
                        <a:t>NlogN</a:t>
                      </a:r>
                      <a:r>
                        <a:rPr lang="en-US" sz="2800" b="1" dirty="0" smtClean="0">
                          <a:solidFill>
                            <a:schemeClr val="tx1"/>
                          </a:solidFill>
                        </a:rPr>
                        <a:t> -(N-1)</a:t>
                      </a:r>
                    </a:p>
                  </a:txBody>
                  <a:tcPr anchor="ctr"/>
                </a:tc>
                <a:tc>
                  <a:txBody>
                    <a:bodyPr/>
                    <a:lstStyle/>
                    <a:p>
                      <a:pPr algn="ctr"/>
                      <a:r>
                        <a:rPr lang="en-US" sz="2800" b="1" dirty="0" smtClean="0">
                          <a:solidFill>
                            <a:schemeClr val="tx1"/>
                          </a:solidFill>
                        </a:rPr>
                        <a:t>49</a:t>
                      </a:r>
                      <a:endParaRPr lang="en-US" sz="2800" b="1" dirty="0">
                        <a:solidFill>
                          <a:schemeClr val="tx1"/>
                        </a:solidFill>
                      </a:endParaRPr>
                    </a:p>
                  </a:txBody>
                  <a:tcPr anchor="ctr"/>
                </a:tc>
                <a:tc>
                  <a:txBody>
                    <a:bodyPr/>
                    <a:lstStyle/>
                    <a:p>
                      <a:pPr algn="ctr"/>
                      <a:r>
                        <a:rPr lang="en-US" sz="2800" b="1" dirty="0" smtClean="0">
                          <a:solidFill>
                            <a:schemeClr val="tx1"/>
                          </a:solidFill>
                        </a:rPr>
                        <a:t>129</a:t>
                      </a:r>
                      <a:endParaRPr lang="en-US" sz="2800" b="1" dirty="0">
                        <a:solidFill>
                          <a:schemeClr val="tx1"/>
                        </a:solidFill>
                      </a:endParaRPr>
                    </a:p>
                  </a:txBody>
                  <a:tcPr anchor="ctr"/>
                </a:tc>
                <a:tc>
                  <a:txBody>
                    <a:bodyPr/>
                    <a:lstStyle/>
                    <a:p>
                      <a:pPr algn="ctr"/>
                      <a:r>
                        <a:rPr lang="en-US" sz="2800" b="1" dirty="0" smtClean="0">
                          <a:solidFill>
                            <a:schemeClr val="tx1"/>
                          </a:solidFill>
                        </a:rPr>
                        <a:t>321</a:t>
                      </a:r>
                      <a:endParaRPr lang="en-US" sz="2800" b="1" dirty="0">
                        <a:solidFill>
                          <a:schemeClr val="tx1"/>
                        </a:solidFill>
                      </a:endParaRPr>
                    </a:p>
                  </a:txBody>
                  <a:tcPr anchor="ctr"/>
                </a:tc>
                <a:tc>
                  <a:txBody>
                    <a:bodyPr/>
                    <a:lstStyle/>
                    <a:p>
                      <a:pPr algn="ctr"/>
                      <a:r>
                        <a:rPr lang="en-US" sz="2800" b="1" dirty="0" smtClean="0">
                          <a:solidFill>
                            <a:schemeClr val="tx1"/>
                          </a:solidFill>
                        </a:rPr>
                        <a:t>769</a:t>
                      </a:r>
                      <a:endParaRPr lang="en-US" sz="2800" b="1" dirty="0">
                        <a:solidFill>
                          <a:schemeClr val="tx1"/>
                        </a:solidFill>
                      </a:endParaRPr>
                    </a:p>
                  </a:txBody>
                  <a:tcPr anchor="ctr"/>
                </a:tc>
                <a:tc>
                  <a:txBody>
                    <a:bodyPr/>
                    <a:lstStyle/>
                    <a:p>
                      <a:pPr algn="ctr"/>
                      <a:r>
                        <a:rPr lang="en-US" sz="2800" b="1" dirty="0" smtClean="0">
                          <a:solidFill>
                            <a:schemeClr val="tx1"/>
                          </a:solidFill>
                        </a:rPr>
                        <a:t>1793</a:t>
                      </a:r>
                      <a:endParaRPr lang="en-US" sz="2800" b="1" dirty="0">
                        <a:solidFill>
                          <a:schemeClr val="tx1"/>
                        </a:solidFill>
                      </a:endParaRPr>
                    </a:p>
                  </a:txBody>
                  <a:tcPr anchor="ctr"/>
                </a:tc>
                <a:tc>
                  <a:txBody>
                    <a:bodyPr/>
                    <a:lstStyle/>
                    <a:p>
                      <a:pPr algn="ctr"/>
                      <a:r>
                        <a:rPr lang="en-US" sz="2800" b="1" dirty="0" smtClean="0">
                          <a:solidFill>
                            <a:schemeClr val="tx1"/>
                          </a:solidFill>
                        </a:rPr>
                        <a:t>4097</a:t>
                      </a:r>
                      <a:endParaRPr lang="en-US" sz="2800" b="1" dirty="0">
                        <a:solidFill>
                          <a:schemeClr val="tx1"/>
                        </a:solidFill>
                      </a:endParaRPr>
                    </a:p>
                  </a:txBody>
                  <a:tcPr anchor="ctr"/>
                </a:tc>
                <a:tc>
                  <a:txBody>
                    <a:bodyPr/>
                    <a:lstStyle/>
                    <a:p>
                      <a:pPr algn="ctr"/>
                      <a:r>
                        <a:rPr lang="en-US" sz="2800" b="1" dirty="0" smtClean="0">
                          <a:solidFill>
                            <a:schemeClr val="tx1"/>
                          </a:solidFill>
                        </a:rPr>
                        <a:t>9217</a:t>
                      </a:r>
                      <a:endParaRPr lang="en-US" sz="2800" b="1" dirty="0">
                        <a:solidFill>
                          <a:schemeClr val="tx1"/>
                        </a:solidFill>
                      </a:endParaRPr>
                    </a:p>
                  </a:txBody>
                  <a:tcPr anchor="ctr"/>
                </a:tc>
              </a:tr>
              <a:tr h="6977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2(N-1)</a:t>
                      </a:r>
                    </a:p>
                  </a:txBody>
                  <a:tcPr anchor="ctr">
                    <a:solidFill>
                      <a:srgbClr val="FFFF00"/>
                    </a:solidFill>
                  </a:tcPr>
                </a:tc>
                <a:tc>
                  <a:txBody>
                    <a:bodyPr/>
                    <a:lstStyle/>
                    <a:p>
                      <a:pPr algn="ctr"/>
                      <a:r>
                        <a:rPr lang="en-US" sz="2800" b="1" dirty="0" smtClean="0">
                          <a:solidFill>
                            <a:schemeClr val="tx1"/>
                          </a:solidFill>
                        </a:rPr>
                        <a:t>30</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62</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126</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254</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510</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1021</a:t>
                      </a:r>
                      <a:endParaRPr lang="en-US" sz="2800" b="1" dirty="0">
                        <a:solidFill>
                          <a:schemeClr val="tx1"/>
                        </a:solidFill>
                      </a:endParaRPr>
                    </a:p>
                  </a:txBody>
                  <a:tcPr anchor="ctr">
                    <a:solidFill>
                      <a:srgbClr val="FFFF00"/>
                    </a:solidFill>
                  </a:tcPr>
                </a:tc>
                <a:tc>
                  <a:txBody>
                    <a:bodyPr/>
                    <a:lstStyle/>
                    <a:p>
                      <a:pPr algn="ctr"/>
                      <a:r>
                        <a:rPr lang="en-US" sz="2800" b="1" dirty="0" smtClean="0">
                          <a:solidFill>
                            <a:schemeClr val="tx1"/>
                          </a:solidFill>
                        </a:rPr>
                        <a:t>2046</a:t>
                      </a:r>
                      <a:endParaRPr lang="en-US" sz="2800" b="1" dirty="0">
                        <a:solidFill>
                          <a:schemeClr val="tx1"/>
                        </a:solidFill>
                      </a:endParaRPr>
                    </a:p>
                  </a:txBody>
                  <a:tcPr anchor="ctr">
                    <a:solidFill>
                      <a:srgbClr val="FFFF00"/>
                    </a:solidFill>
                  </a:tcPr>
                </a:tc>
              </a:tr>
            </a:tbl>
          </a:graphicData>
        </a:graphic>
      </p:graphicFrame>
      <p:sp>
        <p:nvSpPr>
          <p:cNvPr id="5" name="Oval 4"/>
          <p:cNvSpPr/>
          <p:nvPr/>
        </p:nvSpPr>
        <p:spPr>
          <a:xfrm>
            <a:off x="9562011" y="1149531"/>
            <a:ext cx="1846218" cy="47635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3" y="1148489"/>
            <a:ext cx="9144000" cy="2387600"/>
          </a:xfrm>
        </p:spPr>
        <p:txBody>
          <a:bodyPr/>
          <a:lstStyle/>
          <a:p>
            <a:r>
              <a:rPr lang="en-US" dirty="0"/>
              <a:t>Efficient </a:t>
            </a:r>
            <a:r>
              <a:rPr lang="en-US" dirty="0" smtClean="0"/>
              <a:t>Inclusive Parallel </a:t>
            </a:r>
            <a:r>
              <a:rPr lang="en-US" dirty="0"/>
              <a:t>Scan</a:t>
            </a:r>
            <a:endParaRPr lang="en-US" dirty="0"/>
          </a:p>
        </p:txBody>
      </p:sp>
    </p:spTree>
    <p:extLst>
      <p:ext uri="{BB962C8B-B14F-4D97-AF65-F5344CB8AC3E}">
        <p14:creationId xmlns:p14="http://schemas.microsoft.com/office/powerpoint/2010/main" val="318290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scan</a:t>
            </a:r>
            <a:endParaRPr lang="en-US" dirty="0"/>
          </a:p>
        </p:txBody>
      </p:sp>
      <p:sp>
        <p:nvSpPr>
          <p:cNvPr id="3" name="Content Placeholder 2"/>
          <p:cNvSpPr>
            <a:spLocks noGrp="1"/>
          </p:cNvSpPr>
          <p:nvPr>
            <p:ph idx="1"/>
          </p:nvPr>
        </p:nvSpPr>
        <p:spPr>
          <a:xfrm>
            <a:off x="2188029" y="2078174"/>
            <a:ext cx="10515600" cy="4351338"/>
          </a:xfrm>
        </p:spPr>
        <p:txBody>
          <a:bodyPr/>
          <a:lstStyle/>
          <a:p>
            <a:r>
              <a:rPr lang="en-US" dirty="0" smtClean="0"/>
              <a:t>Two phases</a:t>
            </a:r>
          </a:p>
          <a:p>
            <a:pPr lvl="1"/>
            <a:r>
              <a:rPr lang="en-US" sz="2800" dirty="0" smtClean="0"/>
              <a:t>Reduction phase</a:t>
            </a:r>
          </a:p>
          <a:p>
            <a:pPr lvl="1"/>
            <a:r>
              <a:rPr lang="en-US" sz="2800" dirty="0" smtClean="0"/>
              <a:t>Down sweep phase (Different from previous one)</a:t>
            </a:r>
            <a:endParaRPr lang="en-US" sz="2800" dirty="0"/>
          </a:p>
        </p:txBody>
      </p:sp>
    </p:spTree>
    <p:extLst>
      <p:ext uri="{BB962C8B-B14F-4D97-AF65-F5344CB8AC3E}">
        <p14:creationId xmlns:p14="http://schemas.microsoft.com/office/powerpoint/2010/main" val="161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05097526"/>
              </p:ext>
            </p:extLst>
          </p:nvPr>
        </p:nvGraphicFramePr>
        <p:xfrm>
          <a:off x="1759134" y="5483254"/>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5</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6</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13285207"/>
              </p:ext>
            </p:extLst>
          </p:nvPr>
        </p:nvGraphicFramePr>
        <p:xfrm>
          <a:off x="1759134" y="4250992"/>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8</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1</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11</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8</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6</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3</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7</a:t>
                      </a:r>
                      <a:endParaRPr lang="en-US" sz="2400" dirty="0">
                        <a:solidFill>
                          <a:srgbClr val="FF0000"/>
                        </a:solidFill>
                      </a:endParaRPr>
                    </a:p>
                  </a:txBody>
                  <a:tcPr anchor="ctr">
                    <a:solidFill>
                      <a:srgbClr val="FFFF0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0000"/>
                          </a:solidFill>
                        </a:rPr>
                        <a:t>10</a:t>
                      </a:r>
                      <a:endParaRPr lang="en-US" sz="2400" dirty="0">
                        <a:solidFill>
                          <a:srgbClr val="FF0000"/>
                        </a:solidFill>
                      </a:endParaRPr>
                    </a:p>
                  </a:txBody>
                  <a:tcPr anchor="ctr">
                    <a:solidFill>
                      <a:srgbClr val="FFFF00"/>
                    </a:solidFill>
                  </a:tcPr>
                </a:tc>
              </a:tr>
            </a:tbl>
          </a:graphicData>
        </a:graphic>
      </p:graphicFrame>
      <p:cxnSp>
        <p:nvCxnSpPr>
          <p:cNvPr id="8" name="Straight Arrow Connector 7"/>
          <p:cNvCxnSpPr/>
          <p:nvPr/>
        </p:nvCxnSpPr>
        <p:spPr>
          <a:xfrm flipV="1">
            <a:off x="2081349" y="4785360"/>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77737" y="4885509"/>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182983" y="4780402"/>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79371" y="4880551"/>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67348" y="4775444"/>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863736" y="4875593"/>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505995" y="4780402"/>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002383" y="4880551"/>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644641" y="4771692"/>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141029" y="4871841"/>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15432" y="4761776"/>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211820" y="4861925"/>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974367" y="4756818"/>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470755" y="4856967"/>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0110654" y="4771692"/>
            <a:ext cx="496388" cy="6978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607042" y="4871841"/>
            <a:ext cx="0" cy="6027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007121807"/>
              </p:ext>
            </p:extLst>
          </p:nvPr>
        </p:nvGraphicFramePr>
        <p:xfrm>
          <a:off x="1759134" y="3018730"/>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8</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11</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19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6</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7</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17</a:t>
                      </a:r>
                      <a:endParaRPr lang="en-US" sz="2400" b="1" kern="1200" dirty="0">
                        <a:solidFill>
                          <a:srgbClr val="FF0000"/>
                        </a:solidFill>
                        <a:latin typeface="+mn-lt"/>
                        <a:ea typeface="+mn-ea"/>
                        <a:cs typeface="+mn-cs"/>
                      </a:endParaRPr>
                    </a:p>
                  </a:txBody>
                  <a:tcPr anchor="ctr">
                    <a:solidFill>
                      <a:srgbClr val="FFFF00"/>
                    </a:solidFill>
                  </a:tcPr>
                </a:tc>
              </a:tr>
            </a:tbl>
          </a:graphicData>
        </a:graphic>
      </p:graphicFrame>
      <p:cxnSp>
        <p:nvCxnSpPr>
          <p:cNvPr id="27" name="Straight Arrow Connector 26"/>
          <p:cNvCxnSpPr/>
          <p:nvPr/>
        </p:nvCxnSpPr>
        <p:spPr>
          <a:xfrm flipV="1">
            <a:off x="2577737" y="3571724"/>
            <a:ext cx="1101634" cy="6578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3740331" y="3524869"/>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826725" y="3575642"/>
            <a:ext cx="1101634" cy="6578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989319" y="3528787"/>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149737" y="3580662"/>
            <a:ext cx="1101634" cy="6578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312331" y="3533807"/>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9431384" y="3568766"/>
            <a:ext cx="1101634" cy="6578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0593978" y="3521911"/>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p:cNvGraphicFramePr>
            <a:graphicFrameLocks noGrp="1"/>
          </p:cNvGraphicFramePr>
          <p:nvPr>
            <p:extLst>
              <p:ext uri="{D42A27DB-BD31-4B8C-83A1-F6EECF244321}">
                <p14:modId xmlns:p14="http://schemas.microsoft.com/office/powerpoint/2010/main" val="3963171804"/>
              </p:ext>
            </p:extLst>
          </p:nvPr>
        </p:nvGraphicFramePr>
        <p:xfrm>
          <a:off x="1759134" y="1786468"/>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8</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11</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28</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6</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7</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26</a:t>
                      </a:r>
                      <a:endParaRPr lang="en-US" sz="2400" b="1" kern="1200" dirty="0">
                        <a:solidFill>
                          <a:srgbClr val="FF0000"/>
                        </a:solidFill>
                        <a:latin typeface="+mn-lt"/>
                        <a:ea typeface="+mn-ea"/>
                        <a:cs typeface="+mn-cs"/>
                      </a:endParaRPr>
                    </a:p>
                  </a:txBody>
                  <a:tcPr anchor="ctr">
                    <a:solidFill>
                      <a:srgbClr val="FFFF00"/>
                    </a:solidFill>
                  </a:tcPr>
                </a:tc>
              </a:tr>
            </a:tbl>
          </a:graphicData>
        </a:graphic>
      </p:graphicFrame>
      <p:cxnSp>
        <p:nvCxnSpPr>
          <p:cNvPr id="40" name="Straight Arrow Connector 39"/>
          <p:cNvCxnSpPr/>
          <p:nvPr/>
        </p:nvCxnSpPr>
        <p:spPr>
          <a:xfrm flipV="1">
            <a:off x="3740331" y="2388434"/>
            <a:ext cx="2262052" cy="5995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069873" y="2341983"/>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101871" y="2357247"/>
            <a:ext cx="2262052" cy="5995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10431413" y="2310796"/>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712283468"/>
              </p:ext>
            </p:extLst>
          </p:nvPr>
        </p:nvGraphicFramePr>
        <p:xfrm>
          <a:off x="1759134" y="554206"/>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8</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11</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28</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6</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7</a:t>
                      </a:r>
                      <a:endParaRPr lang="en-US" sz="2400" b="1" kern="1200" dirty="0">
                        <a:solidFill>
                          <a:srgbClr val="FF0000"/>
                        </a:solidFill>
                        <a:latin typeface="+mn-lt"/>
                        <a:ea typeface="+mn-ea"/>
                        <a:cs typeface="+mn-cs"/>
                      </a:endParaRPr>
                    </a:p>
                  </a:txBody>
                  <a:tcPr anchor="ctr">
                    <a:solidFill>
                      <a:srgbClr val="0070C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54</a:t>
                      </a:r>
                      <a:endParaRPr lang="en-US" sz="2400" b="1" kern="1200" dirty="0">
                        <a:solidFill>
                          <a:srgbClr val="FF0000"/>
                        </a:solidFill>
                        <a:latin typeface="+mn-lt"/>
                        <a:ea typeface="+mn-ea"/>
                        <a:cs typeface="+mn-cs"/>
                      </a:endParaRPr>
                    </a:p>
                  </a:txBody>
                  <a:tcPr anchor="ctr">
                    <a:solidFill>
                      <a:srgbClr val="FFFF00"/>
                    </a:solidFill>
                  </a:tcPr>
                </a:tc>
              </a:tr>
            </a:tbl>
          </a:graphicData>
        </a:graphic>
      </p:graphicFrame>
      <p:cxnSp>
        <p:nvCxnSpPr>
          <p:cNvPr id="46" name="Straight Arrow Connector 45"/>
          <p:cNvCxnSpPr/>
          <p:nvPr/>
        </p:nvCxnSpPr>
        <p:spPr>
          <a:xfrm flipV="1">
            <a:off x="6069873" y="1148324"/>
            <a:ext cx="4288975" cy="570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0546079" y="1083554"/>
            <a:ext cx="13064" cy="7079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2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par>
                                <p:cTn id="47" presetID="2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fill="hold"/>
                                        <p:tgtEl>
                                          <p:spTgt spid="6"/>
                                        </p:tgtEl>
                                        <p:attrNameLst>
                                          <p:attrName>ppt_w</p:attrName>
                                        </p:attrNameLst>
                                      </p:cBhvr>
                                      <p:tavLst>
                                        <p:tav tm="0">
                                          <p:val>
                                            <p:fltVal val="0"/>
                                          </p:val>
                                        </p:tav>
                                        <p:tav tm="100000">
                                          <p:val>
                                            <p:strVal val="#ppt_w"/>
                                          </p:val>
                                        </p:tav>
                                      </p:tavLst>
                                    </p:anim>
                                    <p:anim calcmode="lin" valueType="num">
                                      <p:cBhvr>
                                        <p:cTn id="58" dur="500" fill="hold"/>
                                        <p:tgtEl>
                                          <p:spTgt spid="6"/>
                                        </p:tgtEl>
                                        <p:attrNameLst>
                                          <p:attrName>ppt_h</p:attrName>
                                        </p:attrNameLst>
                                      </p:cBhvr>
                                      <p:tavLst>
                                        <p:tav tm="0">
                                          <p:val>
                                            <p:fltVal val="0"/>
                                          </p:val>
                                        </p:tav>
                                        <p:tav tm="100000">
                                          <p:val>
                                            <p:strVal val="#ppt_h"/>
                                          </p:val>
                                        </p:tav>
                                      </p:tavLst>
                                    </p:anim>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par>
                                <p:cTn id="65" presetID="2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par>
                                <p:cTn id="68" presetID="22" presetClass="entr" presetSubtype="4"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down)">
                                      <p:cBhvr>
                                        <p:cTn id="70" dur="500"/>
                                        <p:tgtEl>
                                          <p:spTgt spid="33"/>
                                        </p:tgtEl>
                                      </p:cBhvr>
                                    </p:animEffect>
                                  </p:childTnLst>
                                </p:cTn>
                              </p:par>
                              <p:par>
                                <p:cTn id="71" presetID="22" presetClass="entr" presetSubtype="4"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par>
                                <p:cTn id="77" presetID="22" presetClass="entr" presetSubtype="4"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down)">
                                      <p:cBhvr>
                                        <p:cTn id="79" dur="500"/>
                                        <p:tgtEl>
                                          <p:spTgt spid="36"/>
                                        </p:tgtEl>
                                      </p:cBhvr>
                                    </p:animEffect>
                                  </p:childTnLst>
                                </p:cTn>
                              </p:par>
                              <p:par>
                                <p:cTn id="80" presetID="22" presetClass="entr" presetSubtype="4"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down)">
                                      <p:cBhvr>
                                        <p:cTn id="82" dur="500"/>
                                        <p:tgtEl>
                                          <p:spTgt spid="37"/>
                                        </p:tgtEl>
                                      </p:cBhvr>
                                    </p:animEffect>
                                  </p:childTnLst>
                                </p:cTn>
                              </p:par>
                              <p:par>
                                <p:cTn id="83" presetID="22" presetClass="entr" presetSubtype="4"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500" fill="hold"/>
                                        <p:tgtEl>
                                          <p:spTgt spid="26"/>
                                        </p:tgtEl>
                                        <p:attrNameLst>
                                          <p:attrName>ppt_w</p:attrName>
                                        </p:attrNameLst>
                                      </p:cBhvr>
                                      <p:tavLst>
                                        <p:tav tm="0">
                                          <p:val>
                                            <p:fltVal val="0"/>
                                          </p:val>
                                        </p:tav>
                                        <p:tav tm="100000">
                                          <p:val>
                                            <p:strVal val="#ppt_w"/>
                                          </p:val>
                                        </p:tav>
                                      </p:tavLst>
                                    </p:anim>
                                    <p:anim calcmode="lin" valueType="num">
                                      <p:cBhvr>
                                        <p:cTn id="91" dur="500" fill="hold"/>
                                        <p:tgtEl>
                                          <p:spTgt spid="26"/>
                                        </p:tgtEl>
                                        <p:attrNameLst>
                                          <p:attrName>ppt_h</p:attrName>
                                        </p:attrNameLst>
                                      </p:cBhvr>
                                      <p:tavLst>
                                        <p:tav tm="0">
                                          <p:val>
                                            <p:fltVal val="0"/>
                                          </p:val>
                                        </p:tav>
                                        <p:tav tm="100000">
                                          <p:val>
                                            <p:strVal val="#ppt_h"/>
                                          </p:val>
                                        </p:tav>
                                      </p:tavLst>
                                    </p:anim>
                                    <p:animEffect transition="in" filter="fade">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down)">
                                      <p:cBhvr>
                                        <p:cTn id="97" dur="500"/>
                                        <p:tgtEl>
                                          <p:spTgt spid="40"/>
                                        </p:tgtEl>
                                      </p:cBhvr>
                                    </p:animEffect>
                                  </p:childTnLst>
                                </p:cTn>
                              </p:par>
                              <p:par>
                                <p:cTn id="98" presetID="22" presetClass="entr" presetSubtype="4" fill="hold"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down)">
                                      <p:cBhvr>
                                        <p:cTn id="100" dur="500"/>
                                        <p:tgtEl>
                                          <p:spTgt spid="41"/>
                                        </p:tgtEl>
                                      </p:cBhvr>
                                    </p:animEffect>
                                  </p:childTnLst>
                                </p:cTn>
                              </p:par>
                              <p:par>
                                <p:cTn id="101" presetID="2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down)">
                                      <p:cBhvr>
                                        <p:cTn id="103" dur="500"/>
                                        <p:tgtEl>
                                          <p:spTgt spid="43"/>
                                        </p:tgtEl>
                                      </p:cBhvr>
                                    </p:animEffect>
                                  </p:childTnLst>
                                </p:cTn>
                              </p:par>
                              <p:par>
                                <p:cTn id="104" presetID="22" presetClass="entr" presetSubtype="4"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down)">
                                      <p:cBhvr>
                                        <p:cTn id="106" dur="500"/>
                                        <p:tgtEl>
                                          <p:spTgt spid="44"/>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nodeType="click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p:cTn id="111" dur="500" fill="hold"/>
                                        <p:tgtEl>
                                          <p:spTgt spid="39"/>
                                        </p:tgtEl>
                                        <p:attrNameLst>
                                          <p:attrName>ppt_w</p:attrName>
                                        </p:attrNameLst>
                                      </p:cBhvr>
                                      <p:tavLst>
                                        <p:tav tm="0">
                                          <p:val>
                                            <p:fltVal val="0"/>
                                          </p:val>
                                        </p:tav>
                                        <p:tav tm="100000">
                                          <p:val>
                                            <p:strVal val="#ppt_w"/>
                                          </p:val>
                                        </p:tav>
                                      </p:tavLst>
                                    </p:anim>
                                    <p:anim calcmode="lin" valueType="num">
                                      <p:cBhvr>
                                        <p:cTn id="112" dur="500" fill="hold"/>
                                        <p:tgtEl>
                                          <p:spTgt spid="39"/>
                                        </p:tgtEl>
                                        <p:attrNameLst>
                                          <p:attrName>ppt_h</p:attrName>
                                        </p:attrNameLst>
                                      </p:cBhvr>
                                      <p:tavLst>
                                        <p:tav tm="0">
                                          <p:val>
                                            <p:fltVal val="0"/>
                                          </p:val>
                                        </p:tav>
                                        <p:tav tm="100000">
                                          <p:val>
                                            <p:strVal val="#ppt_h"/>
                                          </p:val>
                                        </p:tav>
                                      </p:tavLst>
                                    </p:anim>
                                    <p:animEffect transition="in" filter="fade">
                                      <p:cBhvr>
                                        <p:cTn id="113" dur="500"/>
                                        <p:tgtEl>
                                          <p:spTgt spid="3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wipe(down)">
                                      <p:cBhvr>
                                        <p:cTn id="118" dur="500"/>
                                        <p:tgtEl>
                                          <p:spTgt spid="46"/>
                                        </p:tgtEl>
                                      </p:cBhvr>
                                    </p:animEffect>
                                  </p:childTnLst>
                                </p:cTn>
                              </p:par>
                              <p:par>
                                <p:cTn id="119" presetID="22" presetClass="entr" presetSubtype="4"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wipe(down)">
                                      <p:cBhvr>
                                        <p:cTn id="121" dur="500"/>
                                        <p:tgtEl>
                                          <p:spTgt spid="47"/>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 calcmode="lin" valueType="num">
                                      <p:cBhvr>
                                        <p:cTn id="126" dur="500" fill="hold"/>
                                        <p:tgtEl>
                                          <p:spTgt spid="45"/>
                                        </p:tgtEl>
                                        <p:attrNameLst>
                                          <p:attrName>ppt_w</p:attrName>
                                        </p:attrNameLst>
                                      </p:cBhvr>
                                      <p:tavLst>
                                        <p:tav tm="0">
                                          <p:val>
                                            <p:fltVal val="0"/>
                                          </p:val>
                                        </p:tav>
                                        <p:tav tm="100000">
                                          <p:val>
                                            <p:strVal val="#ppt_w"/>
                                          </p:val>
                                        </p:tav>
                                      </p:tavLst>
                                    </p:anim>
                                    <p:anim calcmode="lin" valueType="num">
                                      <p:cBhvr>
                                        <p:cTn id="127" dur="500" fill="hold"/>
                                        <p:tgtEl>
                                          <p:spTgt spid="45"/>
                                        </p:tgtEl>
                                        <p:attrNameLst>
                                          <p:attrName>ppt_h</p:attrName>
                                        </p:attrNameLst>
                                      </p:cBhvr>
                                      <p:tavLst>
                                        <p:tav tm="0">
                                          <p:val>
                                            <p:fltVal val="0"/>
                                          </p:val>
                                        </p:tav>
                                        <p:tav tm="100000">
                                          <p:val>
                                            <p:strVal val="#ppt_h"/>
                                          </p:val>
                                        </p:tav>
                                      </p:tavLst>
                                    </p:anim>
                                    <p:animEffect transition="in" filter="fade">
                                      <p:cBhvr>
                                        <p:cTn id="12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707009"/>
              </p:ext>
            </p:extLst>
          </p:nvPr>
        </p:nvGraphicFramePr>
        <p:xfrm>
          <a:off x="1724298" y="3971110"/>
          <a:ext cx="9158512" cy="51380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1380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8</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11</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28</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6</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7</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54</a:t>
                      </a:r>
                      <a:endParaRPr lang="en-US" sz="2400" b="1" kern="1200" dirty="0">
                        <a:solidFill>
                          <a:srgbClr val="FF0000"/>
                        </a:solidFill>
                        <a:latin typeface="+mn-lt"/>
                        <a:ea typeface="+mn-ea"/>
                        <a:cs typeface="+mn-cs"/>
                      </a:endParaRPr>
                    </a:p>
                  </a:txBody>
                  <a:tcPr anchor="ctr">
                    <a:solidFill>
                      <a:srgbClr val="FFFF00"/>
                    </a:solidFill>
                  </a:tcPr>
                </a:tc>
              </a:tr>
            </a:tbl>
          </a:graphicData>
        </a:graphic>
      </p:graphicFrame>
      <p:sp>
        <p:nvSpPr>
          <p:cNvPr id="6" name="TextBox 5"/>
          <p:cNvSpPr txBox="1"/>
          <p:nvPr/>
        </p:nvSpPr>
        <p:spPr>
          <a:xfrm>
            <a:off x="1802675" y="3326674"/>
            <a:ext cx="609600" cy="523220"/>
          </a:xfrm>
          <a:prstGeom prst="rect">
            <a:avLst/>
          </a:prstGeom>
          <a:noFill/>
        </p:spPr>
        <p:txBody>
          <a:bodyPr wrap="square" rtlCol="0">
            <a:spAutoFit/>
          </a:bodyPr>
          <a:lstStyle/>
          <a:p>
            <a:r>
              <a:rPr lang="en-US" sz="2800" dirty="0" smtClean="0"/>
              <a:t>0</a:t>
            </a:r>
            <a:endParaRPr lang="en-US" sz="2800" dirty="0"/>
          </a:p>
        </p:txBody>
      </p:sp>
      <p:sp>
        <p:nvSpPr>
          <p:cNvPr id="7" name="TextBox 6"/>
          <p:cNvSpPr txBox="1"/>
          <p:nvPr/>
        </p:nvSpPr>
        <p:spPr>
          <a:xfrm>
            <a:off x="2947852" y="3326674"/>
            <a:ext cx="609600" cy="523220"/>
          </a:xfrm>
          <a:prstGeom prst="rect">
            <a:avLst/>
          </a:prstGeom>
          <a:noFill/>
        </p:spPr>
        <p:txBody>
          <a:bodyPr wrap="square" rtlCol="0">
            <a:spAutoFit/>
          </a:bodyPr>
          <a:lstStyle/>
          <a:p>
            <a:r>
              <a:rPr lang="en-US" sz="2800" dirty="0" smtClean="0"/>
              <a:t>2</a:t>
            </a:r>
            <a:endParaRPr lang="en-US" sz="2800" dirty="0"/>
          </a:p>
        </p:txBody>
      </p:sp>
      <p:sp>
        <p:nvSpPr>
          <p:cNvPr id="8" name="TextBox 7"/>
          <p:cNvSpPr txBox="1"/>
          <p:nvPr/>
        </p:nvSpPr>
        <p:spPr>
          <a:xfrm>
            <a:off x="4093029" y="3326674"/>
            <a:ext cx="609600" cy="523220"/>
          </a:xfrm>
          <a:prstGeom prst="rect">
            <a:avLst/>
          </a:prstGeom>
          <a:noFill/>
        </p:spPr>
        <p:txBody>
          <a:bodyPr wrap="square" rtlCol="0">
            <a:spAutoFit/>
          </a:bodyPr>
          <a:lstStyle/>
          <a:p>
            <a:r>
              <a:rPr lang="en-US" sz="2800" dirty="0" smtClean="0"/>
              <a:t>4</a:t>
            </a:r>
            <a:endParaRPr lang="en-US" sz="2800" dirty="0"/>
          </a:p>
        </p:txBody>
      </p:sp>
      <p:sp>
        <p:nvSpPr>
          <p:cNvPr id="9" name="TextBox 8"/>
          <p:cNvSpPr txBox="1"/>
          <p:nvPr/>
        </p:nvSpPr>
        <p:spPr>
          <a:xfrm>
            <a:off x="5238206" y="3326674"/>
            <a:ext cx="609600" cy="523220"/>
          </a:xfrm>
          <a:prstGeom prst="rect">
            <a:avLst/>
          </a:prstGeom>
          <a:noFill/>
        </p:spPr>
        <p:txBody>
          <a:bodyPr wrap="square" rtlCol="0">
            <a:spAutoFit/>
          </a:bodyPr>
          <a:lstStyle/>
          <a:p>
            <a:r>
              <a:rPr lang="en-US" sz="2800" dirty="0" smtClean="0"/>
              <a:t>6</a:t>
            </a:r>
            <a:endParaRPr lang="en-US" sz="2800" dirty="0"/>
          </a:p>
        </p:txBody>
      </p:sp>
      <p:sp>
        <p:nvSpPr>
          <p:cNvPr id="10" name="TextBox 9"/>
          <p:cNvSpPr txBox="1"/>
          <p:nvPr/>
        </p:nvSpPr>
        <p:spPr>
          <a:xfrm>
            <a:off x="6379029" y="3326674"/>
            <a:ext cx="609600" cy="523220"/>
          </a:xfrm>
          <a:prstGeom prst="rect">
            <a:avLst/>
          </a:prstGeom>
          <a:noFill/>
        </p:spPr>
        <p:txBody>
          <a:bodyPr wrap="square" rtlCol="0">
            <a:spAutoFit/>
          </a:bodyPr>
          <a:lstStyle/>
          <a:p>
            <a:r>
              <a:rPr lang="en-US" sz="2800" dirty="0" smtClean="0"/>
              <a:t>8</a:t>
            </a:r>
            <a:endParaRPr lang="en-US" sz="2800" dirty="0"/>
          </a:p>
        </p:txBody>
      </p:sp>
      <p:sp>
        <p:nvSpPr>
          <p:cNvPr id="11" name="TextBox 10"/>
          <p:cNvSpPr txBox="1"/>
          <p:nvPr/>
        </p:nvSpPr>
        <p:spPr>
          <a:xfrm>
            <a:off x="7441475" y="3326674"/>
            <a:ext cx="609600" cy="523220"/>
          </a:xfrm>
          <a:prstGeom prst="rect">
            <a:avLst/>
          </a:prstGeom>
          <a:noFill/>
        </p:spPr>
        <p:txBody>
          <a:bodyPr wrap="square" rtlCol="0">
            <a:spAutoFit/>
          </a:bodyPr>
          <a:lstStyle/>
          <a:p>
            <a:r>
              <a:rPr lang="en-US" sz="2800" dirty="0" smtClean="0"/>
              <a:t>10</a:t>
            </a:r>
            <a:endParaRPr lang="en-US" sz="2800" dirty="0"/>
          </a:p>
        </p:txBody>
      </p:sp>
      <p:sp>
        <p:nvSpPr>
          <p:cNvPr id="12" name="TextBox 11"/>
          <p:cNvSpPr txBox="1"/>
          <p:nvPr/>
        </p:nvSpPr>
        <p:spPr>
          <a:xfrm>
            <a:off x="8569235" y="3326674"/>
            <a:ext cx="609600" cy="523220"/>
          </a:xfrm>
          <a:prstGeom prst="rect">
            <a:avLst/>
          </a:prstGeom>
          <a:noFill/>
        </p:spPr>
        <p:txBody>
          <a:bodyPr wrap="square" rtlCol="0">
            <a:spAutoFit/>
          </a:bodyPr>
          <a:lstStyle/>
          <a:p>
            <a:r>
              <a:rPr lang="en-US" sz="2800" dirty="0" smtClean="0"/>
              <a:t>12</a:t>
            </a:r>
            <a:endParaRPr lang="en-US" sz="2800" dirty="0"/>
          </a:p>
        </p:txBody>
      </p:sp>
      <p:sp>
        <p:nvSpPr>
          <p:cNvPr id="13" name="TextBox 12"/>
          <p:cNvSpPr txBox="1"/>
          <p:nvPr/>
        </p:nvSpPr>
        <p:spPr>
          <a:xfrm>
            <a:off x="9696995" y="3326674"/>
            <a:ext cx="609600" cy="523220"/>
          </a:xfrm>
          <a:prstGeom prst="rect">
            <a:avLst/>
          </a:prstGeom>
          <a:noFill/>
        </p:spPr>
        <p:txBody>
          <a:bodyPr wrap="square" rtlCol="0">
            <a:spAutoFit/>
          </a:bodyPr>
          <a:lstStyle/>
          <a:p>
            <a:r>
              <a:rPr lang="en-US" sz="2800" dirty="0" smtClean="0"/>
              <a:t>14</a:t>
            </a:r>
            <a:endParaRPr lang="en-US" sz="2800" dirty="0"/>
          </a:p>
        </p:txBody>
      </p:sp>
      <p:sp>
        <p:nvSpPr>
          <p:cNvPr id="14" name="TextBox 13"/>
          <p:cNvSpPr txBox="1"/>
          <p:nvPr/>
        </p:nvSpPr>
        <p:spPr>
          <a:xfrm>
            <a:off x="2181497" y="4606134"/>
            <a:ext cx="831669" cy="523220"/>
          </a:xfrm>
          <a:prstGeom prst="rect">
            <a:avLst/>
          </a:prstGeom>
          <a:noFill/>
        </p:spPr>
        <p:txBody>
          <a:bodyPr wrap="square" rtlCol="0">
            <a:spAutoFit/>
          </a:bodyPr>
          <a:lstStyle/>
          <a:p>
            <a:r>
              <a:rPr lang="en-US" sz="2800" dirty="0" smtClean="0"/>
              <a:t>0-1</a:t>
            </a:r>
            <a:endParaRPr lang="en-US" sz="2800" dirty="0"/>
          </a:p>
        </p:txBody>
      </p:sp>
      <p:sp>
        <p:nvSpPr>
          <p:cNvPr id="15" name="TextBox 14"/>
          <p:cNvSpPr txBox="1"/>
          <p:nvPr/>
        </p:nvSpPr>
        <p:spPr>
          <a:xfrm>
            <a:off x="3385457" y="4606134"/>
            <a:ext cx="923108" cy="523220"/>
          </a:xfrm>
          <a:prstGeom prst="rect">
            <a:avLst/>
          </a:prstGeom>
          <a:noFill/>
        </p:spPr>
        <p:txBody>
          <a:bodyPr wrap="square" rtlCol="0">
            <a:spAutoFit/>
          </a:bodyPr>
          <a:lstStyle/>
          <a:p>
            <a:r>
              <a:rPr lang="en-US" sz="2800" dirty="0" smtClean="0"/>
              <a:t>0-3</a:t>
            </a:r>
            <a:endParaRPr lang="en-US" sz="2800" dirty="0"/>
          </a:p>
        </p:txBody>
      </p:sp>
      <p:sp>
        <p:nvSpPr>
          <p:cNvPr id="16" name="TextBox 15"/>
          <p:cNvSpPr txBox="1"/>
          <p:nvPr/>
        </p:nvSpPr>
        <p:spPr>
          <a:xfrm>
            <a:off x="4537166" y="4606134"/>
            <a:ext cx="683623" cy="523220"/>
          </a:xfrm>
          <a:prstGeom prst="rect">
            <a:avLst/>
          </a:prstGeom>
          <a:noFill/>
        </p:spPr>
        <p:txBody>
          <a:bodyPr wrap="square" rtlCol="0">
            <a:spAutoFit/>
          </a:bodyPr>
          <a:lstStyle/>
          <a:p>
            <a:r>
              <a:rPr lang="en-US" sz="2800" dirty="0" smtClean="0"/>
              <a:t>4-5</a:t>
            </a:r>
            <a:endParaRPr lang="en-US" sz="2800" dirty="0"/>
          </a:p>
        </p:txBody>
      </p:sp>
      <p:sp>
        <p:nvSpPr>
          <p:cNvPr id="17" name="TextBox 16"/>
          <p:cNvSpPr txBox="1"/>
          <p:nvPr/>
        </p:nvSpPr>
        <p:spPr>
          <a:xfrm>
            <a:off x="5756366" y="4606134"/>
            <a:ext cx="766354" cy="523220"/>
          </a:xfrm>
          <a:prstGeom prst="rect">
            <a:avLst/>
          </a:prstGeom>
          <a:noFill/>
        </p:spPr>
        <p:txBody>
          <a:bodyPr wrap="square" rtlCol="0">
            <a:spAutoFit/>
          </a:bodyPr>
          <a:lstStyle/>
          <a:p>
            <a:r>
              <a:rPr lang="en-US" sz="2800" dirty="0" smtClean="0"/>
              <a:t>0-7</a:t>
            </a:r>
            <a:endParaRPr lang="en-US" sz="2800" dirty="0"/>
          </a:p>
        </p:txBody>
      </p:sp>
      <p:sp>
        <p:nvSpPr>
          <p:cNvPr id="18" name="TextBox 17"/>
          <p:cNvSpPr txBox="1"/>
          <p:nvPr/>
        </p:nvSpPr>
        <p:spPr>
          <a:xfrm>
            <a:off x="6783977" y="4606134"/>
            <a:ext cx="766354" cy="523220"/>
          </a:xfrm>
          <a:prstGeom prst="rect">
            <a:avLst/>
          </a:prstGeom>
          <a:noFill/>
        </p:spPr>
        <p:txBody>
          <a:bodyPr wrap="square" rtlCol="0">
            <a:spAutoFit/>
          </a:bodyPr>
          <a:lstStyle/>
          <a:p>
            <a:r>
              <a:rPr lang="en-US" sz="2800" dirty="0" smtClean="0"/>
              <a:t>7-8</a:t>
            </a:r>
            <a:endParaRPr lang="en-US" sz="2800" dirty="0"/>
          </a:p>
        </p:txBody>
      </p:sp>
      <p:sp>
        <p:nvSpPr>
          <p:cNvPr id="19" name="TextBox 18"/>
          <p:cNvSpPr txBox="1"/>
          <p:nvPr/>
        </p:nvSpPr>
        <p:spPr>
          <a:xfrm>
            <a:off x="7887790" y="4606134"/>
            <a:ext cx="940525" cy="523220"/>
          </a:xfrm>
          <a:prstGeom prst="rect">
            <a:avLst/>
          </a:prstGeom>
          <a:noFill/>
        </p:spPr>
        <p:txBody>
          <a:bodyPr wrap="square" rtlCol="0">
            <a:spAutoFit/>
          </a:bodyPr>
          <a:lstStyle/>
          <a:p>
            <a:r>
              <a:rPr lang="en-US" sz="2800" dirty="0" smtClean="0"/>
              <a:t>7-11</a:t>
            </a:r>
            <a:endParaRPr lang="en-US" sz="2800" dirty="0"/>
          </a:p>
        </p:txBody>
      </p:sp>
      <p:sp>
        <p:nvSpPr>
          <p:cNvPr id="20" name="TextBox 19"/>
          <p:cNvSpPr txBox="1"/>
          <p:nvPr/>
        </p:nvSpPr>
        <p:spPr>
          <a:xfrm>
            <a:off x="8937171" y="4606134"/>
            <a:ext cx="1040676" cy="523220"/>
          </a:xfrm>
          <a:prstGeom prst="rect">
            <a:avLst/>
          </a:prstGeom>
          <a:noFill/>
        </p:spPr>
        <p:txBody>
          <a:bodyPr wrap="square" rtlCol="0">
            <a:spAutoFit/>
          </a:bodyPr>
          <a:lstStyle/>
          <a:p>
            <a:r>
              <a:rPr lang="en-US" sz="2800" dirty="0" smtClean="0"/>
              <a:t>12-13</a:t>
            </a:r>
            <a:endParaRPr lang="en-US" sz="2800" dirty="0"/>
          </a:p>
        </p:txBody>
      </p:sp>
      <p:sp>
        <p:nvSpPr>
          <p:cNvPr id="21" name="TextBox 20"/>
          <p:cNvSpPr txBox="1"/>
          <p:nvPr/>
        </p:nvSpPr>
        <p:spPr>
          <a:xfrm>
            <a:off x="10180321" y="4606134"/>
            <a:ext cx="914400" cy="523220"/>
          </a:xfrm>
          <a:prstGeom prst="rect">
            <a:avLst/>
          </a:prstGeom>
          <a:noFill/>
        </p:spPr>
        <p:txBody>
          <a:bodyPr wrap="square" rtlCol="0">
            <a:spAutoFit/>
          </a:bodyPr>
          <a:lstStyle/>
          <a:p>
            <a:r>
              <a:rPr lang="en-US" sz="2800" dirty="0" smtClean="0"/>
              <a:t>0-15</a:t>
            </a:r>
            <a:endParaRPr lang="en-US" sz="2800" dirty="0"/>
          </a:p>
        </p:txBody>
      </p:sp>
      <p:graphicFrame>
        <p:nvGraphicFramePr>
          <p:cNvPr id="22" name="Table 21"/>
          <p:cNvGraphicFramePr>
            <a:graphicFrameLocks noGrp="1"/>
          </p:cNvGraphicFramePr>
          <p:nvPr>
            <p:extLst>
              <p:ext uri="{D42A27DB-BD31-4B8C-83A1-F6EECF244321}">
                <p14:modId xmlns:p14="http://schemas.microsoft.com/office/powerpoint/2010/main" val="1668463358"/>
              </p:ext>
            </p:extLst>
          </p:nvPr>
        </p:nvGraphicFramePr>
        <p:xfrm>
          <a:off x="1724298" y="1729860"/>
          <a:ext cx="9158512" cy="53436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3436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5</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6</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r>
            </a:tbl>
          </a:graphicData>
        </a:graphic>
      </p:graphicFrame>
      <p:sp>
        <p:nvSpPr>
          <p:cNvPr id="23" name="TextBox 22"/>
          <p:cNvSpPr txBox="1"/>
          <p:nvPr/>
        </p:nvSpPr>
        <p:spPr>
          <a:xfrm>
            <a:off x="5343797" y="967805"/>
            <a:ext cx="2070464" cy="461665"/>
          </a:xfrm>
          <a:prstGeom prst="rect">
            <a:avLst/>
          </a:prstGeom>
          <a:noFill/>
        </p:spPr>
        <p:txBody>
          <a:bodyPr wrap="square" rtlCol="0">
            <a:spAutoFit/>
          </a:bodyPr>
          <a:lstStyle/>
          <a:p>
            <a:r>
              <a:rPr lang="en-US" sz="2400" dirty="0" smtClean="0"/>
              <a:t>Original array</a:t>
            </a:r>
            <a:endParaRPr lang="en-US" sz="2400" dirty="0"/>
          </a:p>
        </p:txBody>
      </p:sp>
      <p:sp>
        <p:nvSpPr>
          <p:cNvPr id="24" name="Oval 23"/>
          <p:cNvSpPr/>
          <p:nvPr/>
        </p:nvSpPr>
        <p:spPr>
          <a:xfrm>
            <a:off x="1809206" y="3910502"/>
            <a:ext cx="372291" cy="635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02478" y="3919389"/>
            <a:ext cx="372291" cy="635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57453" y="3919389"/>
            <a:ext cx="372291" cy="635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851616" y="3919389"/>
            <a:ext cx="372291" cy="635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4864" y="3901972"/>
            <a:ext cx="372291" cy="6350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92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 calcmode="lin" valueType="num">
                                      <p:cBhvr>
                                        <p:cTn id="94" dur="500" fill="hold"/>
                                        <p:tgtEl>
                                          <p:spTgt spid="18"/>
                                        </p:tgtEl>
                                        <p:attrNameLst>
                                          <p:attrName>ppt_w</p:attrName>
                                        </p:attrNameLst>
                                      </p:cBhvr>
                                      <p:tavLst>
                                        <p:tav tm="0">
                                          <p:val>
                                            <p:fltVal val="0"/>
                                          </p:val>
                                        </p:tav>
                                        <p:tav tm="100000">
                                          <p:val>
                                            <p:strVal val="#ppt_w"/>
                                          </p:val>
                                        </p:tav>
                                      </p:tavLst>
                                    </p:anim>
                                    <p:anim calcmode="lin" valueType="num">
                                      <p:cBhvr>
                                        <p:cTn id="95" dur="500" fill="hold"/>
                                        <p:tgtEl>
                                          <p:spTgt spid="18"/>
                                        </p:tgtEl>
                                        <p:attrNameLst>
                                          <p:attrName>ppt_h</p:attrName>
                                        </p:attrNameLst>
                                      </p:cBhvr>
                                      <p:tavLst>
                                        <p:tav tm="0">
                                          <p:val>
                                            <p:fltVal val="0"/>
                                          </p:val>
                                        </p:tav>
                                        <p:tav tm="100000">
                                          <p:val>
                                            <p:strVal val="#ppt_h"/>
                                          </p:val>
                                        </p:tav>
                                      </p:tavLst>
                                    </p:anim>
                                    <p:animEffect transition="in" filter="fade">
                                      <p:cBhvr>
                                        <p:cTn id="96" dur="500"/>
                                        <p:tgtEl>
                                          <p:spTgt spid="18"/>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 calcmode="lin" valueType="num">
                                      <p:cBhvr>
                                        <p:cTn id="99" dur="500" fill="hold"/>
                                        <p:tgtEl>
                                          <p:spTgt spid="19"/>
                                        </p:tgtEl>
                                        <p:attrNameLst>
                                          <p:attrName>ppt_w</p:attrName>
                                        </p:attrNameLst>
                                      </p:cBhvr>
                                      <p:tavLst>
                                        <p:tav tm="0">
                                          <p:val>
                                            <p:fltVal val="0"/>
                                          </p:val>
                                        </p:tav>
                                        <p:tav tm="100000">
                                          <p:val>
                                            <p:strVal val="#ppt_w"/>
                                          </p:val>
                                        </p:tav>
                                      </p:tavLst>
                                    </p:anim>
                                    <p:anim calcmode="lin" valueType="num">
                                      <p:cBhvr>
                                        <p:cTn id="100" dur="500" fill="hold"/>
                                        <p:tgtEl>
                                          <p:spTgt spid="19"/>
                                        </p:tgtEl>
                                        <p:attrNameLst>
                                          <p:attrName>ppt_h</p:attrName>
                                        </p:attrNameLst>
                                      </p:cBhvr>
                                      <p:tavLst>
                                        <p:tav tm="0">
                                          <p:val>
                                            <p:fltVal val="0"/>
                                          </p:val>
                                        </p:tav>
                                        <p:tav tm="100000">
                                          <p:val>
                                            <p:strVal val="#ppt_h"/>
                                          </p:val>
                                        </p:tav>
                                      </p:tavLst>
                                    </p:anim>
                                    <p:animEffect transition="in" filter="fade">
                                      <p:cBhvr>
                                        <p:cTn id="101" dur="500"/>
                                        <p:tgtEl>
                                          <p:spTgt spid="19"/>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ppt_w</p:attrName>
                                        </p:attrNameLst>
                                      </p:cBhvr>
                                      <p:tavLst>
                                        <p:tav tm="0">
                                          <p:val>
                                            <p:fltVal val="0"/>
                                          </p:val>
                                        </p:tav>
                                        <p:tav tm="100000">
                                          <p:val>
                                            <p:strVal val="#ppt_w"/>
                                          </p:val>
                                        </p:tav>
                                      </p:tavLst>
                                    </p:anim>
                                    <p:anim calcmode="lin" valueType="num">
                                      <p:cBhvr>
                                        <p:cTn id="105" dur="500" fill="hold"/>
                                        <p:tgtEl>
                                          <p:spTgt spid="20"/>
                                        </p:tgtEl>
                                        <p:attrNameLst>
                                          <p:attrName>ppt_h</p:attrName>
                                        </p:attrNameLst>
                                      </p:cBhvr>
                                      <p:tavLst>
                                        <p:tav tm="0">
                                          <p:val>
                                            <p:fltVal val="0"/>
                                          </p:val>
                                        </p:tav>
                                        <p:tav tm="100000">
                                          <p:val>
                                            <p:strVal val="#ppt_h"/>
                                          </p:val>
                                        </p:tav>
                                      </p:tavLst>
                                    </p:anim>
                                    <p:animEffect transition="in" filter="fad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p:cTn id="111" dur="500" fill="hold"/>
                                        <p:tgtEl>
                                          <p:spTgt spid="21"/>
                                        </p:tgtEl>
                                        <p:attrNameLst>
                                          <p:attrName>ppt_w</p:attrName>
                                        </p:attrNameLst>
                                      </p:cBhvr>
                                      <p:tavLst>
                                        <p:tav tm="0">
                                          <p:val>
                                            <p:fltVal val="0"/>
                                          </p:val>
                                        </p:tav>
                                        <p:tav tm="100000">
                                          <p:val>
                                            <p:strVal val="#ppt_w"/>
                                          </p:val>
                                        </p:tav>
                                      </p:tavLst>
                                    </p:anim>
                                    <p:anim calcmode="lin" valueType="num">
                                      <p:cBhvr>
                                        <p:cTn id="112" dur="500" fill="hold"/>
                                        <p:tgtEl>
                                          <p:spTgt spid="21"/>
                                        </p:tgtEl>
                                        <p:attrNameLst>
                                          <p:attrName>ppt_h</p:attrName>
                                        </p:attrNameLst>
                                      </p:cBhvr>
                                      <p:tavLst>
                                        <p:tav tm="0">
                                          <p:val>
                                            <p:fltVal val="0"/>
                                          </p:val>
                                        </p:tav>
                                        <p:tav tm="100000">
                                          <p:val>
                                            <p:strVal val="#ppt_h"/>
                                          </p:val>
                                        </p:tav>
                                      </p:tavLst>
                                    </p:anim>
                                    <p:animEffect transition="in" filter="fade">
                                      <p:cBhvr>
                                        <p:cTn id="113" dur="500"/>
                                        <p:tgtEl>
                                          <p:spTgt spid="21"/>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28"/>
                                        </p:tgtEl>
                                        <p:attrNameLst>
                                          <p:attrName>style.visibility</p:attrName>
                                        </p:attrNameLst>
                                      </p:cBhvr>
                                      <p:to>
                                        <p:strVal val="visible"/>
                                      </p:to>
                                    </p:set>
                                    <p:anim calcmode="lin" valueType="num">
                                      <p:cBhvr>
                                        <p:cTn id="118" dur="500" fill="hold"/>
                                        <p:tgtEl>
                                          <p:spTgt spid="28"/>
                                        </p:tgtEl>
                                        <p:attrNameLst>
                                          <p:attrName>ppt_w</p:attrName>
                                        </p:attrNameLst>
                                      </p:cBhvr>
                                      <p:tavLst>
                                        <p:tav tm="0">
                                          <p:val>
                                            <p:fltVal val="0"/>
                                          </p:val>
                                        </p:tav>
                                        <p:tav tm="100000">
                                          <p:val>
                                            <p:strVal val="#ppt_w"/>
                                          </p:val>
                                        </p:tav>
                                      </p:tavLst>
                                    </p:anim>
                                    <p:anim calcmode="lin" valueType="num">
                                      <p:cBhvr>
                                        <p:cTn id="119" dur="500" fill="hold"/>
                                        <p:tgtEl>
                                          <p:spTgt spid="28"/>
                                        </p:tgtEl>
                                        <p:attrNameLst>
                                          <p:attrName>ppt_h</p:attrName>
                                        </p:attrNameLst>
                                      </p:cBhvr>
                                      <p:tavLst>
                                        <p:tav tm="0">
                                          <p:val>
                                            <p:fltVal val="0"/>
                                          </p:val>
                                        </p:tav>
                                        <p:tav tm="100000">
                                          <p:val>
                                            <p:strVal val="#ppt_h"/>
                                          </p:val>
                                        </p:tav>
                                      </p:tavLst>
                                    </p:anim>
                                    <p:animEffect transition="in" filter="fade">
                                      <p:cBhvr>
                                        <p:cTn id="120" dur="500"/>
                                        <p:tgtEl>
                                          <p:spTgt spid="28"/>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p:cTn id="123" dur="500" fill="hold"/>
                                        <p:tgtEl>
                                          <p:spTgt spid="27"/>
                                        </p:tgtEl>
                                        <p:attrNameLst>
                                          <p:attrName>ppt_w</p:attrName>
                                        </p:attrNameLst>
                                      </p:cBhvr>
                                      <p:tavLst>
                                        <p:tav tm="0">
                                          <p:val>
                                            <p:fltVal val="0"/>
                                          </p:val>
                                        </p:tav>
                                        <p:tav tm="100000">
                                          <p:val>
                                            <p:strVal val="#ppt_w"/>
                                          </p:val>
                                        </p:tav>
                                      </p:tavLst>
                                    </p:anim>
                                    <p:anim calcmode="lin" valueType="num">
                                      <p:cBhvr>
                                        <p:cTn id="124" dur="500" fill="hold"/>
                                        <p:tgtEl>
                                          <p:spTgt spid="27"/>
                                        </p:tgtEl>
                                        <p:attrNameLst>
                                          <p:attrName>ppt_h</p:attrName>
                                        </p:attrNameLst>
                                      </p:cBhvr>
                                      <p:tavLst>
                                        <p:tav tm="0">
                                          <p:val>
                                            <p:fltVal val="0"/>
                                          </p:val>
                                        </p:tav>
                                        <p:tav tm="100000">
                                          <p:val>
                                            <p:strVal val="#ppt_h"/>
                                          </p:val>
                                        </p:tav>
                                      </p:tavLst>
                                    </p:anim>
                                    <p:animEffect transition="in" filter="fade">
                                      <p:cBhvr>
                                        <p:cTn id="125" dur="500"/>
                                        <p:tgtEl>
                                          <p:spTgt spid="27"/>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 calcmode="lin" valueType="num">
                                      <p:cBhvr>
                                        <p:cTn id="128" dur="500" fill="hold"/>
                                        <p:tgtEl>
                                          <p:spTgt spid="26"/>
                                        </p:tgtEl>
                                        <p:attrNameLst>
                                          <p:attrName>ppt_w</p:attrName>
                                        </p:attrNameLst>
                                      </p:cBhvr>
                                      <p:tavLst>
                                        <p:tav tm="0">
                                          <p:val>
                                            <p:fltVal val="0"/>
                                          </p:val>
                                        </p:tav>
                                        <p:tav tm="100000">
                                          <p:val>
                                            <p:strVal val="#ppt_w"/>
                                          </p:val>
                                        </p:tav>
                                      </p:tavLst>
                                    </p:anim>
                                    <p:anim calcmode="lin" valueType="num">
                                      <p:cBhvr>
                                        <p:cTn id="129" dur="500" fill="hold"/>
                                        <p:tgtEl>
                                          <p:spTgt spid="26"/>
                                        </p:tgtEl>
                                        <p:attrNameLst>
                                          <p:attrName>ppt_h</p:attrName>
                                        </p:attrNameLst>
                                      </p:cBhvr>
                                      <p:tavLst>
                                        <p:tav tm="0">
                                          <p:val>
                                            <p:fltVal val="0"/>
                                          </p:val>
                                        </p:tav>
                                        <p:tav tm="100000">
                                          <p:val>
                                            <p:strVal val="#ppt_h"/>
                                          </p:val>
                                        </p:tav>
                                      </p:tavLst>
                                    </p:anim>
                                    <p:animEffect transition="in" filter="fade">
                                      <p:cBhvr>
                                        <p:cTn id="130" dur="500"/>
                                        <p:tgtEl>
                                          <p:spTgt spid="26"/>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4"/>
                                        </p:tgtEl>
                                        <p:attrNameLst>
                                          <p:attrName>style.visibility</p:attrName>
                                        </p:attrNameLst>
                                      </p:cBhvr>
                                      <p:to>
                                        <p:strVal val="visible"/>
                                      </p:to>
                                    </p:set>
                                    <p:anim calcmode="lin" valueType="num">
                                      <p:cBhvr>
                                        <p:cTn id="138" dur="500" fill="hold"/>
                                        <p:tgtEl>
                                          <p:spTgt spid="24"/>
                                        </p:tgtEl>
                                        <p:attrNameLst>
                                          <p:attrName>ppt_w</p:attrName>
                                        </p:attrNameLst>
                                      </p:cBhvr>
                                      <p:tavLst>
                                        <p:tav tm="0">
                                          <p:val>
                                            <p:fltVal val="0"/>
                                          </p:val>
                                        </p:tav>
                                        <p:tav tm="100000">
                                          <p:val>
                                            <p:strVal val="#ppt_w"/>
                                          </p:val>
                                        </p:tav>
                                      </p:tavLst>
                                    </p:anim>
                                    <p:anim calcmode="lin" valueType="num">
                                      <p:cBhvr>
                                        <p:cTn id="139" dur="500" fill="hold"/>
                                        <p:tgtEl>
                                          <p:spTgt spid="24"/>
                                        </p:tgtEl>
                                        <p:attrNameLst>
                                          <p:attrName>ppt_h</p:attrName>
                                        </p:attrNameLst>
                                      </p:cBhvr>
                                      <p:tavLst>
                                        <p:tav tm="0">
                                          <p:val>
                                            <p:fltVal val="0"/>
                                          </p:val>
                                        </p:tav>
                                        <p:tav tm="100000">
                                          <p:val>
                                            <p:strVal val="#ppt_h"/>
                                          </p:val>
                                        </p:tav>
                                      </p:tavLst>
                                    </p:anim>
                                    <p:animEffect transition="in" filter="fade">
                                      <p:cBhvr>
                                        <p:cTn id="1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3" grpId="0"/>
      <p:bldP spid="24" grpId="0" animBg="1"/>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scan ? </a:t>
            </a:r>
            <a:endParaRPr lang="en-US" dirty="0"/>
          </a:p>
        </p:txBody>
      </p:sp>
      <p:sp>
        <p:nvSpPr>
          <p:cNvPr id="3" name="Content Placeholder 2"/>
          <p:cNvSpPr>
            <a:spLocks noGrp="1"/>
          </p:cNvSpPr>
          <p:nvPr>
            <p:ph idx="1"/>
          </p:nvPr>
        </p:nvSpPr>
        <p:spPr>
          <a:xfrm>
            <a:off x="1073331" y="2182677"/>
            <a:ext cx="10515600" cy="4351338"/>
          </a:xfrm>
        </p:spPr>
        <p:txBody>
          <a:bodyPr/>
          <a:lstStyle/>
          <a:p>
            <a:r>
              <a:rPr lang="en-US" dirty="0" smtClean="0"/>
              <a:t>Mathematically, an inclusive scan operation takes a binary </a:t>
            </a:r>
            <a:r>
              <a:rPr lang="en-US" dirty="0" smtClean="0"/>
              <a:t>associative operator </a:t>
            </a:r>
            <a:r>
              <a:rPr lang="en-US" sz="4800" dirty="0" smtClean="0">
                <a:solidFill>
                  <a:srgbClr val="FF0000"/>
                </a:solidFill>
              </a:rPr>
              <a:t>ꚛ</a:t>
            </a:r>
            <a:r>
              <a:rPr lang="en-US" dirty="0" smtClean="0"/>
              <a:t> and input array of </a:t>
            </a:r>
            <a:r>
              <a:rPr lang="en-US" sz="3200" b="1" dirty="0" smtClean="0">
                <a:solidFill>
                  <a:srgbClr val="FF0000"/>
                </a:solidFill>
              </a:rPr>
              <a:t>n</a:t>
            </a:r>
            <a:r>
              <a:rPr lang="en-US" sz="3200" dirty="0" smtClean="0"/>
              <a:t> </a:t>
            </a:r>
            <a:r>
              <a:rPr lang="en-US" dirty="0" smtClean="0"/>
              <a:t>elements </a:t>
            </a:r>
            <a:r>
              <a:rPr lang="en-US" b="1" dirty="0" smtClean="0">
                <a:solidFill>
                  <a:srgbClr val="FF0000"/>
                </a:solidFill>
              </a:rPr>
              <a:t>[x</a:t>
            </a:r>
            <a:r>
              <a:rPr lang="en-US" b="1" baseline="-25000" dirty="0" smtClean="0">
                <a:solidFill>
                  <a:srgbClr val="FF0000"/>
                </a:solidFill>
              </a:rPr>
              <a:t>0 </a:t>
            </a:r>
            <a:r>
              <a:rPr lang="en-US" b="1" dirty="0" smtClean="0">
                <a:solidFill>
                  <a:srgbClr val="FF0000"/>
                </a:solidFill>
              </a:rPr>
              <a:t>,x</a:t>
            </a:r>
            <a:r>
              <a:rPr lang="en-US" b="1" baseline="-25000" dirty="0" smtClean="0">
                <a:solidFill>
                  <a:srgbClr val="FF0000"/>
                </a:solidFill>
              </a:rPr>
              <a:t>1</a:t>
            </a:r>
            <a:r>
              <a:rPr lang="en-US" b="1" dirty="0">
                <a:solidFill>
                  <a:srgbClr val="FF0000"/>
                </a:solidFill>
              </a:rPr>
              <a:t> </a:t>
            </a:r>
            <a:r>
              <a:rPr lang="en-US" b="1" dirty="0" smtClean="0">
                <a:solidFill>
                  <a:srgbClr val="FF0000"/>
                </a:solidFill>
              </a:rPr>
              <a:t>…………..,x</a:t>
            </a:r>
            <a:r>
              <a:rPr lang="en-US" b="1" baseline="-25000" dirty="0" smtClean="0">
                <a:solidFill>
                  <a:srgbClr val="FF0000"/>
                </a:solidFill>
              </a:rPr>
              <a:t>n-1 </a:t>
            </a:r>
            <a:r>
              <a:rPr lang="en-US" b="1" dirty="0" smtClean="0">
                <a:solidFill>
                  <a:srgbClr val="FF0000"/>
                </a:solidFill>
              </a:rPr>
              <a:t>] </a:t>
            </a:r>
            <a:r>
              <a:rPr lang="en-US" dirty="0" smtClean="0"/>
              <a:t>and return the output </a:t>
            </a:r>
            <a:r>
              <a:rPr lang="en-US" b="1" dirty="0">
                <a:solidFill>
                  <a:srgbClr val="FF0000"/>
                </a:solidFill>
              </a:rPr>
              <a:t>[x</a:t>
            </a:r>
            <a:r>
              <a:rPr lang="en-US" b="1" baseline="-25000" dirty="0">
                <a:solidFill>
                  <a:srgbClr val="FF0000"/>
                </a:solidFill>
              </a:rPr>
              <a:t>0 </a:t>
            </a:r>
            <a:r>
              <a:rPr lang="en-US" b="1" dirty="0" smtClean="0">
                <a:solidFill>
                  <a:srgbClr val="FF0000"/>
                </a:solidFill>
              </a:rPr>
              <a:t>,</a:t>
            </a:r>
            <a:r>
              <a:rPr lang="en-US" b="1" dirty="0">
                <a:solidFill>
                  <a:srgbClr val="FF0000"/>
                </a:solidFill>
              </a:rPr>
              <a:t> (</a:t>
            </a:r>
            <a:r>
              <a:rPr lang="en-US" b="1" dirty="0" smtClean="0">
                <a:solidFill>
                  <a:srgbClr val="FF0000"/>
                </a:solidFill>
              </a:rPr>
              <a:t>x</a:t>
            </a:r>
            <a:r>
              <a:rPr lang="en-US" b="1" baseline="-25000" dirty="0" smtClean="0">
                <a:solidFill>
                  <a:srgbClr val="FF0000"/>
                </a:solidFill>
              </a:rPr>
              <a:t>0 </a:t>
            </a:r>
            <a:r>
              <a:rPr lang="en-US" dirty="0">
                <a:solidFill>
                  <a:srgbClr val="FF0000"/>
                </a:solidFill>
              </a:rPr>
              <a:t>ꚛ </a:t>
            </a:r>
            <a:r>
              <a:rPr lang="en-US" b="1" dirty="0" smtClean="0">
                <a:solidFill>
                  <a:srgbClr val="FF0000"/>
                </a:solidFill>
              </a:rPr>
              <a:t>x</a:t>
            </a:r>
            <a:r>
              <a:rPr lang="en-US" b="1" baseline="-25000" dirty="0" smtClean="0">
                <a:solidFill>
                  <a:srgbClr val="FF0000"/>
                </a:solidFill>
              </a:rPr>
              <a:t>1</a:t>
            </a:r>
            <a:r>
              <a:rPr lang="en-US" b="1" dirty="0" smtClean="0">
                <a:solidFill>
                  <a:srgbClr val="FF0000"/>
                </a:solidFill>
              </a:rPr>
              <a:t>), ………..,</a:t>
            </a:r>
            <a:r>
              <a:rPr lang="en-US" b="1" dirty="0">
                <a:solidFill>
                  <a:srgbClr val="FF0000"/>
                </a:solidFill>
              </a:rPr>
              <a:t> (x</a:t>
            </a:r>
            <a:r>
              <a:rPr lang="en-US" b="1" baseline="-25000" dirty="0">
                <a:solidFill>
                  <a:srgbClr val="FF0000"/>
                </a:solidFill>
              </a:rPr>
              <a:t>0 </a:t>
            </a:r>
            <a:r>
              <a:rPr lang="en-US" dirty="0">
                <a:solidFill>
                  <a:srgbClr val="FF0000"/>
                </a:solidFill>
              </a:rPr>
              <a:t>ꚛ </a:t>
            </a:r>
            <a:r>
              <a:rPr lang="en-US" b="1" dirty="0" smtClean="0">
                <a:solidFill>
                  <a:srgbClr val="FF0000"/>
                </a:solidFill>
              </a:rPr>
              <a:t>x</a:t>
            </a:r>
            <a:r>
              <a:rPr lang="en-US" b="1" baseline="-25000" dirty="0" smtClean="0">
                <a:solidFill>
                  <a:srgbClr val="FF0000"/>
                </a:solidFill>
              </a:rPr>
              <a:t>1</a:t>
            </a:r>
            <a:r>
              <a:rPr lang="en-US" dirty="0">
                <a:solidFill>
                  <a:srgbClr val="FF0000"/>
                </a:solidFill>
              </a:rPr>
              <a:t> ꚛ </a:t>
            </a:r>
            <a:r>
              <a:rPr lang="en-US" b="1" dirty="0" smtClean="0">
                <a:solidFill>
                  <a:srgbClr val="FF0000"/>
                </a:solidFill>
              </a:rPr>
              <a:t>x</a:t>
            </a:r>
            <a:r>
              <a:rPr lang="en-US" b="1" baseline="-25000" dirty="0" smtClean="0">
                <a:solidFill>
                  <a:srgbClr val="FF0000"/>
                </a:solidFill>
              </a:rPr>
              <a:t>n-1 </a:t>
            </a:r>
            <a:r>
              <a:rPr lang="en-US" b="1" dirty="0" smtClean="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53951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flipH="1">
            <a:off x="1892481"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488475"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052081"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648075"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180928"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776922"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340528"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936522"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498772"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094766"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658372"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254366"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8787219"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9383213"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9946819"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542813" y="391886"/>
            <a:ext cx="48986" cy="58608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747240783"/>
              </p:ext>
            </p:extLst>
          </p:nvPr>
        </p:nvGraphicFramePr>
        <p:xfrm>
          <a:off x="1680755" y="1036322"/>
          <a:ext cx="9158512" cy="513808"/>
        </p:xfrm>
        <a:graphic>
          <a:graphicData uri="http://schemas.openxmlformats.org/drawingml/2006/table">
            <a:tbl>
              <a:tblPr firstRow="1" bandRow="1">
                <a:tableStyleId>{5C22544A-7EE6-4342-B048-85BDC9FD1C3A}</a:tableStyleId>
              </a:tblPr>
              <a:tblGrid>
                <a:gridCol w="572407"/>
                <a:gridCol w="572407"/>
                <a:gridCol w="572407"/>
                <a:gridCol w="572407"/>
                <a:gridCol w="572407"/>
                <a:gridCol w="572407"/>
                <a:gridCol w="572407"/>
                <a:gridCol w="572407"/>
                <a:gridCol w="572407"/>
                <a:gridCol w="572407"/>
                <a:gridCol w="572407"/>
                <a:gridCol w="572407"/>
                <a:gridCol w="572407"/>
                <a:gridCol w="572407"/>
                <a:gridCol w="572407"/>
                <a:gridCol w="572407"/>
              </a:tblGrid>
              <a:tr h="513808">
                <a:tc>
                  <a:txBody>
                    <a:bodyPr/>
                    <a:lstStyle/>
                    <a:p>
                      <a:pPr algn="ctr"/>
                      <a:r>
                        <a:rPr lang="en-US" sz="2400" dirty="0" smtClean="0">
                          <a:solidFill>
                            <a:srgbClr val="FFFF00"/>
                          </a:solidFill>
                        </a:rPr>
                        <a:t>3</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8</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4</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11</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7</a:t>
                      </a:r>
                      <a:endParaRPr lang="en-US" sz="2400" dirty="0">
                        <a:solidFill>
                          <a:srgbClr val="FFFF00"/>
                        </a:solidFill>
                      </a:endParaRPr>
                    </a:p>
                  </a:txBody>
                  <a:tcPr anchor="ctr">
                    <a:solidFill>
                      <a:srgbClr val="0070C0"/>
                    </a:solidFill>
                  </a:tcPr>
                </a:tc>
                <a:tc>
                  <a:txBody>
                    <a:bodyPr/>
                    <a:lstStyle/>
                    <a:p>
                      <a:pPr marL="0" algn="ctr" defTabSz="914400" rtl="0" eaLnBrk="1" latinLnBrk="0" hangingPunct="1"/>
                      <a:r>
                        <a:rPr lang="en-US" sz="2400" b="1" kern="1200" dirty="0" smtClean="0">
                          <a:solidFill>
                            <a:srgbClr val="FF0000"/>
                          </a:solidFill>
                          <a:latin typeface="+mn-lt"/>
                          <a:ea typeface="+mn-ea"/>
                          <a:cs typeface="+mn-cs"/>
                        </a:rPr>
                        <a:t>28</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2</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6</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0</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9</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1</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7</a:t>
                      </a:r>
                      <a:endParaRPr lang="en-US" sz="2400" b="1" kern="1200" dirty="0">
                        <a:solidFill>
                          <a:srgbClr val="FF0000"/>
                        </a:solidFill>
                        <a:latin typeface="+mn-lt"/>
                        <a:ea typeface="+mn-ea"/>
                        <a:cs typeface="+mn-cs"/>
                      </a:endParaRPr>
                    </a:p>
                  </a:txBody>
                  <a:tcPr anchor="ctr">
                    <a:solidFill>
                      <a:srgbClr val="FFFF00"/>
                    </a:solidFill>
                  </a:tcPr>
                </a:tc>
                <a:tc>
                  <a:txBody>
                    <a:bodyPr/>
                    <a:lstStyle/>
                    <a:p>
                      <a:pPr algn="ctr"/>
                      <a:r>
                        <a:rPr lang="en-US" sz="2400" dirty="0" smtClean="0">
                          <a:solidFill>
                            <a:srgbClr val="FFFF00"/>
                          </a:solidFill>
                        </a:rPr>
                        <a:t>8</a:t>
                      </a:r>
                      <a:endParaRPr lang="en-US" sz="2400" dirty="0">
                        <a:solidFill>
                          <a:srgbClr val="FFFF00"/>
                        </a:solidFill>
                      </a:endParaRPr>
                    </a:p>
                  </a:txBody>
                  <a:tcPr anchor="ctr">
                    <a:solidFill>
                      <a:srgbClr val="0070C0"/>
                    </a:solidFill>
                  </a:tcPr>
                </a:tc>
                <a:tc>
                  <a:txBody>
                    <a:bodyPr/>
                    <a:lstStyle/>
                    <a:p>
                      <a:pPr algn="ctr"/>
                      <a:r>
                        <a:rPr lang="en-US" sz="2400" b="1" kern="1200" dirty="0" smtClean="0">
                          <a:solidFill>
                            <a:srgbClr val="FF0000"/>
                          </a:solidFill>
                          <a:latin typeface="+mn-lt"/>
                          <a:ea typeface="+mn-ea"/>
                          <a:cs typeface="+mn-cs"/>
                        </a:rPr>
                        <a:t>54</a:t>
                      </a:r>
                      <a:endParaRPr lang="en-US" sz="2400" b="1" kern="1200" dirty="0">
                        <a:solidFill>
                          <a:srgbClr val="FF0000"/>
                        </a:solidFill>
                        <a:latin typeface="+mn-lt"/>
                        <a:ea typeface="+mn-ea"/>
                        <a:cs typeface="+mn-cs"/>
                      </a:endParaRPr>
                    </a:p>
                  </a:txBody>
                  <a:tcPr anchor="ctr">
                    <a:solidFill>
                      <a:srgbClr val="FFFF00"/>
                    </a:solidFill>
                  </a:tcPr>
                </a:tc>
              </a:tr>
            </a:tbl>
          </a:graphicData>
        </a:graphic>
      </p:graphicFrame>
      <p:sp>
        <p:nvSpPr>
          <p:cNvPr id="5" name="TextBox 4"/>
          <p:cNvSpPr txBox="1"/>
          <p:nvPr/>
        </p:nvSpPr>
        <p:spPr>
          <a:xfrm>
            <a:off x="1759132" y="391886"/>
            <a:ext cx="609600" cy="523220"/>
          </a:xfrm>
          <a:prstGeom prst="rect">
            <a:avLst/>
          </a:prstGeom>
          <a:noFill/>
        </p:spPr>
        <p:txBody>
          <a:bodyPr wrap="square" rtlCol="0">
            <a:spAutoFit/>
          </a:bodyPr>
          <a:lstStyle/>
          <a:p>
            <a:r>
              <a:rPr lang="en-US" sz="2800" dirty="0" smtClean="0"/>
              <a:t>0</a:t>
            </a:r>
            <a:endParaRPr lang="en-US" sz="2800" dirty="0"/>
          </a:p>
        </p:txBody>
      </p:sp>
      <p:sp>
        <p:nvSpPr>
          <p:cNvPr id="6" name="TextBox 5"/>
          <p:cNvSpPr txBox="1"/>
          <p:nvPr/>
        </p:nvSpPr>
        <p:spPr>
          <a:xfrm>
            <a:off x="2904309" y="391886"/>
            <a:ext cx="609600" cy="523220"/>
          </a:xfrm>
          <a:prstGeom prst="rect">
            <a:avLst/>
          </a:prstGeom>
          <a:noFill/>
        </p:spPr>
        <p:txBody>
          <a:bodyPr wrap="square" rtlCol="0">
            <a:spAutoFit/>
          </a:bodyPr>
          <a:lstStyle/>
          <a:p>
            <a:r>
              <a:rPr lang="en-US" sz="2800" dirty="0" smtClean="0"/>
              <a:t>2</a:t>
            </a:r>
            <a:endParaRPr lang="en-US" sz="2800" dirty="0"/>
          </a:p>
        </p:txBody>
      </p:sp>
      <p:sp>
        <p:nvSpPr>
          <p:cNvPr id="7" name="TextBox 6"/>
          <p:cNvSpPr txBox="1"/>
          <p:nvPr/>
        </p:nvSpPr>
        <p:spPr>
          <a:xfrm>
            <a:off x="4049486" y="391886"/>
            <a:ext cx="609600" cy="523220"/>
          </a:xfrm>
          <a:prstGeom prst="rect">
            <a:avLst/>
          </a:prstGeom>
          <a:noFill/>
        </p:spPr>
        <p:txBody>
          <a:bodyPr wrap="square" rtlCol="0">
            <a:spAutoFit/>
          </a:bodyPr>
          <a:lstStyle/>
          <a:p>
            <a:r>
              <a:rPr lang="en-US" sz="2800" dirty="0" smtClean="0"/>
              <a:t>4</a:t>
            </a:r>
            <a:endParaRPr lang="en-US" sz="2800" dirty="0"/>
          </a:p>
        </p:txBody>
      </p:sp>
      <p:sp>
        <p:nvSpPr>
          <p:cNvPr id="8" name="TextBox 7"/>
          <p:cNvSpPr txBox="1"/>
          <p:nvPr/>
        </p:nvSpPr>
        <p:spPr>
          <a:xfrm>
            <a:off x="5194663" y="391886"/>
            <a:ext cx="609600" cy="523220"/>
          </a:xfrm>
          <a:prstGeom prst="rect">
            <a:avLst/>
          </a:prstGeom>
          <a:noFill/>
        </p:spPr>
        <p:txBody>
          <a:bodyPr wrap="square" rtlCol="0">
            <a:spAutoFit/>
          </a:bodyPr>
          <a:lstStyle/>
          <a:p>
            <a:r>
              <a:rPr lang="en-US" sz="2800" dirty="0" smtClean="0"/>
              <a:t>6</a:t>
            </a:r>
            <a:endParaRPr lang="en-US" sz="2800" dirty="0"/>
          </a:p>
        </p:txBody>
      </p:sp>
      <p:sp>
        <p:nvSpPr>
          <p:cNvPr id="9" name="TextBox 8"/>
          <p:cNvSpPr txBox="1"/>
          <p:nvPr/>
        </p:nvSpPr>
        <p:spPr>
          <a:xfrm>
            <a:off x="6335486" y="391886"/>
            <a:ext cx="609600" cy="523220"/>
          </a:xfrm>
          <a:prstGeom prst="rect">
            <a:avLst/>
          </a:prstGeom>
          <a:noFill/>
        </p:spPr>
        <p:txBody>
          <a:bodyPr wrap="square" rtlCol="0">
            <a:spAutoFit/>
          </a:bodyPr>
          <a:lstStyle/>
          <a:p>
            <a:r>
              <a:rPr lang="en-US" sz="2800" dirty="0" smtClean="0"/>
              <a:t>8</a:t>
            </a:r>
            <a:endParaRPr lang="en-US" sz="2800" dirty="0"/>
          </a:p>
        </p:txBody>
      </p:sp>
      <p:sp>
        <p:nvSpPr>
          <p:cNvPr id="10" name="TextBox 9"/>
          <p:cNvSpPr txBox="1"/>
          <p:nvPr/>
        </p:nvSpPr>
        <p:spPr>
          <a:xfrm>
            <a:off x="7397932" y="391886"/>
            <a:ext cx="609600" cy="523220"/>
          </a:xfrm>
          <a:prstGeom prst="rect">
            <a:avLst/>
          </a:prstGeom>
          <a:noFill/>
        </p:spPr>
        <p:txBody>
          <a:bodyPr wrap="square" rtlCol="0">
            <a:spAutoFit/>
          </a:bodyPr>
          <a:lstStyle/>
          <a:p>
            <a:r>
              <a:rPr lang="en-US" sz="2800" dirty="0" smtClean="0"/>
              <a:t>10</a:t>
            </a:r>
            <a:endParaRPr lang="en-US" sz="2800" dirty="0"/>
          </a:p>
        </p:txBody>
      </p:sp>
      <p:sp>
        <p:nvSpPr>
          <p:cNvPr id="11" name="TextBox 10"/>
          <p:cNvSpPr txBox="1"/>
          <p:nvPr/>
        </p:nvSpPr>
        <p:spPr>
          <a:xfrm>
            <a:off x="8525692" y="391886"/>
            <a:ext cx="609600" cy="523220"/>
          </a:xfrm>
          <a:prstGeom prst="rect">
            <a:avLst/>
          </a:prstGeom>
          <a:noFill/>
        </p:spPr>
        <p:txBody>
          <a:bodyPr wrap="square" rtlCol="0">
            <a:spAutoFit/>
          </a:bodyPr>
          <a:lstStyle/>
          <a:p>
            <a:r>
              <a:rPr lang="en-US" sz="2800" dirty="0" smtClean="0"/>
              <a:t>12</a:t>
            </a:r>
            <a:endParaRPr lang="en-US" sz="2800" dirty="0"/>
          </a:p>
        </p:txBody>
      </p:sp>
      <p:sp>
        <p:nvSpPr>
          <p:cNvPr id="12" name="TextBox 11"/>
          <p:cNvSpPr txBox="1"/>
          <p:nvPr/>
        </p:nvSpPr>
        <p:spPr>
          <a:xfrm>
            <a:off x="9653452" y="391886"/>
            <a:ext cx="609600" cy="523220"/>
          </a:xfrm>
          <a:prstGeom prst="rect">
            <a:avLst/>
          </a:prstGeom>
          <a:noFill/>
        </p:spPr>
        <p:txBody>
          <a:bodyPr wrap="square" rtlCol="0">
            <a:spAutoFit/>
          </a:bodyPr>
          <a:lstStyle/>
          <a:p>
            <a:r>
              <a:rPr lang="en-US" sz="2800" dirty="0" smtClean="0"/>
              <a:t>14</a:t>
            </a:r>
            <a:endParaRPr lang="en-US" sz="2800" dirty="0"/>
          </a:p>
        </p:txBody>
      </p:sp>
      <p:sp>
        <p:nvSpPr>
          <p:cNvPr id="13" name="TextBox 12"/>
          <p:cNvSpPr txBox="1"/>
          <p:nvPr/>
        </p:nvSpPr>
        <p:spPr>
          <a:xfrm>
            <a:off x="2137954" y="1671346"/>
            <a:ext cx="831669" cy="523220"/>
          </a:xfrm>
          <a:prstGeom prst="rect">
            <a:avLst/>
          </a:prstGeom>
          <a:noFill/>
        </p:spPr>
        <p:txBody>
          <a:bodyPr wrap="square" rtlCol="0">
            <a:spAutoFit/>
          </a:bodyPr>
          <a:lstStyle/>
          <a:p>
            <a:r>
              <a:rPr lang="en-US" sz="2800" dirty="0" smtClean="0"/>
              <a:t>0-1</a:t>
            </a:r>
            <a:endParaRPr lang="en-US" sz="2800" dirty="0"/>
          </a:p>
        </p:txBody>
      </p:sp>
      <p:sp>
        <p:nvSpPr>
          <p:cNvPr id="14" name="TextBox 13"/>
          <p:cNvSpPr txBox="1"/>
          <p:nvPr/>
        </p:nvSpPr>
        <p:spPr>
          <a:xfrm>
            <a:off x="3341914" y="1671346"/>
            <a:ext cx="923108" cy="523220"/>
          </a:xfrm>
          <a:prstGeom prst="rect">
            <a:avLst/>
          </a:prstGeom>
          <a:noFill/>
        </p:spPr>
        <p:txBody>
          <a:bodyPr wrap="square" rtlCol="0">
            <a:spAutoFit/>
          </a:bodyPr>
          <a:lstStyle/>
          <a:p>
            <a:r>
              <a:rPr lang="en-US" sz="2800" dirty="0" smtClean="0"/>
              <a:t>0-3</a:t>
            </a:r>
            <a:endParaRPr lang="en-US" sz="2800" dirty="0"/>
          </a:p>
        </p:txBody>
      </p:sp>
      <p:sp>
        <p:nvSpPr>
          <p:cNvPr id="15" name="TextBox 14"/>
          <p:cNvSpPr txBox="1"/>
          <p:nvPr/>
        </p:nvSpPr>
        <p:spPr>
          <a:xfrm>
            <a:off x="4493623" y="1671346"/>
            <a:ext cx="683623" cy="523220"/>
          </a:xfrm>
          <a:prstGeom prst="rect">
            <a:avLst/>
          </a:prstGeom>
          <a:noFill/>
        </p:spPr>
        <p:txBody>
          <a:bodyPr wrap="square" rtlCol="0">
            <a:spAutoFit/>
          </a:bodyPr>
          <a:lstStyle/>
          <a:p>
            <a:r>
              <a:rPr lang="en-US" sz="2800" dirty="0" smtClean="0"/>
              <a:t>4-5</a:t>
            </a:r>
            <a:endParaRPr lang="en-US" sz="2800" dirty="0"/>
          </a:p>
        </p:txBody>
      </p:sp>
      <p:sp>
        <p:nvSpPr>
          <p:cNvPr id="16" name="TextBox 15"/>
          <p:cNvSpPr txBox="1"/>
          <p:nvPr/>
        </p:nvSpPr>
        <p:spPr>
          <a:xfrm>
            <a:off x="5712823" y="1671346"/>
            <a:ext cx="766354" cy="523220"/>
          </a:xfrm>
          <a:prstGeom prst="rect">
            <a:avLst/>
          </a:prstGeom>
          <a:noFill/>
        </p:spPr>
        <p:txBody>
          <a:bodyPr wrap="square" rtlCol="0">
            <a:spAutoFit/>
          </a:bodyPr>
          <a:lstStyle/>
          <a:p>
            <a:r>
              <a:rPr lang="en-US" sz="2800" dirty="0" smtClean="0"/>
              <a:t>0-7</a:t>
            </a:r>
            <a:endParaRPr lang="en-US" sz="2800" dirty="0"/>
          </a:p>
        </p:txBody>
      </p:sp>
      <p:sp>
        <p:nvSpPr>
          <p:cNvPr id="17" name="TextBox 16"/>
          <p:cNvSpPr txBox="1"/>
          <p:nvPr/>
        </p:nvSpPr>
        <p:spPr>
          <a:xfrm>
            <a:off x="6740434" y="1671346"/>
            <a:ext cx="766354" cy="523220"/>
          </a:xfrm>
          <a:prstGeom prst="rect">
            <a:avLst/>
          </a:prstGeom>
          <a:noFill/>
        </p:spPr>
        <p:txBody>
          <a:bodyPr wrap="square" rtlCol="0">
            <a:spAutoFit/>
          </a:bodyPr>
          <a:lstStyle/>
          <a:p>
            <a:r>
              <a:rPr lang="en-US" sz="2800" dirty="0" smtClean="0"/>
              <a:t>8-9</a:t>
            </a:r>
            <a:endParaRPr lang="en-US" sz="2800" dirty="0"/>
          </a:p>
        </p:txBody>
      </p:sp>
      <p:sp>
        <p:nvSpPr>
          <p:cNvPr id="18" name="TextBox 17"/>
          <p:cNvSpPr txBox="1"/>
          <p:nvPr/>
        </p:nvSpPr>
        <p:spPr>
          <a:xfrm>
            <a:off x="7844247" y="1671346"/>
            <a:ext cx="940525" cy="523220"/>
          </a:xfrm>
          <a:prstGeom prst="rect">
            <a:avLst/>
          </a:prstGeom>
          <a:noFill/>
        </p:spPr>
        <p:txBody>
          <a:bodyPr wrap="square" rtlCol="0">
            <a:spAutoFit/>
          </a:bodyPr>
          <a:lstStyle/>
          <a:p>
            <a:r>
              <a:rPr lang="en-US" sz="2800" dirty="0"/>
              <a:t>8</a:t>
            </a:r>
            <a:r>
              <a:rPr lang="en-US" sz="2800" dirty="0" smtClean="0"/>
              <a:t>-11</a:t>
            </a:r>
            <a:endParaRPr lang="en-US" sz="2800" dirty="0"/>
          </a:p>
        </p:txBody>
      </p:sp>
      <p:sp>
        <p:nvSpPr>
          <p:cNvPr id="19" name="TextBox 18"/>
          <p:cNvSpPr txBox="1"/>
          <p:nvPr/>
        </p:nvSpPr>
        <p:spPr>
          <a:xfrm>
            <a:off x="8893628" y="1671346"/>
            <a:ext cx="1040676" cy="523220"/>
          </a:xfrm>
          <a:prstGeom prst="rect">
            <a:avLst/>
          </a:prstGeom>
          <a:noFill/>
        </p:spPr>
        <p:txBody>
          <a:bodyPr wrap="square" rtlCol="0">
            <a:spAutoFit/>
          </a:bodyPr>
          <a:lstStyle/>
          <a:p>
            <a:r>
              <a:rPr lang="en-US" sz="2800" dirty="0" smtClean="0"/>
              <a:t>12-13</a:t>
            </a:r>
            <a:endParaRPr lang="en-US" sz="2800" dirty="0"/>
          </a:p>
        </p:txBody>
      </p:sp>
      <p:sp>
        <p:nvSpPr>
          <p:cNvPr id="20" name="TextBox 19"/>
          <p:cNvSpPr txBox="1"/>
          <p:nvPr/>
        </p:nvSpPr>
        <p:spPr>
          <a:xfrm>
            <a:off x="10136778" y="1671346"/>
            <a:ext cx="914400" cy="523220"/>
          </a:xfrm>
          <a:prstGeom prst="rect">
            <a:avLst/>
          </a:prstGeom>
          <a:noFill/>
        </p:spPr>
        <p:txBody>
          <a:bodyPr wrap="square" rtlCol="0">
            <a:spAutoFit/>
          </a:bodyPr>
          <a:lstStyle/>
          <a:p>
            <a:r>
              <a:rPr lang="en-US" sz="2800" dirty="0" smtClean="0"/>
              <a:t>0-15</a:t>
            </a:r>
            <a:endParaRPr lang="en-US" sz="2800" dirty="0"/>
          </a:p>
        </p:txBody>
      </p:sp>
      <p:cxnSp>
        <p:nvCxnSpPr>
          <p:cNvPr id="46" name="Straight Arrow Connector 45"/>
          <p:cNvCxnSpPr/>
          <p:nvPr/>
        </p:nvCxnSpPr>
        <p:spPr>
          <a:xfrm>
            <a:off x="5959519" y="2101715"/>
            <a:ext cx="2276342" cy="2140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8262803" y="1476110"/>
            <a:ext cx="29391" cy="9136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971538" y="2389802"/>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37</a:t>
            </a:r>
            <a:endParaRPr lang="en-US" b="1" dirty="0">
              <a:solidFill>
                <a:srgbClr val="FF0000"/>
              </a:solidFill>
            </a:endParaRPr>
          </a:p>
        </p:txBody>
      </p:sp>
      <p:sp>
        <p:nvSpPr>
          <p:cNvPr id="53" name="TextBox 52"/>
          <p:cNvSpPr txBox="1"/>
          <p:nvPr/>
        </p:nvSpPr>
        <p:spPr>
          <a:xfrm>
            <a:off x="7858942" y="2829590"/>
            <a:ext cx="940525" cy="523220"/>
          </a:xfrm>
          <a:prstGeom prst="rect">
            <a:avLst/>
          </a:prstGeom>
          <a:noFill/>
        </p:spPr>
        <p:txBody>
          <a:bodyPr wrap="square" rtlCol="0">
            <a:spAutoFit/>
          </a:bodyPr>
          <a:lstStyle/>
          <a:p>
            <a:r>
              <a:rPr lang="en-US" sz="2800" dirty="0"/>
              <a:t>0</a:t>
            </a:r>
            <a:r>
              <a:rPr lang="en-US" sz="2800" dirty="0" smtClean="0"/>
              <a:t>-11</a:t>
            </a:r>
            <a:endParaRPr lang="en-US" sz="2800" dirty="0"/>
          </a:p>
        </p:txBody>
      </p:sp>
      <p:cxnSp>
        <p:nvCxnSpPr>
          <p:cNvPr id="54" name="Straight Arrow Connector 53"/>
          <p:cNvCxnSpPr/>
          <p:nvPr/>
        </p:nvCxnSpPr>
        <p:spPr>
          <a:xfrm>
            <a:off x="3700597" y="3292016"/>
            <a:ext cx="1073158" cy="6444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784299" y="3292016"/>
            <a:ext cx="18442" cy="6921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983446" y="3292193"/>
            <a:ext cx="1073158" cy="6444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7067148" y="3292193"/>
            <a:ext cx="18442" cy="6921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262773" y="3298478"/>
            <a:ext cx="1073158" cy="6444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9346475" y="3298478"/>
            <a:ext cx="18442" cy="6921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401568" y="3977584"/>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20</a:t>
            </a:r>
            <a:endParaRPr lang="en-US" b="1" dirty="0">
              <a:solidFill>
                <a:srgbClr val="FF0000"/>
              </a:solidFill>
            </a:endParaRPr>
          </a:p>
        </p:txBody>
      </p:sp>
      <p:sp>
        <p:nvSpPr>
          <p:cNvPr id="65" name="TextBox 64"/>
          <p:cNvSpPr txBox="1"/>
          <p:nvPr/>
        </p:nvSpPr>
        <p:spPr>
          <a:xfrm>
            <a:off x="5030562" y="3962050"/>
            <a:ext cx="940525" cy="523220"/>
          </a:xfrm>
          <a:prstGeom prst="rect">
            <a:avLst/>
          </a:prstGeom>
          <a:noFill/>
        </p:spPr>
        <p:txBody>
          <a:bodyPr wrap="square" rtlCol="0">
            <a:spAutoFit/>
          </a:bodyPr>
          <a:lstStyle/>
          <a:p>
            <a:r>
              <a:rPr lang="en-US" sz="2800" dirty="0" smtClean="0"/>
              <a:t>0-5</a:t>
            </a:r>
            <a:endParaRPr lang="en-US" sz="2800" dirty="0"/>
          </a:p>
        </p:txBody>
      </p:sp>
      <p:sp>
        <p:nvSpPr>
          <p:cNvPr id="66" name="Rectangle 65"/>
          <p:cNvSpPr/>
          <p:nvPr/>
        </p:nvSpPr>
        <p:spPr>
          <a:xfrm>
            <a:off x="6790775" y="3979315"/>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34</a:t>
            </a:r>
            <a:endParaRPr lang="en-US" b="1" dirty="0">
              <a:solidFill>
                <a:srgbClr val="FF0000"/>
              </a:solidFill>
            </a:endParaRPr>
          </a:p>
        </p:txBody>
      </p:sp>
      <p:sp>
        <p:nvSpPr>
          <p:cNvPr id="67" name="TextBox 66"/>
          <p:cNvSpPr txBox="1"/>
          <p:nvPr/>
        </p:nvSpPr>
        <p:spPr>
          <a:xfrm>
            <a:off x="7419769" y="3963781"/>
            <a:ext cx="940525" cy="523220"/>
          </a:xfrm>
          <a:prstGeom prst="rect">
            <a:avLst/>
          </a:prstGeom>
          <a:noFill/>
        </p:spPr>
        <p:txBody>
          <a:bodyPr wrap="square" rtlCol="0">
            <a:spAutoFit/>
          </a:bodyPr>
          <a:lstStyle/>
          <a:p>
            <a:r>
              <a:rPr lang="en-US" sz="2800" dirty="0" smtClean="0"/>
              <a:t>0-9</a:t>
            </a:r>
            <a:endParaRPr lang="en-US" sz="2800" dirty="0"/>
          </a:p>
        </p:txBody>
      </p:sp>
      <p:sp>
        <p:nvSpPr>
          <p:cNvPr id="68" name="Rectangle 67"/>
          <p:cNvSpPr/>
          <p:nvPr/>
        </p:nvSpPr>
        <p:spPr>
          <a:xfrm>
            <a:off x="9018469" y="3983355"/>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44</a:t>
            </a:r>
            <a:endParaRPr lang="en-US" b="1" dirty="0">
              <a:solidFill>
                <a:srgbClr val="FF0000"/>
              </a:solidFill>
            </a:endParaRPr>
          </a:p>
        </p:txBody>
      </p:sp>
      <p:sp>
        <p:nvSpPr>
          <p:cNvPr id="69" name="TextBox 68"/>
          <p:cNvSpPr txBox="1"/>
          <p:nvPr/>
        </p:nvSpPr>
        <p:spPr>
          <a:xfrm>
            <a:off x="9647463" y="3967821"/>
            <a:ext cx="940525" cy="523220"/>
          </a:xfrm>
          <a:prstGeom prst="rect">
            <a:avLst/>
          </a:prstGeom>
          <a:noFill/>
        </p:spPr>
        <p:txBody>
          <a:bodyPr wrap="square" rtlCol="0">
            <a:spAutoFit/>
          </a:bodyPr>
          <a:lstStyle/>
          <a:p>
            <a:r>
              <a:rPr lang="en-US" sz="2800" dirty="0" smtClean="0"/>
              <a:t>0-13</a:t>
            </a:r>
            <a:endParaRPr lang="en-US" sz="2800" dirty="0"/>
          </a:p>
        </p:txBody>
      </p:sp>
      <p:cxnSp>
        <p:nvCxnSpPr>
          <p:cNvPr id="70" name="Straight Arrow Connector 69"/>
          <p:cNvCxnSpPr>
            <a:endCxn id="72" idx="0"/>
          </p:cNvCxnSpPr>
          <p:nvPr/>
        </p:nvCxnSpPr>
        <p:spPr>
          <a:xfrm>
            <a:off x="2482895" y="5145355"/>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3069533" y="5120877"/>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730150" y="5623658"/>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9</a:t>
            </a:r>
            <a:endParaRPr lang="en-US" b="1" dirty="0">
              <a:solidFill>
                <a:srgbClr val="FF0000"/>
              </a:solidFill>
            </a:endParaRPr>
          </a:p>
        </p:txBody>
      </p:sp>
      <p:sp>
        <p:nvSpPr>
          <p:cNvPr id="73" name="TextBox 72"/>
          <p:cNvSpPr txBox="1"/>
          <p:nvPr/>
        </p:nvSpPr>
        <p:spPr>
          <a:xfrm>
            <a:off x="2713808" y="6016649"/>
            <a:ext cx="940525" cy="523220"/>
          </a:xfrm>
          <a:prstGeom prst="rect">
            <a:avLst/>
          </a:prstGeom>
          <a:noFill/>
        </p:spPr>
        <p:txBody>
          <a:bodyPr wrap="square" rtlCol="0">
            <a:spAutoFit/>
          </a:bodyPr>
          <a:lstStyle/>
          <a:p>
            <a:r>
              <a:rPr lang="en-US" sz="2800" dirty="0" smtClean="0"/>
              <a:t>0-2</a:t>
            </a:r>
            <a:endParaRPr lang="en-US" sz="2800" dirty="0"/>
          </a:p>
        </p:txBody>
      </p:sp>
      <p:cxnSp>
        <p:nvCxnSpPr>
          <p:cNvPr id="76" name="Straight Arrow Connector 75"/>
          <p:cNvCxnSpPr>
            <a:endCxn id="78" idx="0"/>
          </p:cNvCxnSpPr>
          <p:nvPr/>
        </p:nvCxnSpPr>
        <p:spPr>
          <a:xfrm>
            <a:off x="3599767" y="5166316"/>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4186405" y="5141838"/>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847022" y="5644619"/>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13</a:t>
            </a:r>
            <a:endParaRPr lang="en-US" b="1" dirty="0">
              <a:solidFill>
                <a:srgbClr val="FF0000"/>
              </a:solidFill>
            </a:endParaRPr>
          </a:p>
        </p:txBody>
      </p:sp>
      <p:sp>
        <p:nvSpPr>
          <p:cNvPr id="79" name="TextBox 78"/>
          <p:cNvSpPr txBox="1"/>
          <p:nvPr/>
        </p:nvSpPr>
        <p:spPr>
          <a:xfrm>
            <a:off x="3830680" y="6037610"/>
            <a:ext cx="940525" cy="523220"/>
          </a:xfrm>
          <a:prstGeom prst="rect">
            <a:avLst/>
          </a:prstGeom>
          <a:noFill/>
        </p:spPr>
        <p:txBody>
          <a:bodyPr wrap="square" rtlCol="0">
            <a:spAutoFit/>
          </a:bodyPr>
          <a:lstStyle/>
          <a:p>
            <a:r>
              <a:rPr lang="en-US" sz="2800" dirty="0" smtClean="0"/>
              <a:t>0-4</a:t>
            </a:r>
            <a:endParaRPr lang="en-US" sz="2800" dirty="0"/>
          </a:p>
        </p:txBody>
      </p:sp>
      <p:cxnSp>
        <p:nvCxnSpPr>
          <p:cNvPr id="80" name="Straight Arrow Connector 79"/>
          <p:cNvCxnSpPr>
            <a:endCxn id="82" idx="0"/>
          </p:cNvCxnSpPr>
          <p:nvPr/>
        </p:nvCxnSpPr>
        <p:spPr>
          <a:xfrm>
            <a:off x="4742953" y="5166316"/>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5329591" y="5141838"/>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990208" y="5644619"/>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27</a:t>
            </a:r>
            <a:endParaRPr lang="en-US" b="1" dirty="0">
              <a:solidFill>
                <a:srgbClr val="FF0000"/>
              </a:solidFill>
            </a:endParaRPr>
          </a:p>
        </p:txBody>
      </p:sp>
      <p:sp>
        <p:nvSpPr>
          <p:cNvPr id="83" name="TextBox 82"/>
          <p:cNvSpPr txBox="1"/>
          <p:nvPr/>
        </p:nvSpPr>
        <p:spPr>
          <a:xfrm>
            <a:off x="4973866" y="6037610"/>
            <a:ext cx="940525" cy="523220"/>
          </a:xfrm>
          <a:prstGeom prst="rect">
            <a:avLst/>
          </a:prstGeom>
          <a:noFill/>
        </p:spPr>
        <p:txBody>
          <a:bodyPr wrap="square" rtlCol="0">
            <a:spAutoFit/>
          </a:bodyPr>
          <a:lstStyle/>
          <a:p>
            <a:r>
              <a:rPr lang="en-US" sz="2800" dirty="0" smtClean="0"/>
              <a:t>0-6</a:t>
            </a:r>
            <a:endParaRPr lang="en-US" sz="2800" dirty="0"/>
          </a:p>
        </p:txBody>
      </p:sp>
      <p:cxnSp>
        <p:nvCxnSpPr>
          <p:cNvPr id="84" name="Straight Arrow Connector 83"/>
          <p:cNvCxnSpPr>
            <a:endCxn id="86" idx="0"/>
          </p:cNvCxnSpPr>
          <p:nvPr/>
        </p:nvCxnSpPr>
        <p:spPr>
          <a:xfrm>
            <a:off x="5939834" y="5170191"/>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526472" y="5145713"/>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187089" y="5648494"/>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30</a:t>
            </a:r>
            <a:endParaRPr lang="en-US" b="1" dirty="0">
              <a:solidFill>
                <a:srgbClr val="FF0000"/>
              </a:solidFill>
            </a:endParaRPr>
          </a:p>
        </p:txBody>
      </p:sp>
      <p:sp>
        <p:nvSpPr>
          <p:cNvPr id="87" name="TextBox 86"/>
          <p:cNvSpPr txBox="1"/>
          <p:nvPr/>
        </p:nvSpPr>
        <p:spPr>
          <a:xfrm>
            <a:off x="6170747" y="6041485"/>
            <a:ext cx="940525" cy="523220"/>
          </a:xfrm>
          <a:prstGeom prst="rect">
            <a:avLst/>
          </a:prstGeom>
          <a:noFill/>
        </p:spPr>
        <p:txBody>
          <a:bodyPr wrap="square" rtlCol="0">
            <a:spAutoFit/>
          </a:bodyPr>
          <a:lstStyle/>
          <a:p>
            <a:r>
              <a:rPr lang="en-US" sz="2800" dirty="0" smtClean="0"/>
              <a:t>0-8</a:t>
            </a:r>
            <a:endParaRPr lang="en-US" sz="2800" dirty="0"/>
          </a:p>
        </p:txBody>
      </p:sp>
      <p:cxnSp>
        <p:nvCxnSpPr>
          <p:cNvPr id="88" name="Straight Arrow Connector 87"/>
          <p:cNvCxnSpPr>
            <a:endCxn id="90" idx="0"/>
          </p:cNvCxnSpPr>
          <p:nvPr/>
        </p:nvCxnSpPr>
        <p:spPr>
          <a:xfrm>
            <a:off x="7049256" y="5174412"/>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7635894" y="5149934"/>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7296511" y="5652715"/>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34</a:t>
            </a:r>
            <a:endParaRPr lang="en-US" b="1" dirty="0">
              <a:solidFill>
                <a:srgbClr val="FF0000"/>
              </a:solidFill>
            </a:endParaRPr>
          </a:p>
        </p:txBody>
      </p:sp>
      <p:sp>
        <p:nvSpPr>
          <p:cNvPr id="91" name="TextBox 90"/>
          <p:cNvSpPr txBox="1"/>
          <p:nvPr/>
        </p:nvSpPr>
        <p:spPr>
          <a:xfrm>
            <a:off x="7280169" y="6045706"/>
            <a:ext cx="940525" cy="523220"/>
          </a:xfrm>
          <a:prstGeom prst="rect">
            <a:avLst/>
          </a:prstGeom>
          <a:noFill/>
        </p:spPr>
        <p:txBody>
          <a:bodyPr wrap="square" rtlCol="0">
            <a:spAutoFit/>
          </a:bodyPr>
          <a:lstStyle/>
          <a:p>
            <a:r>
              <a:rPr lang="en-US" sz="2800" dirty="0" smtClean="0"/>
              <a:t>0-10</a:t>
            </a:r>
            <a:endParaRPr lang="en-US" sz="2800" dirty="0"/>
          </a:p>
        </p:txBody>
      </p:sp>
      <p:cxnSp>
        <p:nvCxnSpPr>
          <p:cNvPr id="92" name="Straight Arrow Connector 91"/>
          <p:cNvCxnSpPr>
            <a:endCxn id="94" idx="0"/>
          </p:cNvCxnSpPr>
          <p:nvPr/>
        </p:nvCxnSpPr>
        <p:spPr>
          <a:xfrm>
            <a:off x="8210370" y="5184979"/>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8797008" y="5160501"/>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8457625" y="5663282"/>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38</a:t>
            </a:r>
            <a:endParaRPr lang="en-US" b="1" dirty="0">
              <a:solidFill>
                <a:srgbClr val="FF0000"/>
              </a:solidFill>
            </a:endParaRPr>
          </a:p>
        </p:txBody>
      </p:sp>
      <p:sp>
        <p:nvSpPr>
          <p:cNvPr id="95" name="TextBox 94"/>
          <p:cNvSpPr txBox="1"/>
          <p:nvPr/>
        </p:nvSpPr>
        <p:spPr>
          <a:xfrm>
            <a:off x="8441283" y="6056273"/>
            <a:ext cx="940525" cy="523220"/>
          </a:xfrm>
          <a:prstGeom prst="rect">
            <a:avLst/>
          </a:prstGeom>
          <a:noFill/>
        </p:spPr>
        <p:txBody>
          <a:bodyPr wrap="square" rtlCol="0">
            <a:spAutoFit/>
          </a:bodyPr>
          <a:lstStyle/>
          <a:p>
            <a:r>
              <a:rPr lang="en-US" sz="2800" dirty="0" smtClean="0"/>
              <a:t>0-12</a:t>
            </a:r>
            <a:endParaRPr lang="en-US" sz="2800" dirty="0"/>
          </a:p>
        </p:txBody>
      </p:sp>
      <p:cxnSp>
        <p:nvCxnSpPr>
          <p:cNvPr id="96" name="Straight Arrow Connector 95"/>
          <p:cNvCxnSpPr>
            <a:endCxn id="98" idx="0"/>
          </p:cNvCxnSpPr>
          <p:nvPr/>
        </p:nvCxnSpPr>
        <p:spPr>
          <a:xfrm>
            <a:off x="9337214" y="5201002"/>
            <a:ext cx="553043" cy="478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9923852" y="5176524"/>
            <a:ext cx="4567" cy="5027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584469" y="5679305"/>
            <a:ext cx="611575" cy="44736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52</a:t>
            </a:r>
            <a:endParaRPr lang="en-US" b="1" dirty="0">
              <a:solidFill>
                <a:srgbClr val="FF0000"/>
              </a:solidFill>
            </a:endParaRPr>
          </a:p>
        </p:txBody>
      </p:sp>
      <p:sp>
        <p:nvSpPr>
          <p:cNvPr id="99" name="TextBox 98"/>
          <p:cNvSpPr txBox="1"/>
          <p:nvPr/>
        </p:nvSpPr>
        <p:spPr>
          <a:xfrm>
            <a:off x="9568127" y="6072296"/>
            <a:ext cx="940525" cy="523220"/>
          </a:xfrm>
          <a:prstGeom prst="rect">
            <a:avLst/>
          </a:prstGeom>
          <a:noFill/>
        </p:spPr>
        <p:txBody>
          <a:bodyPr wrap="square" rtlCol="0">
            <a:spAutoFit/>
          </a:bodyPr>
          <a:lstStyle/>
          <a:p>
            <a:r>
              <a:rPr lang="en-US" sz="2800" dirty="0" smtClean="0"/>
              <a:t>0-14</a:t>
            </a:r>
            <a:endParaRPr lang="en-US" sz="2800" dirty="0"/>
          </a:p>
        </p:txBody>
      </p:sp>
    </p:spTree>
    <p:extLst>
      <p:ext uri="{BB962C8B-B14F-4D97-AF65-F5344CB8AC3E}">
        <p14:creationId xmlns:p14="http://schemas.microsoft.com/office/powerpoint/2010/main" val="24630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p:cTn id="15" dur="500" fill="hold"/>
                                        <p:tgtEl>
                                          <p:spTgt spid="53"/>
                                        </p:tgtEl>
                                        <p:attrNameLst>
                                          <p:attrName>ppt_w</p:attrName>
                                        </p:attrNameLst>
                                      </p:cBhvr>
                                      <p:tavLst>
                                        <p:tav tm="0">
                                          <p:val>
                                            <p:fltVal val="0"/>
                                          </p:val>
                                        </p:tav>
                                        <p:tav tm="100000">
                                          <p:val>
                                            <p:strVal val="#ppt_w"/>
                                          </p:val>
                                        </p:tav>
                                      </p:tavLst>
                                    </p:anim>
                                    <p:anim calcmode="lin" valueType="num">
                                      <p:cBhvr>
                                        <p:cTn id="16" dur="500" fill="hold"/>
                                        <p:tgtEl>
                                          <p:spTgt spid="53"/>
                                        </p:tgtEl>
                                        <p:attrNameLst>
                                          <p:attrName>ppt_h</p:attrName>
                                        </p:attrNameLst>
                                      </p:cBhvr>
                                      <p:tavLst>
                                        <p:tav tm="0">
                                          <p:val>
                                            <p:fltVal val="0"/>
                                          </p:val>
                                        </p:tav>
                                        <p:tav tm="100000">
                                          <p:val>
                                            <p:strVal val="#ppt_h"/>
                                          </p:val>
                                        </p:tav>
                                      </p:tavLst>
                                    </p:anim>
                                    <p:animEffect transition="in" filter="fade">
                                      <p:cBhvr>
                                        <p:cTn id="17" dur="500"/>
                                        <p:tgtEl>
                                          <p:spTgt spid="5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ppt_w</p:attrName>
                                        </p:attrNameLst>
                                      </p:cBhvr>
                                      <p:tavLst>
                                        <p:tav tm="0">
                                          <p:val>
                                            <p:fltVal val="0"/>
                                          </p:val>
                                        </p:tav>
                                        <p:tav tm="100000">
                                          <p:val>
                                            <p:strVal val="#ppt_w"/>
                                          </p:val>
                                        </p:tav>
                                      </p:tavLst>
                                    </p:anim>
                                    <p:anim calcmode="lin" valueType="num">
                                      <p:cBhvr>
                                        <p:cTn id="21" dur="500" fill="hold"/>
                                        <p:tgtEl>
                                          <p:spTgt spid="52"/>
                                        </p:tgtEl>
                                        <p:attrNameLst>
                                          <p:attrName>ppt_h</p:attrName>
                                        </p:attrNameLst>
                                      </p:cBhvr>
                                      <p:tavLst>
                                        <p:tav tm="0">
                                          <p:val>
                                            <p:fltVal val="0"/>
                                          </p:val>
                                        </p:tav>
                                        <p:tav tm="100000">
                                          <p:val>
                                            <p:strVal val="#ppt_h"/>
                                          </p:val>
                                        </p:tav>
                                      </p:tavLst>
                                    </p:anim>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par>
                                <p:cTn id="28" presetID="22" presetClass="entr" presetSubtype="1"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up)">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 calcmode="lin" valueType="num">
                                      <p:cBhvr>
                                        <p:cTn id="40" dur="500" fill="hold"/>
                                        <p:tgtEl>
                                          <p:spTgt spid="64"/>
                                        </p:tgtEl>
                                        <p:attrNameLst>
                                          <p:attrName>ppt_w</p:attrName>
                                        </p:attrNameLst>
                                      </p:cBhvr>
                                      <p:tavLst>
                                        <p:tav tm="0">
                                          <p:val>
                                            <p:fltVal val="0"/>
                                          </p:val>
                                        </p:tav>
                                        <p:tav tm="100000">
                                          <p:val>
                                            <p:strVal val="#ppt_w"/>
                                          </p:val>
                                        </p:tav>
                                      </p:tavLst>
                                    </p:anim>
                                    <p:anim calcmode="lin" valueType="num">
                                      <p:cBhvr>
                                        <p:cTn id="41" dur="500" fill="hold"/>
                                        <p:tgtEl>
                                          <p:spTgt spid="64"/>
                                        </p:tgtEl>
                                        <p:attrNameLst>
                                          <p:attrName>ppt_h</p:attrName>
                                        </p:attrNameLst>
                                      </p:cBhvr>
                                      <p:tavLst>
                                        <p:tav tm="0">
                                          <p:val>
                                            <p:fltVal val="0"/>
                                          </p:val>
                                        </p:tav>
                                        <p:tav tm="100000">
                                          <p:val>
                                            <p:strVal val="#ppt_h"/>
                                          </p:val>
                                        </p:tav>
                                      </p:tavLst>
                                    </p:anim>
                                    <p:animEffect transition="in" filter="fad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cTn>
                              </p:par>
                              <p:par>
                                <p:cTn id="48" presetID="22" presetClass="entr" presetSubtype="1"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500" fill="hold"/>
                                        <p:tgtEl>
                                          <p:spTgt spid="67"/>
                                        </p:tgtEl>
                                        <p:attrNameLst>
                                          <p:attrName>ppt_w</p:attrName>
                                        </p:attrNameLst>
                                      </p:cBhvr>
                                      <p:tavLst>
                                        <p:tav tm="0">
                                          <p:val>
                                            <p:fltVal val="0"/>
                                          </p:val>
                                        </p:tav>
                                        <p:tav tm="100000">
                                          <p:val>
                                            <p:strVal val="#ppt_w"/>
                                          </p:val>
                                        </p:tav>
                                      </p:tavLst>
                                    </p:anim>
                                    <p:anim calcmode="lin" valueType="num">
                                      <p:cBhvr>
                                        <p:cTn id="56" dur="500" fill="hold"/>
                                        <p:tgtEl>
                                          <p:spTgt spid="67"/>
                                        </p:tgtEl>
                                        <p:attrNameLst>
                                          <p:attrName>ppt_h</p:attrName>
                                        </p:attrNameLst>
                                      </p:cBhvr>
                                      <p:tavLst>
                                        <p:tav tm="0">
                                          <p:val>
                                            <p:fltVal val="0"/>
                                          </p:val>
                                        </p:tav>
                                        <p:tav tm="100000">
                                          <p:val>
                                            <p:strVal val="#ppt_h"/>
                                          </p:val>
                                        </p:tav>
                                      </p:tavLst>
                                    </p:anim>
                                    <p:animEffect transition="in" filter="fade">
                                      <p:cBhvr>
                                        <p:cTn id="57" dur="500"/>
                                        <p:tgtEl>
                                          <p:spTgt spid="6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 calcmode="lin" valueType="num">
                                      <p:cBhvr>
                                        <p:cTn id="60" dur="500" fill="hold"/>
                                        <p:tgtEl>
                                          <p:spTgt spid="66"/>
                                        </p:tgtEl>
                                        <p:attrNameLst>
                                          <p:attrName>ppt_w</p:attrName>
                                        </p:attrNameLst>
                                      </p:cBhvr>
                                      <p:tavLst>
                                        <p:tav tm="0">
                                          <p:val>
                                            <p:fltVal val="0"/>
                                          </p:val>
                                        </p:tav>
                                        <p:tav tm="100000">
                                          <p:val>
                                            <p:strVal val="#ppt_w"/>
                                          </p:val>
                                        </p:tav>
                                      </p:tavLst>
                                    </p:anim>
                                    <p:anim calcmode="lin" valueType="num">
                                      <p:cBhvr>
                                        <p:cTn id="61" dur="500" fill="hold"/>
                                        <p:tgtEl>
                                          <p:spTgt spid="66"/>
                                        </p:tgtEl>
                                        <p:attrNameLst>
                                          <p:attrName>ppt_h</p:attrName>
                                        </p:attrNameLst>
                                      </p:cBhvr>
                                      <p:tavLst>
                                        <p:tav tm="0">
                                          <p:val>
                                            <p:fltVal val="0"/>
                                          </p:val>
                                        </p:tav>
                                        <p:tav tm="100000">
                                          <p:val>
                                            <p:strVal val="#ppt_h"/>
                                          </p:val>
                                        </p:tav>
                                      </p:tavLst>
                                    </p:anim>
                                    <p:animEffect transition="in" filter="fade">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up)">
                                      <p:cBhvr>
                                        <p:cTn id="67" dur="500"/>
                                        <p:tgtEl>
                                          <p:spTgt spid="61"/>
                                        </p:tgtEl>
                                      </p:cBhvr>
                                    </p:animEffect>
                                  </p:childTnLst>
                                </p:cTn>
                              </p:par>
                              <p:par>
                                <p:cTn id="68" presetID="22" presetClass="entr" presetSubtype="1"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up)">
                                      <p:cBhvr>
                                        <p:cTn id="70" dur="500"/>
                                        <p:tgtEl>
                                          <p:spTgt spid="62"/>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500" fill="hold"/>
                                        <p:tgtEl>
                                          <p:spTgt spid="68"/>
                                        </p:tgtEl>
                                        <p:attrNameLst>
                                          <p:attrName>ppt_w</p:attrName>
                                        </p:attrNameLst>
                                      </p:cBhvr>
                                      <p:tavLst>
                                        <p:tav tm="0">
                                          <p:val>
                                            <p:fltVal val="0"/>
                                          </p:val>
                                        </p:tav>
                                        <p:tav tm="100000">
                                          <p:val>
                                            <p:strVal val="#ppt_w"/>
                                          </p:val>
                                        </p:tav>
                                      </p:tavLst>
                                    </p:anim>
                                    <p:anim calcmode="lin" valueType="num">
                                      <p:cBhvr>
                                        <p:cTn id="76" dur="500" fill="hold"/>
                                        <p:tgtEl>
                                          <p:spTgt spid="68"/>
                                        </p:tgtEl>
                                        <p:attrNameLst>
                                          <p:attrName>ppt_h</p:attrName>
                                        </p:attrNameLst>
                                      </p:cBhvr>
                                      <p:tavLst>
                                        <p:tav tm="0">
                                          <p:val>
                                            <p:fltVal val="0"/>
                                          </p:val>
                                        </p:tav>
                                        <p:tav tm="100000">
                                          <p:val>
                                            <p:strVal val="#ppt_h"/>
                                          </p:val>
                                        </p:tav>
                                      </p:tavLst>
                                    </p:anim>
                                    <p:animEffect transition="in" filter="fade">
                                      <p:cBhvr>
                                        <p:cTn id="77" dur="500"/>
                                        <p:tgtEl>
                                          <p:spTgt spid="68"/>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 calcmode="lin" valueType="num">
                                      <p:cBhvr>
                                        <p:cTn id="80" dur="500" fill="hold"/>
                                        <p:tgtEl>
                                          <p:spTgt spid="69"/>
                                        </p:tgtEl>
                                        <p:attrNameLst>
                                          <p:attrName>ppt_w</p:attrName>
                                        </p:attrNameLst>
                                      </p:cBhvr>
                                      <p:tavLst>
                                        <p:tav tm="0">
                                          <p:val>
                                            <p:fltVal val="0"/>
                                          </p:val>
                                        </p:tav>
                                        <p:tav tm="100000">
                                          <p:val>
                                            <p:strVal val="#ppt_w"/>
                                          </p:val>
                                        </p:tav>
                                      </p:tavLst>
                                    </p:anim>
                                    <p:anim calcmode="lin" valueType="num">
                                      <p:cBhvr>
                                        <p:cTn id="81" dur="500" fill="hold"/>
                                        <p:tgtEl>
                                          <p:spTgt spid="69"/>
                                        </p:tgtEl>
                                        <p:attrNameLst>
                                          <p:attrName>ppt_h</p:attrName>
                                        </p:attrNameLst>
                                      </p:cBhvr>
                                      <p:tavLst>
                                        <p:tav tm="0">
                                          <p:val>
                                            <p:fltVal val="0"/>
                                          </p:val>
                                        </p:tav>
                                        <p:tav tm="100000">
                                          <p:val>
                                            <p:strVal val="#ppt_h"/>
                                          </p:val>
                                        </p:tav>
                                      </p:tavLst>
                                    </p:anim>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p:cTn id="87" dur="500" fill="hold"/>
                                        <p:tgtEl>
                                          <p:spTgt spid="70"/>
                                        </p:tgtEl>
                                        <p:attrNameLst>
                                          <p:attrName>ppt_w</p:attrName>
                                        </p:attrNameLst>
                                      </p:cBhvr>
                                      <p:tavLst>
                                        <p:tav tm="0">
                                          <p:val>
                                            <p:fltVal val="0"/>
                                          </p:val>
                                        </p:tav>
                                        <p:tav tm="100000">
                                          <p:val>
                                            <p:strVal val="#ppt_w"/>
                                          </p:val>
                                        </p:tav>
                                      </p:tavLst>
                                    </p:anim>
                                    <p:anim calcmode="lin" valueType="num">
                                      <p:cBhvr>
                                        <p:cTn id="88" dur="500" fill="hold"/>
                                        <p:tgtEl>
                                          <p:spTgt spid="70"/>
                                        </p:tgtEl>
                                        <p:attrNameLst>
                                          <p:attrName>ppt_h</p:attrName>
                                        </p:attrNameLst>
                                      </p:cBhvr>
                                      <p:tavLst>
                                        <p:tav tm="0">
                                          <p:val>
                                            <p:fltVal val="0"/>
                                          </p:val>
                                        </p:tav>
                                        <p:tav tm="100000">
                                          <p:val>
                                            <p:strVal val="#ppt_h"/>
                                          </p:val>
                                        </p:tav>
                                      </p:tavLst>
                                    </p:anim>
                                    <p:animEffect transition="in" filter="fade">
                                      <p:cBhvr>
                                        <p:cTn id="89" dur="500"/>
                                        <p:tgtEl>
                                          <p:spTgt spid="70"/>
                                        </p:tgtEl>
                                      </p:cBhvr>
                                    </p:animEffect>
                                  </p:childTnLst>
                                </p:cTn>
                              </p:par>
                              <p:par>
                                <p:cTn id="90" presetID="53" presetClass="entr" presetSubtype="16"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 calcmode="lin" valueType="num">
                                      <p:cBhvr>
                                        <p:cTn id="92" dur="500" fill="hold"/>
                                        <p:tgtEl>
                                          <p:spTgt spid="71"/>
                                        </p:tgtEl>
                                        <p:attrNameLst>
                                          <p:attrName>ppt_w</p:attrName>
                                        </p:attrNameLst>
                                      </p:cBhvr>
                                      <p:tavLst>
                                        <p:tav tm="0">
                                          <p:val>
                                            <p:fltVal val="0"/>
                                          </p:val>
                                        </p:tav>
                                        <p:tav tm="100000">
                                          <p:val>
                                            <p:strVal val="#ppt_w"/>
                                          </p:val>
                                        </p:tav>
                                      </p:tavLst>
                                    </p:anim>
                                    <p:anim calcmode="lin" valueType="num">
                                      <p:cBhvr>
                                        <p:cTn id="93" dur="500" fill="hold"/>
                                        <p:tgtEl>
                                          <p:spTgt spid="71"/>
                                        </p:tgtEl>
                                        <p:attrNameLst>
                                          <p:attrName>ppt_h</p:attrName>
                                        </p:attrNameLst>
                                      </p:cBhvr>
                                      <p:tavLst>
                                        <p:tav tm="0">
                                          <p:val>
                                            <p:fltVal val="0"/>
                                          </p:val>
                                        </p:tav>
                                        <p:tav tm="100000">
                                          <p:val>
                                            <p:strVal val="#ppt_h"/>
                                          </p:val>
                                        </p:tav>
                                      </p:tavLst>
                                    </p:anim>
                                    <p:animEffect transition="in" filter="fade">
                                      <p:cBhvr>
                                        <p:cTn id="94" dur="500"/>
                                        <p:tgtEl>
                                          <p:spTgt spid="71"/>
                                        </p:tgtEl>
                                      </p:cBhvr>
                                    </p:animEffect>
                                  </p:childTnLst>
                                </p:cTn>
                              </p:par>
                              <p:par>
                                <p:cTn id="95" presetID="53" presetClass="entr" presetSubtype="16"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anim calcmode="lin" valueType="num">
                                      <p:cBhvr>
                                        <p:cTn id="97" dur="500" fill="hold"/>
                                        <p:tgtEl>
                                          <p:spTgt spid="76"/>
                                        </p:tgtEl>
                                        <p:attrNameLst>
                                          <p:attrName>ppt_w</p:attrName>
                                        </p:attrNameLst>
                                      </p:cBhvr>
                                      <p:tavLst>
                                        <p:tav tm="0">
                                          <p:val>
                                            <p:fltVal val="0"/>
                                          </p:val>
                                        </p:tav>
                                        <p:tav tm="100000">
                                          <p:val>
                                            <p:strVal val="#ppt_w"/>
                                          </p:val>
                                        </p:tav>
                                      </p:tavLst>
                                    </p:anim>
                                    <p:anim calcmode="lin" valueType="num">
                                      <p:cBhvr>
                                        <p:cTn id="98" dur="500" fill="hold"/>
                                        <p:tgtEl>
                                          <p:spTgt spid="76"/>
                                        </p:tgtEl>
                                        <p:attrNameLst>
                                          <p:attrName>ppt_h</p:attrName>
                                        </p:attrNameLst>
                                      </p:cBhvr>
                                      <p:tavLst>
                                        <p:tav tm="0">
                                          <p:val>
                                            <p:fltVal val="0"/>
                                          </p:val>
                                        </p:tav>
                                        <p:tav tm="100000">
                                          <p:val>
                                            <p:strVal val="#ppt_h"/>
                                          </p:val>
                                        </p:tav>
                                      </p:tavLst>
                                    </p:anim>
                                    <p:animEffect transition="in" filter="fade">
                                      <p:cBhvr>
                                        <p:cTn id="99" dur="500"/>
                                        <p:tgtEl>
                                          <p:spTgt spid="76"/>
                                        </p:tgtEl>
                                      </p:cBhvr>
                                    </p:animEffect>
                                  </p:childTnLst>
                                </p:cTn>
                              </p:par>
                              <p:par>
                                <p:cTn id="100" presetID="53" presetClass="entr" presetSubtype="16" fill="hold" nodeType="withEffect">
                                  <p:stCondLst>
                                    <p:cond delay="0"/>
                                  </p:stCondLst>
                                  <p:childTnLst>
                                    <p:set>
                                      <p:cBhvr>
                                        <p:cTn id="101" dur="1" fill="hold">
                                          <p:stCondLst>
                                            <p:cond delay="0"/>
                                          </p:stCondLst>
                                        </p:cTn>
                                        <p:tgtEl>
                                          <p:spTgt spid="77"/>
                                        </p:tgtEl>
                                        <p:attrNameLst>
                                          <p:attrName>style.visibility</p:attrName>
                                        </p:attrNameLst>
                                      </p:cBhvr>
                                      <p:to>
                                        <p:strVal val="visible"/>
                                      </p:to>
                                    </p:set>
                                    <p:anim calcmode="lin" valueType="num">
                                      <p:cBhvr>
                                        <p:cTn id="102" dur="500" fill="hold"/>
                                        <p:tgtEl>
                                          <p:spTgt spid="77"/>
                                        </p:tgtEl>
                                        <p:attrNameLst>
                                          <p:attrName>ppt_w</p:attrName>
                                        </p:attrNameLst>
                                      </p:cBhvr>
                                      <p:tavLst>
                                        <p:tav tm="0">
                                          <p:val>
                                            <p:fltVal val="0"/>
                                          </p:val>
                                        </p:tav>
                                        <p:tav tm="100000">
                                          <p:val>
                                            <p:strVal val="#ppt_w"/>
                                          </p:val>
                                        </p:tav>
                                      </p:tavLst>
                                    </p:anim>
                                    <p:anim calcmode="lin" valueType="num">
                                      <p:cBhvr>
                                        <p:cTn id="103" dur="500" fill="hold"/>
                                        <p:tgtEl>
                                          <p:spTgt spid="77"/>
                                        </p:tgtEl>
                                        <p:attrNameLst>
                                          <p:attrName>ppt_h</p:attrName>
                                        </p:attrNameLst>
                                      </p:cBhvr>
                                      <p:tavLst>
                                        <p:tav tm="0">
                                          <p:val>
                                            <p:fltVal val="0"/>
                                          </p:val>
                                        </p:tav>
                                        <p:tav tm="100000">
                                          <p:val>
                                            <p:strVal val="#ppt_h"/>
                                          </p:val>
                                        </p:tav>
                                      </p:tavLst>
                                    </p:anim>
                                    <p:animEffect transition="in" filter="fade">
                                      <p:cBhvr>
                                        <p:cTn id="104" dur="500"/>
                                        <p:tgtEl>
                                          <p:spTgt spid="77"/>
                                        </p:tgtEl>
                                      </p:cBhvr>
                                    </p:animEffect>
                                  </p:childTnLst>
                                </p:cTn>
                              </p:par>
                              <p:par>
                                <p:cTn id="105" presetID="53" presetClass="entr" presetSubtype="16"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 calcmode="lin" valueType="num">
                                      <p:cBhvr>
                                        <p:cTn id="107" dur="500" fill="hold"/>
                                        <p:tgtEl>
                                          <p:spTgt spid="80"/>
                                        </p:tgtEl>
                                        <p:attrNameLst>
                                          <p:attrName>ppt_w</p:attrName>
                                        </p:attrNameLst>
                                      </p:cBhvr>
                                      <p:tavLst>
                                        <p:tav tm="0">
                                          <p:val>
                                            <p:fltVal val="0"/>
                                          </p:val>
                                        </p:tav>
                                        <p:tav tm="100000">
                                          <p:val>
                                            <p:strVal val="#ppt_w"/>
                                          </p:val>
                                        </p:tav>
                                      </p:tavLst>
                                    </p:anim>
                                    <p:anim calcmode="lin" valueType="num">
                                      <p:cBhvr>
                                        <p:cTn id="108" dur="500" fill="hold"/>
                                        <p:tgtEl>
                                          <p:spTgt spid="80"/>
                                        </p:tgtEl>
                                        <p:attrNameLst>
                                          <p:attrName>ppt_h</p:attrName>
                                        </p:attrNameLst>
                                      </p:cBhvr>
                                      <p:tavLst>
                                        <p:tav tm="0">
                                          <p:val>
                                            <p:fltVal val="0"/>
                                          </p:val>
                                        </p:tav>
                                        <p:tav tm="100000">
                                          <p:val>
                                            <p:strVal val="#ppt_h"/>
                                          </p:val>
                                        </p:tav>
                                      </p:tavLst>
                                    </p:anim>
                                    <p:animEffect transition="in" filter="fade">
                                      <p:cBhvr>
                                        <p:cTn id="109" dur="500"/>
                                        <p:tgtEl>
                                          <p:spTgt spid="80"/>
                                        </p:tgtEl>
                                      </p:cBhvr>
                                    </p:animEffect>
                                  </p:childTnLst>
                                </p:cTn>
                              </p:par>
                              <p:par>
                                <p:cTn id="110" presetID="53" presetClass="entr" presetSubtype="16"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 calcmode="lin" valueType="num">
                                      <p:cBhvr>
                                        <p:cTn id="112" dur="500" fill="hold"/>
                                        <p:tgtEl>
                                          <p:spTgt spid="81"/>
                                        </p:tgtEl>
                                        <p:attrNameLst>
                                          <p:attrName>ppt_w</p:attrName>
                                        </p:attrNameLst>
                                      </p:cBhvr>
                                      <p:tavLst>
                                        <p:tav tm="0">
                                          <p:val>
                                            <p:fltVal val="0"/>
                                          </p:val>
                                        </p:tav>
                                        <p:tav tm="100000">
                                          <p:val>
                                            <p:strVal val="#ppt_w"/>
                                          </p:val>
                                        </p:tav>
                                      </p:tavLst>
                                    </p:anim>
                                    <p:anim calcmode="lin" valueType="num">
                                      <p:cBhvr>
                                        <p:cTn id="113" dur="500" fill="hold"/>
                                        <p:tgtEl>
                                          <p:spTgt spid="81"/>
                                        </p:tgtEl>
                                        <p:attrNameLst>
                                          <p:attrName>ppt_h</p:attrName>
                                        </p:attrNameLst>
                                      </p:cBhvr>
                                      <p:tavLst>
                                        <p:tav tm="0">
                                          <p:val>
                                            <p:fltVal val="0"/>
                                          </p:val>
                                        </p:tav>
                                        <p:tav tm="100000">
                                          <p:val>
                                            <p:strVal val="#ppt_h"/>
                                          </p:val>
                                        </p:tav>
                                      </p:tavLst>
                                    </p:anim>
                                    <p:animEffect transition="in" filter="fade">
                                      <p:cBhvr>
                                        <p:cTn id="114" dur="500"/>
                                        <p:tgtEl>
                                          <p:spTgt spid="81"/>
                                        </p:tgtEl>
                                      </p:cBhvr>
                                    </p:animEffect>
                                  </p:childTnLst>
                                </p:cTn>
                              </p:par>
                              <p:par>
                                <p:cTn id="115" presetID="53" presetClass="entr" presetSubtype="16" fill="hold" nodeType="withEffect">
                                  <p:stCondLst>
                                    <p:cond delay="0"/>
                                  </p:stCondLst>
                                  <p:childTnLst>
                                    <p:set>
                                      <p:cBhvr>
                                        <p:cTn id="116" dur="1" fill="hold">
                                          <p:stCondLst>
                                            <p:cond delay="0"/>
                                          </p:stCondLst>
                                        </p:cTn>
                                        <p:tgtEl>
                                          <p:spTgt spid="84"/>
                                        </p:tgtEl>
                                        <p:attrNameLst>
                                          <p:attrName>style.visibility</p:attrName>
                                        </p:attrNameLst>
                                      </p:cBhvr>
                                      <p:to>
                                        <p:strVal val="visible"/>
                                      </p:to>
                                    </p:set>
                                    <p:anim calcmode="lin" valueType="num">
                                      <p:cBhvr>
                                        <p:cTn id="117" dur="500" fill="hold"/>
                                        <p:tgtEl>
                                          <p:spTgt spid="84"/>
                                        </p:tgtEl>
                                        <p:attrNameLst>
                                          <p:attrName>ppt_w</p:attrName>
                                        </p:attrNameLst>
                                      </p:cBhvr>
                                      <p:tavLst>
                                        <p:tav tm="0">
                                          <p:val>
                                            <p:fltVal val="0"/>
                                          </p:val>
                                        </p:tav>
                                        <p:tav tm="100000">
                                          <p:val>
                                            <p:strVal val="#ppt_w"/>
                                          </p:val>
                                        </p:tav>
                                      </p:tavLst>
                                    </p:anim>
                                    <p:anim calcmode="lin" valueType="num">
                                      <p:cBhvr>
                                        <p:cTn id="118" dur="500" fill="hold"/>
                                        <p:tgtEl>
                                          <p:spTgt spid="84"/>
                                        </p:tgtEl>
                                        <p:attrNameLst>
                                          <p:attrName>ppt_h</p:attrName>
                                        </p:attrNameLst>
                                      </p:cBhvr>
                                      <p:tavLst>
                                        <p:tav tm="0">
                                          <p:val>
                                            <p:fltVal val="0"/>
                                          </p:val>
                                        </p:tav>
                                        <p:tav tm="100000">
                                          <p:val>
                                            <p:strVal val="#ppt_h"/>
                                          </p:val>
                                        </p:tav>
                                      </p:tavLst>
                                    </p:anim>
                                    <p:animEffect transition="in" filter="fade">
                                      <p:cBhvr>
                                        <p:cTn id="119" dur="500"/>
                                        <p:tgtEl>
                                          <p:spTgt spid="84"/>
                                        </p:tgtEl>
                                      </p:cBhvr>
                                    </p:animEffect>
                                  </p:childTnLst>
                                </p:cTn>
                              </p:par>
                              <p:par>
                                <p:cTn id="120" presetID="53" presetClass="entr" presetSubtype="16" fill="hold" nodeType="withEffect">
                                  <p:stCondLst>
                                    <p:cond delay="0"/>
                                  </p:stCondLst>
                                  <p:childTnLst>
                                    <p:set>
                                      <p:cBhvr>
                                        <p:cTn id="121" dur="1" fill="hold">
                                          <p:stCondLst>
                                            <p:cond delay="0"/>
                                          </p:stCondLst>
                                        </p:cTn>
                                        <p:tgtEl>
                                          <p:spTgt spid="85"/>
                                        </p:tgtEl>
                                        <p:attrNameLst>
                                          <p:attrName>style.visibility</p:attrName>
                                        </p:attrNameLst>
                                      </p:cBhvr>
                                      <p:to>
                                        <p:strVal val="visible"/>
                                      </p:to>
                                    </p:set>
                                    <p:anim calcmode="lin" valueType="num">
                                      <p:cBhvr>
                                        <p:cTn id="122" dur="500" fill="hold"/>
                                        <p:tgtEl>
                                          <p:spTgt spid="85"/>
                                        </p:tgtEl>
                                        <p:attrNameLst>
                                          <p:attrName>ppt_w</p:attrName>
                                        </p:attrNameLst>
                                      </p:cBhvr>
                                      <p:tavLst>
                                        <p:tav tm="0">
                                          <p:val>
                                            <p:fltVal val="0"/>
                                          </p:val>
                                        </p:tav>
                                        <p:tav tm="100000">
                                          <p:val>
                                            <p:strVal val="#ppt_w"/>
                                          </p:val>
                                        </p:tav>
                                      </p:tavLst>
                                    </p:anim>
                                    <p:anim calcmode="lin" valueType="num">
                                      <p:cBhvr>
                                        <p:cTn id="123" dur="500" fill="hold"/>
                                        <p:tgtEl>
                                          <p:spTgt spid="85"/>
                                        </p:tgtEl>
                                        <p:attrNameLst>
                                          <p:attrName>ppt_h</p:attrName>
                                        </p:attrNameLst>
                                      </p:cBhvr>
                                      <p:tavLst>
                                        <p:tav tm="0">
                                          <p:val>
                                            <p:fltVal val="0"/>
                                          </p:val>
                                        </p:tav>
                                        <p:tav tm="100000">
                                          <p:val>
                                            <p:strVal val="#ppt_h"/>
                                          </p:val>
                                        </p:tav>
                                      </p:tavLst>
                                    </p:anim>
                                    <p:animEffect transition="in" filter="fade">
                                      <p:cBhvr>
                                        <p:cTn id="124" dur="500"/>
                                        <p:tgtEl>
                                          <p:spTgt spid="85"/>
                                        </p:tgtEl>
                                      </p:cBhvr>
                                    </p:animEffect>
                                  </p:childTnLst>
                                </p:cTn>
                              </p:par>
                              <p:par>
                                <p:cTn id="125" presetID="53" presetClass="entr" presetSubtype="16" fill="hold" nodeType="withEffect">
                                  <p:stCondLst>
                                    <p:cond delay="0"/>
                                  </p:stCondLst>
                                  <p:childTnLst>
                                    <p:set>
                                      <p:cBhvr>
                                        <p:cTn id="126" dur="1" fill="hold">
                                          <p:stCondLst>
                                            <p:cond delay="0"/>
                                          </p:stCondLst>
                                        </p:cTn>
                                        <p:tgtEl>
                                          <p:spTgt spid="88"/>
                                        </p:tgtEl>
                                        <p:attrNameLst>
                                          <p:attrName>style.visibility</p:attrName>
                                        </p:attrNameLst>
                                      </p:cBhvr>
                                      <p:to>
                                        <p:strVal val="visible"/>
                                      </p:to>
                                    </p:set>
                                    <p:anim calcmode="lin" valueType="num">
                                      <p:cBhvr>
                                        <p:cTn id="127" dur="500" fill="hold"/>
                                        <p:tgtEl>
                                          <p:spTgt spid="88"/>
                                        </p:tgtEl>
                                        <p:attrNameLst>
                                          <p:attrName>ppt_w</p:attrName>
                                        </p:attrNameLst>
                                      </p:cBhvr>
                                      <p:tavLst>
                                        <p:tav tm="0">
                                          <p:val>
                                            <p:fltVal val="0"/>
                                          </p:val>
                                        </p:tav>
                                        <p:tav tm="100000">
                                          <p:val>
                                            <p:strVal val="#ppt_w"/>
                                          </p:val>
                                        </p:tav>
                                      </p:tavLst>
                                    </p:anim>
                                    <p:anim calcmode="lin" valueType="num">
                                      <p:cBhvr>
                                        <p:cTn id="128" dur="500" fill="hold"/>
                                        <p:tgtEl>
                                          <p:spTgt spid="88"/>
                                        </p:tgtEl>
                                        <p:attrNameLst>
                                          <p:attrName>ppt_h</p:attrName>
                                        </p:attrNameLst>
                                      </p:cBhvr>
                                      <p:tavLst>
                                        <p:tav tm="0">
                                          <p:val>
                                            <p:fltVal val="0"/>
                                          </p:val>
                                        </p:tav>
                                        <p:tav tm="100000">
                                          <p:val>
                                            <p:strVal val="#ppt_h"/>
                                          </p:val>
                                        </p:tav>
                                      </p:tavLst>
                                    </p:anim>
                                    <p:animEffect transition="in" filter="fade">
                                      <p:cBhvr>
                                        <p:cTn id="129" dur="500"/>
                                        <p:tgtEl>
                                          <p:spTgt spid="88"/>
                                        </p:tgtEl>
                                      </p:cBhvr>
                                    </p:animEffect>
                                  </p:childTnLst>
                                </p:cTn>
                              </p:par>
                              <p:par>
                                <p:cTn id="130" presetID="53" presetClass="entr" presetSubtype="16"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 calcmode="lin" valueType="num">
                                      <p:cBhvr>
                                        <p:cTn id="132" dur="500" fill="hold"/>
                                        <p:tgtEl>
                                          <p:spTgt spid="89"/>
                                        </p:tgtEl>
                                        <p:attrNameLst>
                                          <p:attrName>ppt_w</p:attrName>
                                        </p:attrNameLst>
                                      </p:cBhvr>
                                      <p:tavLst>
                                        <p:tav tm="0">
                                          <p:val>
                                            <p:fltVal val="0"/>
                                          </p:val>
                                        </p:tav>
                                        <p:tav tm="100000">
                                          <p:val>
                                            <p:strVal val="#ppt_w"/>
                                          </p:val>
                                        </p:tav>
                                      </p:tavLst>
                                    </p:anim>
                                    <p:anim calcmode="lin" valueType="num">
                                      <p:cBhvr>
                                        <p:cTn id="133" dur="500" fill="hold"/>
                                        <p:tgtEl>
                                          <p:spTgt spid="89"/>
                                        </p:tgtEl>
                                        <p:attrNameLst>
                                          <p:attrName>ppt_h</p:attrName>
                                        </p:attrNameLst>
                                      </p:cBhvr>
                                      <p:tavLst>
                                        <p:tav tm="0">
                                          <p:val>
                                            <p:fltVal val="0"/>
                                          </p:val>
                                        </p:tav>
                                        <p:tav tm="100000">
                                          <p:val>
                                            <p:strVal val="#ppt_h"/>
                                          </p:val>
                                        </p:tav>
                                      </p:tavLst>
                                    </p:anim>
                                    <p:animEffect transition="in" filter="fade">
                                      <p:cBhvr>
                                        <p:cTn id="134" dur="500"/>
                                        <p:tgtEl>
                                          <p:spTgt spid="89"/>
                                        </p:tgtEl>
                                      </p:cBhvr>
                                    </p:animEffect>
                                  </p:childTnLst>
                                </p:cTn>
                              </p:par>
                              <p:par>
                                <p:cTn id="135" presetID="53" presetClass="entr" presetSubtype="16" fill="hold" nodeType="withEffect">
                                  <p:stCondLst>
                                    <p:cond delay="0"/>
                                  </p:stCondLst>
                                  <p:childTnLst>
                                    <p:set>
                                      <p:cBhvr>
                                        <p:cTn id="136" dur="1" fill="hold">
                                          <p:stCondLst>
                                            <p:cond delay="0"/>
                                          </p:stCondLst>
                                        </p:cTn>
                                        <p:tgtEl>
                                          <p:spTgt spid="92"/>
                                        </p:tgtEl>
                                        <p:attrNameLst>
                                          <p:attrName>style.visibility</p:attrName>
                                        </p:attrNameLst>
                                      </p:cBhvr>
                                      <p:to>
                                        <p:strVal val="visible"/>
                                      </p:to>
                                    </p:set>
                                    <p:anim calcmode="lin" valueType="num">
                                      <p:cBhvr>
                                        <p:cTn id="137" dur="500" fill="hold"/>
                                        <p:tgtEl>
                                          <p:spTgt spid="92"/>
                                        </p:tgtEl>
                                        <p:attrNameLst>
                                          <p:attrName>ppt_w</p:attrName>
                                        </p:attrNameLst>
                                      </p:cBhvr>
                                      <p:tavLst>
                                        <p:tav tm="0">
                                          <p:val>
                                            <p:fltVal val="0"/>
                                          </p:val>
                                        </p:tav>
                                        <p:tav tm="100000">
                                          <p:val>
                                            <p:strVal val="#ppt_w"/>
                                          </p:val>
                                        </p:tav>
                                      </p:tavLst>
                                    </p:anim>
                                    <p:anim calcmode="lin" valueType="num">
                                      <p:cBhvr>
                                        <p:cTn id="138" dur="500" fill="hold"/>
                                        <p:tgtEl>
                                          <p:spTgt spid="92"/>
                                        </p:tgtEl>
                                        <p:attrNameLst>
                                          <p:attrName>ppt_h</p:attrName>
                                        </p:attrNameLst>
                                      </p:cBhvr>
                                      <p:tavLst>
                                        <p:tav tm="0">
                                          <p:val>
                                            <p:fltVal val="0"/>
                                          </p:val>
                                        </p:tav>
                                        <p:tav tm="100000">
                                          <p:val>
                                            <p:strVal val="#ppt_h"/>
                                          </p:val>
                                        </p:tav>
                                      </p:tavLst>
                                    </p:anim>
                                    <p:animEffect transition="in" filter="fade">
                                      <p:cBhvr>
                                        <p:cTn id="139" dur="500"/>
                                        <p:tgtEl>
                                          <p:spTgt spid="92"/>
                                        </p:tgtEl>
                                      </p:cBhvr>
                                    </p:animEffect>
                                  </p:childTnLst>
                                </p:cTn>
                              </p:par>
                              <p:par>
                                <p:cTn id="140" presetID="53" presetClass="entr" presetSubtype="16" fill="hold" nodeType="withEffect">
                                  <p:stCondLst>
                                    <p:cond delay="0"/>
                                  </p:stCondLst>
                                  <p:childTnLst>
                                    <p:set>
                                      <p:cBhvr>
                                        <p:cTn id="141" dur="1" fill="hold">
                                          <p:stCondLst>
                                            <p:cond delay="0"/>
                                          </p:stCondLst>
                                        </p:cTn>
                                        <p:tgtEl>
                                          <p:spTgt spid="93"/>
                                        </p:tgtEl>
                                        <p:attrNameLst>
                                          <p:attrName>style.visibility</p:attrName>
                                        </p:attrNameLst>
                                      </p:cBhvr>
                                      <p:to>
                                        <p:strVal val="visible"/>
                                      </p:to>
                                    </p:set>
                                    <p:anim calcmode="lin" valueType="num">
                                      <p:cBhvr>
                                        <p:cTn id="142" dur="500" fill="hold"/>
                                        <p:tgtEl>
                                          <p:spTgt spid="93"/>
                                        </p:tgtEl>
                                        <p:attrNameLst>
                                          <p:attrName>ppt_w</p:attrName>
                                        </p:attrNameLst>
                                      </p:cBhvr>
                                      <p:tavLst>
                                        <p:tav tm="0">
                                          <p:val>
                                            <p:fltVal val="0"/>
                                          </p:val>
                                        </p:tav>
                                        <p:tav tm="100000">
                                          <p:val>
                                            <p:strVal val="#ppt_w"/>
                                          </p:val>
                                        </p:tav>
                                      </p:tavLst>
                                    </p:anim>
                                    <p:anim calcmode="lin" valueType="num">
                                      <p:cBhvr>
                                        <p:cTn id="143" dur="500" fill="hold"/>
                                        <p:tgtEl>
                                          <p:spTgt spid="93"/>
                                        </p:tgtEl>
                                        <p:attrNameLst>
                                          <p:attrName>ppt_h</p:attrName>
                                        </p:attrNameLst>
                                      </p:cBhvr>
                                      <p:tavLst>
                                        <p:tav tm="0">
                                          <p:val>
                                            <p:fltVal val="0"/>
                                          </p:val>
                                        </p:tav>
                                        <p:tav tm="100000">
                                          <p:val>
                                            <p:strVal val="#ppt_h"/>
                                          </p:val>
                                        </p:tav>
                                      </p:tavLst>
                                    </p:anim>
                                    <p:animEffect transition="in" filter="fade">
                                      <p:cBhvr>
                                        <p:cTn id="144" dur="500"/>
                                        <p:tgtEl>
                                          <p:spTgt spid="93"/>
                                        </p:tgtEl>
                                      </p:cBhvr>
                                    </p:animEffect>
                                  </p:childTnLst>
                                </p:cTn>
                              </p:par>
                              <p:par>
                                <p:cTn id="145" presetID="53" presetClass="entr" presetSubtype="16" fill="hold" nodeType="withEffect">
                                  <p:stCondLst>
                                    <p:cond delay="0"/>
                                  </p:stCondLst>
                                  <p:childTnLst>
                                    <p:set>
                                      <p:cBhvr>
                                        <p:cTn id="146" dur="1" fill="hold">
                                          <p:stCondLst>
                                            <p:cond delay="0"/>
                                          </p:stCondLst>
                                        </p:cTn>
                                        <p:tgtEl>
                                          <p:spTgt spid="96"/>
                                        </p:tgtEl>
                                        <p:attrNameLst>
                                          <p:attrName>style.visibility</p:attrName>
                                        </p:attrNameLst>
                                      </p:cBhvr>
                                      <p:to>
                                        <p:strVal val="visible"/>
                                      </p:to>
                                    </p:set>
                                    <p:anim calcmode="lin" valueType="num">
                                      <p:cBhvr>
                                        <p:cTn id="147" dur="500" fill="hold"/>
                                        <p:tgtEl>
                                          <p:spTgt spid="96"/>
                                        </p:tgtEl>
                                        <p:attrNameLst>
                                          <p:attrName>ppt_w</p:attrName>
                                        </p:attrNameLst>
                                      </p:cBhvr>
                                      <p:tavLst>
                                        <p:tav tm="0">
                                          <p:val>
                                            <p:fltVal val="0"/>
                                          </p:val>
                                        </p:tav>
                                        <p:tav tm="100000">
                                          <p:val>
                                            <p:strVal val="#ppt_w"/>
                                          </p:val>
                                        </p:tav>
                                      </p:tavLst>
                                    </p:anim>
                                    <p:anim calcmode="lin" valueType="num">
                                      <p:cBhvr>
                                        <p:cTn id="148" dur="500" fill="hold"/>
                                        <p:tgtEl>
                                          <p:spTgt spid="96"/>
                                        </p:tgtEl>
                                        <p:attrNameLst>
                                          <p:attrName>ppt_h</p:attrName>
                                        </p:attrNameLst>
                                      </p:cBhvr>
                                      <p:tavLst>
                                        <p:tav tm="0">
                                          <p:val>
                                            <p:fltVal val="0"/>
                                          </p:val>
                                        </p:tav>
                                        <p:tav tm="100000">
                                          <p:val>
                                            <p:strVal val="#ppt_h"/>
                                          </p:val>
                                        </p:tav>
                                      </p:tavLst>
                                    </p:anim>
                                    <p:animEffect transition="in" filter="fade">
                                      <p:cBhvr>
                                        <p:cTn id="149" dur="500"/>
                                        <p:tgtEl>
                                          <p:spTgt spid="96"/>
                                        </p:tgtEl>
                                      </p:cBhvr>
                                    </p:animEffect>
                                  </p:childTnLst>
                                </p:cTn>
                              </p:par>
                              <p:par>
                                <p:cTn id="150" presetID="53" presetClass="entr" presetSubtype="16" fill="hold" nodeType="withEffect">
                                  <p:stCondLst>
                                    <p:cond delay="0"/>
                                  </p:stCondLst>
                                  <p:childTnLst>
                                    <p:set>
                                      <p:cBhvr>
                                        <p:cTn id="151" dur="1" fill="hold">
                                          <p:stCondLst>
                                            <p:cond delay="0"/>
                                          </p:stCondLst>
                                        </p:cTn>
                                        <p:tgtEl>
                                          <p:spTgt spid="97"/>
                                        </p:tgtEl>
                                        <p:attrNameLst>
                                          <p:attrName>style.visibility</p:attrName>
                                        </p:attrNameLst>
                                      </p:cBhvr>
                                      <p:to>
                                        <p:strVal val="visible"/>
                                      </p:to>
                                    </p:set>
                                    <p:anim calcmode="lin" valueType="num">
                                      <p:cBhvr>
                                        <p:cTn id="152" dur="500" fill="hold"/>
                                        <p:tgtEl>
                                          <p:spTgt spid="97"/>
                                        </p:tgtEl>
                                        <p:attrNameLst>
                                          <p:attrName>ppt_w</p:attrName>
                                        </p:attrNameLst>
                                      </p:cBhvr>
                                      <p:tavLst>
                                        <p:tav tm="0">
                                          <p:val>
                                            <p:fltVal val="0"/>
                                          </p:val>
                                        </p:tav>
                                        <p:tav tm="100000">
                                          <p:val>
                                            <p:strVal val="#ppt_w"/>
                                          </p:val>
                                        </p:tav>
                                      </p:tavLst>
                                    </p:anim>
                                    <p:anim calcmode="lin" valueType="num">
                                      <p:cBhvr>
                                        <p:cTn id="153" dur="500" fill="hold"/>
                                        <p:tgtEl>
                                          <p:spTgt spid="97"/>
                                        </p:tgtEl>
                                        <p:attrNameLst>
                                          <p:attrName>ppt_h</p:attrName>
                                        </p:attrNameLst>
                                      </p:cBhvr>
                                      <p:tavLst>
                                        <p:tav tm="0">
                                          <p:val>
                                            <p:fltVal val="0"/>
                                          </p:val>
                                        </p:tav>
                                        <p:tav tm="100000">
                                          <p:val>
                                            <p:strVal val="#ppt_h"/>
                                          </p:val>
                                        </p:tav>
                                      </p:tavLst>
                                    </p:anim>
                                    <p:animEffect transition="in" filter="fade">
                                      <p:cBhvr>
                                        <p:cTn id="154" dur="500"/>
                                        <p:tgtEl>
                                          <p:spTgt spid="97"/>
                                        </p:tgtEl>
                                      </p:cBhvr>
                                    </p:animEffec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72"/>
                                        </p:tgtEl>
                                        <p:attrNameLst>
                                          <p:attrName>style.visibility</p:attrName>
                                        </p:attrNameLst>
                                      </p:cBhvr>
                                      <p:to>
                                        <p:strVal val="visible"/>
                                      </p:to>
                                    </p:set>
                                    <p:anim calcmode="lin" valueType="num">
                                      <p:cBhvr>
                                        <p:cTn id="159" dur="500" fill="hold"/>
                                        <p:tgtEl>
                                          <p:spTgt spid="72"/>
                                        </p:tgtEl>
                                        <p:attrNameLst>
                                          <p:attrName>ppt_w</p:attrName>
                                        </p:attrNameLst>
                                      </p:cBhvr>
                                      <p:tavLst>
                                        <p:tav tm="0">
                                          <p:val>
                                            <p:fltVal val="0"/>
                                          </p:val>
                                        </p:tav>
                                        <p:tav tm="100000">
                                          <p:val>
                                            <p:strVal val="#ppt_w"/>
                                          </p:val>
                                        </p:tav>
                                      </p:tavLst>
                                    </p:anim>
                                    <p:anim calcmode="lin" valueType="num">
                                      <p:cBhvr>
                                        <p:cTn id="160" dur="500" fill="hold"/>
                                        <p:tgtEl>
                                          <p:spTgt spid="72"/>
                                        </p:tgtEl>
                                        <p:attrNameLst>
                                          <p:attrName>ppt_h</p:attrName>
                                        </p:attrNameLst>
                                      </p:cBhvr>
                                      <p:tavLst>
                                        <p:tav tm="0">
                                          <p:val>
                                            <p:fltVal val="0"/>
                                          </p:val>
                                        </p:tav>
                                        <p:tav tm="100000">
                                          <p:val>
                                            <p:strVal val="#ppt_h"/>
                                          </p:val>
                                        </p:tav>
                                      </p:tavLst>
                                    </p:anim>
                                    <p:animEffect transition="in" filter="fade">
                                      <p:cBhvr>
                                        <p:cTn id="161" dur="500"/>
                                        <p:tgtEl>
                                          <p:spTgt spid="72"/>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73"/>
                                        </p:tgtEl>
                                        <p:attrNameLst>
                                          <p:attrName>style.visibility</p:attrName>
                                        </p:attrNameLst>
                                      </p:cBhvr>
                                      <p:to>
                                        <p:strVal val="visible"/>
                                      </p:to>
                                    </p:set>
                                    <p:anim calcmode="lin" valueType="num">
                                      <p:cBhvr>
                                        <p:cTn id="164" dur="500" fill="hold"/>
                                        <p:tgtEl>
                                          <p:spTgt spid="73"/>
                                        </p:tgtEl>
                                        <p:attrNameLst>
                                          <p:attrName>ppt_w</p:attrName>
                                        </p:attrNameLst>
                                      </p:cBhvr>
                                      <p:tavLst>
                                        <p:tav tm="0">
                                          <p:val>
                                            <p:fltVal val="0"/>
                                          </p:val>
                                        </p:tav>
                                        <p:tav tm="100000">
                                          <p:val>
                                            <p:strVal val="#ppt_w"/>
                                          </p:val>
                                        </p:tav>
                                      </p:tavLst>
                                    </p:anim>
                                    <p:anim calcmode="lin" valueType="num">
                                      <p:cBhvr>
                                        <p:cTn id="165" dur="500" fill="hold"/>
                                        <p:tgtEl>
                                          <p:spTgt spid="73"/>
                                        </p:tgtEl>
                                        <p:attrNameLst>
                                          <p:attrName>ppt_h</p:attrName>
                                        </p:attrNameLst>
                                      </p:cBhvr>
                                      <p:tavLst>
                                        <p:tav tm="0">
                                          <p:val>
                                            <p:fltVal val="0"/>
                                          </p:val>
                                        </p:tav>
                                        <p:tav tm="100000">
                                          <p:val>
                                            <p:strVal val="#ppt_h"/>
                                          </p:val>
                                        </p:tav>
                                      </p:tavLst>
                                    </p:anim>
                                    <p:animEffect transition="in" filter="fade">
                                      <p:cBhvr>
                                        <p:cTn id="166" dur="500"/>
                                        <p:tgtEl>
                                          <p:spTgt spid="73"/>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78"/>
                                        </p:tgtEl>
                                        <p:attrNameLst>
                                          <p:attrName>style.visibility</p:attrName>
                                        </p:attrNameLst>
                                      </p:cBhvr>
                                      <p:to>
                                        <p:strVal val="visible"/>
                                      </p:to>
                                    </p:set>
                                    <p:anim calcmode="lin" valueType="num">
                                      <p:cBhvr>
                                        <p:cTn id="169" dur="500" fill="hold"/>
                                        <p:tgtEl>
                                          <p:spTgt spid="78"/>
                                        </p:tgtEl>
                                        <p:attrNameLst>
                                          <p:attrName>ppt_w</p:attrName>
                                        </p:attrNameLst>
                                      </p:cBhvr>
                                      <p:tavLst>
                                        <p:tav tm="0">
                                          <p:val>
                                            <p:fltVal val="0"/>
                                          </p:val>
                                        </p:tav>
                                        <p:tav tm="100000">
                                          <p:val>
                                            <p:strVal val="#ppt_w"/>
                                          </p:val>
                                        </p:tav>
                                      </p:tavLst>
                                    </p:anim>
                                    <p:anim calcmode="lin" valueType="num">
                                      <p:cBhvr>
                                        <p:cTn id="170" dur="500" fill="hold"/>
                                        <p:tgtEl>
                                          <p:spTgt spid="78"/>
                                        </p:tgtEl>
                                        <p:attrNameLst>
                                          <p:attrName>ppt_h</p:attrName>
                                        </p:attrNameLst>
                                      </p:cBhvr>
                                      <p:tavLst>
                                        <p:tav tm="0">
                                          <p:val>
                                            <p:fltVal val="0"/>
                                          </p:val>
                                        </p:tav>
                                        <p:tav tm="100000">
                                          <p:val>
                                            <p:strVal val="#ppt_h"/>
                                          </p:val>
                                        </p:tav>
                                      </p:tavLst>
                                    </p:anim>
                                    <p:animEffect transition="in" filter="fade">
                                      <p:cBhvr>
                                        <p:cTn id="171" dur="500"/>
                                        <p:tgtEl>
                                          <p:spTgt spid="78"/>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 calcmode="lin" valueType="num">
                                      <p:cBhvr>
                                        <p:cTn id="174" dur="500" fill="hold"/>
                                        <p:tgtEl>
                                          <p:spTgt spid="79"/>
                                        </p:tgtEl>
                                        <p:attrNameLst>
                                          <p:attrName>ppt_w</p:attrName>
                                        </p:attrNameLst>
                                      </p:cBhvr>
                                      <p:tavLst>
                                        <p:tav tm="0">
                                          <p:val>
                                            <p:fltVal val="0"/>
                                          </p:val>
                                        </p:tav>
                                        <p:tav tm="100000">
                                          <p:val>
                                            <p:strVal val="#ppt_w"/>
                                          </p:val>
                                        </p:tav>
                                      </p:tavLst>
                                    </p:anim>
                                    <p:anim calcmode="lin" valueType="num">
                                      <p:cBhvr>
                                        <p:cTn id="175" dur="500" fill="hold"/>
                                        <p:tgtEl>
                                          <p:spTgt spid="79"/>
                                        </p:tgtEl>
                                        <p:attrNameLst>
                                          <p:attrName>ppt_h</p:attrName>
                                        </p:attrNameLst>
                                      </p:cBhvr>
                                      <p:tavLst>
                                        <p:tav tm="0">
                                          <p:val>
                                            <p:fltVal val="0"/>
                                          </p:val>
                                        </p:tav>
                                        <p:tav tm="100000">
                                          <p:val>
                                            <p:strVal val="#ppt_h"/>
                                          </p:val>
                                        </p:tav>
                                      </p:tavLst>
                                    </p:anim>
                                    <p:animEffect transition="in" filter="fade">
                                      <p:cBhvr>
                                        <p:cTn id="176" dur="500"/>
                                        <p:tgtEl>
                                          <p:spTgt spid="79"/>
                                        </p:tgtEl>
                                      </p:cBhvr>
                                    </p:animEffect>
                                  </p:childTnLst>
                                </p:cTn>
                              </p:par>
                              <p:par>
                                <p:cTn id="177" presetID="53" presetClass="entr" presetSubtype="16"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anim calcmode="lin" valueType="num">
                                      <p:cBhvr>
                                        <p:cTn id="179" dur="500" fill="hold"/>
                                        <p:tgtEl>
                                          <p:spTgt spid="82"/>
                                        </p:tgtEl>
                                        <p:attrNameLst>
                                          <p:attrName>ppt_w</p:attrName>
                                        </p:attrNameLst>
                                      </p:cBhvr>
                                      <p:tavLst>
                                        <p:tav tm="0">
                                          <p:val>
                                            <p:fltVal val="0"/>
                                          </p:val>
                                        </p:tav>
                                        <p:tav tm="100000">
                                          <p:val>
                                            <p:strVal val="#ppt_w"/>
                                          </p:val>
                                        </p:tav>
                                      </p:tavLst>
                                    </p:anim>
                                    <p:anim calcmode="lin" valueType="num">
                                      <p:cBhvr>
                                        <p:cTn id="180" dur="500" fill="hold"/>
                                        <p:tgtEl>
                                          <p:spTgt spid="82"/>
                                        </p:tgtEl>
                                        <p:attrNameLst>
                                          <p:attrName>ppt_h</p:attrName>
                                        </p:attrNameLst>
                                      </p:cBhvr>
                                      <p:tavLst>
                                        <p:tav tm="0">
                                          <p:val>
                                            <p:fltVal val="0"/>
                                          </p:val>
                                        </p:tav>
                                        <p:tav tm="100000">
                                          <p:val>
                                            <p:strVal val="#ppt_h"/>
                                          </p:val>
                                        </p:tav>
                                      </p:tavLst>
                                    </p:anim>
                                    <p:animEffect transition="in" filter="fade">
                                      <p:cBhvr>
                                        <p:cTn id="181" dur="500"/>
                                        <p:tgtEl>
                                          <p:spTgt spid="82"/>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83"/>
                                        </p:tgtEl>
                                        <p:attrNameLst>
                                          <p:attrName>style.visibility</p:attrName>
                                        </p:attrNameLst>
                                      </p:cBhvr>
                                      <p:to>
                                        <p:strVal val="visible"/>
                                      </p:to>
                                    </p:set>
                                    <p:anim calcmode="lin" valueType="num">
                                      <p:cBhvr>
                                        <p:cTn id="184" dur="500" fill="hold"/>
                                        <p:tgtEl>
                                          <p:spTgt spid="83"/>
                                        </p:tgtEl>
                                        <p:attrNameLst>
                                          <p:attrName>ppt_w</p:attrName>
                                        </p:attrNameLst>
                                      </p:cBhvr>
                                      <p:tavLst>
                                        <p:tav tm="0">
                                          <p:val>
                                            <p:fltVal val="0"/>
                                          </p:val>
                                        </p:tav>
                                        <p:tav tm="100000">
                                          <p:val>
                                            <p:strVal val="#ppt_w"/>
                                          </p:val>
                                        </p:tav>
                                      </p:tavLst>
                                    </p:anim>
                                    <p:anim calcmode="lin" valueType="num">
                                      <p:cBhvr>
                                        <p:cTn id="185" dur="500" fill="hold"/>
                                        <p:tgtEl>
                                          <p:spTgt spid="83"/>
                                        </p:tgtEl>
                                        <p:attrNameLst>
                                          <p:attrName>ppt_h</p:attrName>
                                        </p:attrNameLst>
                                      </p:cBhvr>
                                      <p:tavLst>
                                        <p:tav tm="0">
                                          <p:val>
                                            <p:fltVal val="0"/>
                                          </p:val>
                                        </p:tav>
                                        <p:tav tm="100000">
                                          <p:val>
                                            <p:strVal val="#ppt_h"/>
                                          </p:val>
                                        </p:tav>
                                      </p:tavLst>
                                    </p:anim>
                                    <p:animEffect transition="in" filter="fade">
                                      <p:cBhvr>
                                        <p:cTn id="186" dur="500"/>
                                        <p:tgtEl>
                                          <p:spTgt spid="83"/>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86"/>
                                        </p:tgtEl>
                                        <p:attrNameLst>
                                          <p:attrName>style.visibility</p:attrName>
                                        </p:attrNameLst>
                                      </p:cBhvr>
                                      <p:to>
                                        <p:strVal val="visible"/>
                                      </p:to>
                                    </p:set>
                                    <p:anim calcmode="lin" valueType="num">
                                      <p:cBhvr>
                                        <p:cTn id="189" dur="500" fill="hold"/>
                                        <p:tgtEl>
                                          <p:spTgt spid="86"/>
                                        </p:tgtEl>
                                        <p:attrNameLst>
                                          <p:attrName>ppt_w</p:attrName>
                                        </p:attrNameLst>
                                      </p:cBhvr>
                                      <p:tavLst>
                                        <p:tav tm="0">
                                          <p:val>
                                            <p:fltVal val="0"/>
                                          </p:val>
                                        </p:tav>
                                        <p:tav tm="100000">
                                          <p:val>
                                            <p:strVal val="#ppt_w"/>
                                          </p:val>
                                        </p:tav>
                                      </p:tavLst>
                                    </p:anim>
                                    <p:anim calcmode="lin" valueType="num">
                                      <p:cBhvr>
                                        <p:cTn id="190" dur="500" fill="hold"/>
                                        <p:tgtEl>
                                          <p:spTgt spid="86"/>
                                        </p:tgtEl>
                                        <p:attrNameLst>
                                          <p:attrName>ppt_h</p:attrName>
                                        </p:attrNameLst>
                                      </p:cBhvr>
                                      <p:tavLst>
                                        <p:tav tm="0">
                                          <p:val>
                                            <p:fltVal val="0"/>
                                          </p:val>
                                        </p:tav>
                                        <p:tav tm="100000">
                                          <p:val>
                                            <p:strVal val="#ppt_h"/>
                                          </p:val>
                                        </p:tav>
                                      </p:tavLst>
                                    </p:anim>
                                    <p:animEffect transition="in" filter="fade">
                                      <p:cBhvr>
                                        <p:cTn id="191" dur="500"/>
                                        <p:tgtEl>
                                          <p:spTgt spid="86"/>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87"/>
                                        </p:tgtEl>
                                        <p:attrNameLst>
                                          <p:attrName>style.visibility</p:attrName>
                                        </p:attrNameLst>
                                      </p:cBhvr>
                                      <p:to>
                                        <p:strVal val="visible"/>
                                      </p:to>
                                    </p:set>
                                    <p:anim calcmode="lin" valueType="num">
                                      <p:cBhvr>
                                        <p:cTn id="194" dur="500" fill="hold"/>
                                        <p:tgtEl>
                                          <p:spTgt spid="87"/>
                                        </p:tgtEl>
                                        <p:attrNameLst>
                                          <p:attrName>ppt_w</p:attrName>
                                        </p:attrNameLst>
                                      </p:cBhvr>
                                      <p:tavLst>
                                        <p:tav tm="0">
                                          <p:val>
                                            <p:fltVal val="0"/>
                                          </p:val>
                                        </p:tav>
                                        <p:tav tm="100000">
                                          <p:val>
                                            <p:strVal val="#ppt_w"/>
                                          </p:val>
                                        </p:tav>
                                      </p:tavLst>
                                    </p:anim>
                                    <p:anim calcmode="lin" valueType="num">
                                      <p:cBhvr>
                                        <p:cTn id="195" dur="500" fill="hold"/>
                                        <p:tgtEl>
                                          <p:spTgt spid="87"/>
                                        </p:tgtEl>
                                        <p:attrNameLst>
                                          <p:attrName>ppt_h</p:attrName>
                                        </p:attrNameLst>
                                      </p:cBhvr>
                                      <p:tavLst>
                                        <p:tav tm="0">
                                          <p:val>
                                            <p:fltVal val="0"/>
                                          </p:val>
                                        </p:tav>
                                        <p:tav tm="100000">
                                          <p:val>
                                            <p:strVal val="#ppt_h"/>
                                          </p:val>
                                        </p:tav>
                                      </p:tavLst>
                                    </p:anim>
                                    <p:animEffect transition="in" filter="fade">
                                      <p:cBhvr>
                                        <p:cTn id="196" dur="500"/>
                                        <p:tgtEl>
                                          <p:spTgt spid="87"/>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p:cTn id="199" dur="500" fill="hold"/>
                                        <p:tgtEl>
                                          <p:spTgt spid="90"/>
                                        </p:tgtEl>
                                        <p:attrNameLst>
                                          <p:attrName>ppt_w</p:attrName>
                                        </p:attrNameLst>
                                      </p:cBhvr>
                                      <p:tavLst>
                                        <p:tav tm="0">
                                          <p:val>
                                            <p:fltVal val="0"/>
                                          </p:val>
                                        </p:tav>
                                        <p:tav tm="100000">
                                          <p:val>
                                            <p:strVal val="#ppt_w"/>
                                          </p:val>
                                        </p:tav>
                                      </p:tavLst>
                                    </p:anim>
                                    <p:anim calcmode="lin" valueType="num">
                                      <p:cBhvr>
                                        <p:cTn id="200" dur="500" fill="hold"/>
                                        <p:tgtEl>
                                          <p:spTgt spid="90"/>
                                        </p:tgtEl>
                                        <p:attrNameLst>
                                          <p:attrName>ppt_h</p:attrName>
                                        </p:attrNameLst>
                                      </p:cBhvr>
                                      <p:tavLst>
                                        <p:tav tm="0">
                                          <p:val>
                                            <p:fltVal val="0"/>
                                          </p:val>
                                        </p:tav>
                                        <p:tav tm="100000">
                                          <p:val>
                                            <p:strVal val="#ppt_h"/>
                                          </p:val>
                                        </p:tav>
                                      </p:tavLst>
                                    </p:anim>
                                    <p:animEffect transition="in" filter="fade">
                                      <p:cBhvr>
                                        <p:cTn id="201" dur="500"/>
                                        <p:tgtEl>
                                          <p:spTgt spid="90"/>
                                        </p:tgtEl>
                                      </p:cBhvr>
                                    </p:animEffect>
                                  </p:childTnLst>
                                </p:cTn>
                              </p:par>
                              <p:par>
                                <p:cTn id="202" presetID="53" presetClass="entr" presetSubtype="16" fill="hold" grpId="0" nodeType="withEffect">
                                  <p:stCondLst>
                                    <p:cond delay="0"/>
                                  </p:stCondLst>
                                  <p:childTnLst>
                                    <p:set>
                                      <p:cBhvr>
                                        <p:cTn id="203" dur="1" fill="hold">
                                          <p:stCondLst>
                                            <p:cond delay="0"/>
                                          </p:stCondLst>
                                        </p:cTn>
                                        <p:tgtEl>
                                          <p:spTgt spid="91"/>
                                        </p:tgtEl>
                                        <p:attrNameLst>
                                          <p:attrName>style.visibility</p:attrName>
                                        </p:attrNameLst>
                                      </p:cBhvr>
                                      <p:to>
                                        <p:strVal val="visible"/>
                                      </p:to>
                                    </p:set>
                                    <p:anim calcmode="lin" valueType="num">
                                      <p:cBhvr>
                                        <p:cTn id="204" dur="500" fill="hold"/>
                                        <p:tgtEl>
                                          <p:spTgt spid="91"/>
                                        </p:tgtEl>
                                        <p:attrNameLst>
                                          <p:attrName>ppt_w</p:attrName>
                                        </p:attrNameLst>
                                      </p:cBhvr>
                                      <p:tavLst>
                                        <p:tav tm="0">
                                          <p:val>
                                            <p:fltVal val="0"/>
                                          </p:val>
                                        </p:tav>
                                        <p:tav tm="100000">
                                          <p:val>
                                            <p:strVal val="#ppt_w"/>
                                          </p:val>
                                        </p:tav>
                                      </p:tavLst>
                                    </p:anim>
                                    <p:anim calcmode="lin" valueType="num">
                                      <p:cBhvr>
                                        <p:cTn id="205" dur="500" fill="hold"/>
                                        <p:tgtEl>
                                          <p:spTgt spid="91"/>
                                        </p:tgtEl>
                                        <p:attrNameLst>
                                          <p:attrName>ppt_h</p:attrName>
                                        </p:attrNameLst>
                                      </p:cBhvr>
                                      <p:tavLst>
                                        <p:tav tm="0">
                                          <p:val>
                                            <p:fltVal val="0"/>
                                          </p:val>
                                        </p:tav>
                                        <p:tav tm="100000">
                                          <p:val>
                                            <p:strVal val="#ppt_h"/>
                                          </p:val>
                                        </p:tav>
                                      </p:tavLst>
                                    </p:anim>
                                    <p:animEffect transition="in" filter="fade">
                                      <p:cBhvr>
                                        <p:cTn id="206" dur="500"/>
                                        <p:tgtEl>
                                          <p:spTgt spid="91"/>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94"/>
                                        </p:tgtEl>
                                        <p:attrNameLst>
                                          <p:attrName>style.visibility</p:attrName>
                                        </p:attrNameLst>
                                      </p:cBhvr>
                                      <p:to>
                                        <p:strVal val="visible"/>
                                      </p:to>
                                    </p:set>
                                    <p:anim calcmode="lin" valueType="num">
                                      <p:cBhvr>
                                        <p:cTn id="209" dur="500" fill="hold"/>
                                        <p:tgtEl>
                                          <p:spTgt spid="94"/>
                                        </p:tgtEl>
                                        <p:attrNameLst>
                                          <p:attrName>ppt_w</p:attrName>
                                        </p:attrNameLst>
                                      </p:cBhvr>
                                      <p:tavLst>
                                        <p:tav tm="0">
                                          <p:val>
                                            <p:fltVal val="0"/>
                                          </p:val>
                                        </p:tav>
                                        <p:tav tm="100000">
                                          <p:val>
                                            <p:strVal val="#ppt_w"/>
                                          </p:val>
                                        </p:tav>
                                      </p:tavLst>
                                    </p:anim>
                                    <p:anim calcmode="lin" valueType="num">
                                      <p:cBhvr>
                                        <p:cTn id="210" dur="500" fill="hold"/>
                                        <p:tgtEl>
                                          <p:spTgt spid="94"/>
                                        </p:tgtEl>
                                        <p:attrNameLst>
                                          <p:attrName>ppt_h</p:attrName>
                                        </p:attrNameLst>
                                      </p:cBhvr>
                                      <p:tavLst>
                                        <p:tav tm="0">
                                          <p:val>
                                            <p:fltVal val="0"/>
                                          </p:val>
                                        </p:tav>
                                        <p:tav tm="100000">
                                          <p:val>
                                            <p:strVal val="#ppt_h"/>
                                          </p:val>
                                        </p:tav>
                                      </p:tavLst>
                                    </p:anim>
                                    <p:animEffect transition="in" filter="fade">
                                      <p:cBhvr>
                                        <p:cTn id="211" dur="500"/>
                                        <p:tgtEl>
                                          <p:spTgt spid="94"/>
                                        </p:tgtEl>
                                      </p:cBhvr>
                                    </p:animEffect>
                                  </p:childTnLst>
                                </p:cTn>
                              </p:par>
                              <p:par>
                                <p:cTn id="212" presetID="53" presetClass="entr" presetSubtype="16" fill="hold" grpId="0" nodeType="withEffect">
                                  <p:stCondLst>
                                    <p:cond delay="0"/>
                                  </p:stCondLst>
                                  <p:childTnLst>
                                    <p:set>
                                      <p:cBhvr>
                                        <p:cTn id="213" dur="1" fill="hold">
                                          <p:stCondLst>
                                            <p:cond delay="0"/>
                                          </p:stCondLst>
                                        </p:cTn>
                                        <p:tgtEl>
                                          <p:spTgt spid="95"/>
                                        </p:tgtEl>
                                        <p:attrNameLst>
                                          <p:attrName>style.visibility</p:attrName>
                                        </p:attrNameLst>
                                      </p:cBhvr>
                                      <p:to>
                                        <p:strVal val="visible"/>
                                      </p:to>
                                    </p:set>
                                    <p:anim calcmode="lin" valueType="num">
                                      <p:cBhvr>
                                        <p:cTn id="214" dur="500" fill="hold"/>
                                        <p:tgtEl>
                                          <p:spTgt spid="95"/>
                                        </p:tgtEl>
                                        <p:attrNameLst>
                                          <p:attrName>ppt_w</p:attrName>
                                        </p:attrNameLst>
                                      </p:cBhvr>
                                      <p:tavLst>
                                        <p:tav tm="0">
                                          <p:val>
                                            <p:fltVal val="0"/>
                                          </p:val>
                                        </p:tav>
                                        <p:tav tm="100000">
                                          <p:val>
                                            <p:strVal val="#ppt_w"/>
                                          </p:val>
                                        </p:tav>
                                      </p:tavLst>
                                    </p:anim>
                                    <p:anim calcmode="lin" valueType="num">
                                      <p:cBhvr>
                                        <p:cTn id="215" dur="500" fill="hold"/>
                                        <p:tgtEl>
                                          <p:spTgt spid="95"/>
                                        </p:tgtEl>
                                        <p:attrNameLst>
                                          <p:attrName>ppt_h</p:attrName>
                                        </p:attrNameLst>
                                      </p:cBhvr>
                                      <p:tavLst>
                                        <p:tav tm="0">
                                          <p:val>
                                            <p:fltVal val="0"/>
                                          </p:val>
                                        </p:tav>
                                        <p:tav tm="100000">
                                          <p:val>
                                            <p:strVal val="#ppt_h"/>
                                          </p:val>
                                        </p:tav>
                                      </p:tavLst>
                                    </p:anim>
                                    <p:animEffect transition="in" filter="fade">
                                      <p:cBhvr>
                                        <p:cTn id="216" dur="500"/>
                                        <p:tgtEl>
                                          <p:spTgt spid="95"/>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98"/>
                                        </p:tgtEl>
                                        <p:attrNameLst>
                                          <p:attrName>style.visibility</p:attrName>
                                        </p:attrNameLst>
                                      </p:cBhvr>
                                      <p:to>
                                        <p:strVal val="visible"/>
                                      </p:to>
                                    </p:set>
                                    <p:anim calcmode="lin" valueType="num">
                                      <p:cBhvr>
                                        <p:cTn id="219" dur="500" fill="hold"/>
                                        <p:tgtEl>
                                          <p:spTgt spid="98"/>
                                        </p:tgtEl>
                                        <p:attrNameLst>
                                          <p:attrName>ppt_w</p:attrName>
                                        </p:attrNameLst>
                                      </p:cBhvr>
                                      <p:tavLst>
                                        <p:tav tm="0">
                                          <p:val>
                                            <p:fltVal val="0"/>
                                          </p:val>
                                        </p:tav>
                                        <p:tav tm="100000">
                                          <p:val>
                                            <p:strVal val="#ppt_w"/>
                                          </p:val>
                                        </p:tav>
                                      </p:tavLst>
                                    </p:anim>
                                    <p:anim calcmode="lin" valueType="num">
                                      <p:cBhvr>
                                        <p:cTn id="220" dur="500" fill="hold"/>
                                        <p:tgtEl>
                                          <p:spTgt spid="98"/>
                                        </p:tgtEl>
                                        <p:attrNameLst>
                                          <p:attrName>ppt_h</p:attrName>
                                        </p:attrNameLst>
                                      </p:cBhvr>
                                      <p:tavLst>
                                        <p:tav tm="0">
                                          <p:val>
                                            <p:fltVal val="0"/>
                                          </p:val>
                                        </p:tav>
                                        <p:tav tm="100000">
                                          <p:val>
                                            <p:strVal val="#ppt_h"/>
                                          </p:val>
                                        </p:tav>
                                      </p:tavLst>
                                    </p:anim>
                                    <p:animEffect transition="in" filter="fade">
                                      <p:cBhvr>
                                        <p:cTn id="221" dur="500"/>
                                        <p:tgtEl>
                                          <p:spTgt spid="98"/>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99"/>
                                        </p:tgtEl>
                                        <p:attrNameLst>
                                          <p:attrName>style.visibility</p:attrName>
                                        </p:attrNameLst>
                                      </p:cBhvr>
                                      <p:to>
                                        <p:strVal val="visible"/>
                                      </p:to>
                                    </p:set>
                                    <p:anim calcmode="lin" valueType="num">
                                      <p:cBhvr>
                                        <p:cTn id="224" dur="500" fill="hold"/>
                                        <p:tgtEl>
                                          <p:spTgt spid="99"/>
                                        </p:tgtEl>
                                        <p:attrNameLst>
                                          <p:attrName>ppt_w</p:attrName>
                                        </p:attrNameLst>
                                      </p:cBhvr>
                                      <p:tavLst>
                                        <p:tav tm="0">
                                          <p:val>
                                            <p:fltVal val="0"/>
                                          </p:val>
                                        </p:tav>
                                        <p:tav tm="100000">
                                          <p:val>
                                            <p:strVal val="#ppt_w"/>
                                          </p:val>
                                        </p:tav>
                                      </p:tavLst>
                                    </p:anim>
                                    <p:anim calcmode="lin" valueType="num">
                                      <p:cBhvr>
                                        <p:cTn id="225" dur="500" fill="hold"/>
                                        <p:tgtEl>
                                          <p:spTgt spid="99"/>
                                        </p:tgtEl>
                                        <p:attrNameLst>
                                          <p:attrName>ppt_h</p:attrName>
                                        </p:attrNameLst>
                                      </p:cBhvr>
                                      <p:tavLst>
                                        <p:tav tm="0">
                                          <p:val>
                                            <p:fltVal val="0"/>
                                          </p:val>
                                        </p:tav>
                                        <p:tav tm="100000">
                                          <p:val>
                                            <p:strVal val="#ppt_h"/>
                                          </p:val>
                                        </p:tav>
                                      </p:tavLst>
                                    </p:anim>
                                    <p:animEffect transition="in" filter="fade">
                                      <p:cBhvr>
                                        <p:cTn id="226"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64" grpId="0" animBg="1"/>
      <p:bldP spid="65" grpId="0"/>
      <p:bldP spid="66" grpId="0" animBg="1"/>
      <p:bldP spid="67" grpId="0"/>
      <p:bldP spid="68" grpId="0" animBg="1"/>
      <p:bldP spid="69" grpId="0"/>
      <p:bldP spid="72" grpId="0" animBg="1"/>
      <p:bldP spid="73" grpId="0"/>
      <p:bldP spid="78" grpId="0" animBg="1"/>
      <p:bldP spid="79" grpId="0"/>
      <p:bldP spid="82" grpId="0" animBg="1"/>
      <p:bldP spid="83" grpId="0"/>
      <p:bldP spid="86" grpId="0" animBg="1"/>
      <p:bldP spid="87" grpId="0"/>
      <p:bldP spid="90" grpId="0" animBg="1"/>
      <p:bldP spid="91" grpId="0"/>
      <p:bldP spid="94" grpId="0" animBg="1"/>
      <p:bldP spid="95" grpId="0"/>
      <p:bldP spid="98" grpId="0" animBg="1"/>
      <p:bldP spid="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3" y="1148489"/>
            <a:ext cx="9144000" cy="2387600"/>
          </a:xfrm>
        </p:spPr>
        <p:txBody>
          <a:bodyPr/>
          <a:lstStyle/>
          <a:p>
            <a:r>
              <a:rPr lang="en-US" dirty="0"/>
              <a:t>Efficient </a:t>
            </a:r>
            <a:r>
              <a:rPr lang="en-US" dirty="0" smtClean="0"/>
              <a:t>Inclusive Parallel Scan for large data sets</a:t>
            </a:r>
            <a:endParaRPr lang="en-US" dirty="0"/>
          </a:p>
        </p:txBody>
      </p:sp>
    </p:spTree>
    <p:extLst>
      <p:ext uri="{BB962C8B-B14F-4D97-AF65-F5344CB8AC3E}">
        <p14:creationId xmlns:p14="http://schemas.microsoft.com/office/powerpoint/2010/main" val="6414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6548" y="2969622"/>
            <a:ext cx="7950926" cy="39188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091542" y="2499359"/>
            <a:ext cx="8709" cy="1402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15245" y="2499359"/>
            <a:ext cx="8709" cy="1402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38948" y="2499359"/>
            <a:ext cx="8709" cy="1402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062651" y="2499359"/>
            <a:ext cx="8709" cy="1402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95062" y="2499359"/>
            <a:ext cx="8709" cy="1402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727473" y="3505980"/>
            <a:ext cx="1872344" cy="523220"/>
          </a:xfrm>
          <a:prstGeom prst="rect">
            <a:avLst/>
          </a:prstGeom>
          <a:noFill/>
        </p:spPr>
        <p:txBody>
          <a:bodyPr wrap="square" rtlCol="0">
            <a:spAutoFit/>
          </a:bodyPr>
          <a:lstStyle/>
          <a:p>
            <a:r>
              <a:rPr lang="en-US" sz="2800" dirty="0" smtClean="0"/>
              <a:t>Initial array</a:t>
            </a:r>
            <a:endParaRPr lang="en-US" sz="2800" dirty="0"/>
          </a:p>
        </p:txBody>
      </p:sp>
      <p:sp>
        <p:nvSpPr>
          <p:cNvPr id="12" name="Curved Right Arrow 11"/>
          <p:cNvSpPr/>
          <p:nvPr/>
        </p:nvSpPr>
        <p:spPr>
          <a:xfrm rot="16200000">
            <a:off x="2673533" y="3426821"/>
            <a:ext cx="975360" cy="984069"/>
          </a:xfrm>
          <a:prstGeom prst="curved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p:cNvSpPr/>
          <p:nvPr/>
        </p:nvSpPr>
        <p:spPr>
          <a:xfrm>
            <a:off x="2440576" y="1602378"/>
            <a:ext cx="3298371" cy="1297466"/>
          </a:xfrm>
          <a:prstGeom prst="curved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a:off x="4101737" y="2355612"/>
            <a:ext cx="899160" cy="579065"/>
          </a:xfrm>
          <a:prstGeom prst="curved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6365965" y="1128431"/>
            <a:ext cx="5637712" cy="830997"/>
          </a:xfrm>
          <a:prstGeom prst="rect">
            <a:avLst/>
          </a:prstGeom>
          <a:noFill/>
        </p:spPr>
        <p:txBody>
          <a:bodyPr wrap="square" rtlCol="0">
            <a:spAutoFit/>
          </a:bodyPr>
          <a:lstStyle/>
          <a:p>
            <a:r>
              <a:rPr lang="en-US" sz="2400" dirty="0" smtClean="0"/>
              <a:t>Divide array in to data blocks which can be calculated by single thread block </a:t>
            </a:r>
            <a:endParaRPr lang="en-US" sz="2400" dirty="0"/>
          </a:p>
        </p:txBody>
      </p:sp>
      <p:sp>
        <p:nvSpPr>
          <p:cNvPr id="17" name="TextBox 16"/>
          <p:cNvSpPr txBox="1"/>
          <p:nvPr/>
        </p:nvSpPr>
        <p:spPr>
          <a:xfrm>
            <a:off x="952499" y="4496134"/>
            <a:ext cx="5857603" cy="830997"/>
          </a:xfrm>
          <a:prstGeom prst="rect">
            <a:avLst/>
          </a:prstGeom>
          <a:noFill/>
        </p:spPr>
        <p:txBody>
          <a:bodyPr wrap="square" rtlCol="0">
            <a:spAutoFit/>
          </a:bodyPr>
          <a:lstStyle/>
          <a:p>
            <a:r>
              <a:rPr lang="en-US" sz="2400" dirty="0" smtClean="0">
                <a:solidFill>
                  <a:srgbClr val="FF0000"/>
                </a:solidFill>
              </a:rPr>
              <a:t>Add scanned data block’s final element value of first data block to second data block</a:t>
            </a:r>
            <a:endParaRPr lang="en-US" sz="2400" dirty="0">
              <a:solidFill>
                <a:srgbClr val="FF0000"/>
              </a:solidFill>
            </a:endParaRPr>
          </a:p>
        </p:txBody>
      </p:sp>
    </p:spTree>
    <p:extLst>
      <p:ext uri="{BB962C8B-B14F-4D97-AF65-F5344CB8AC3E}">
        <p14:creationId xmlns:p14="http://schemas.microsoft.com/office/powerpoint/2010/main" val="42135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scan for large data sets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3068033"/>
              </p:ext>
            </p:extLst>
          </p:nvPr>
        </p:nvGraphicFramePr>
        <p:xfrm>
          <a:off x="2960911" y="2020388"/>
          <a:ext cx="5181604" cy="487681"/>
        </p:xfrm>
        <a:graphic>
          <a:graphicData uri="http://schemas.openxmlformats.org/drawingml/2006/table">
            <a:tbl>
              <a:tblPr firstRow="1" bandRow="1">
                <a:tableStyleId>{5C22544A-7EE6-4342-B048-85BDC9FD1C3A}</a:tableStyleId>
              </a:tblPr>
              <a:tblGrid>
                <a:gridCol w="1295401"/>
                <a:gridCol w="1295401"/>
                <a:gridCol w="1295401"/>
                <a:gridCol w="1295401"/>
              </a:tblGrid>
              <a:tr h="487681">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44691044"/>
              </p:ext>
            </p:extLst>
          </p:nvPr>
        </p:nvGraphicFramePr>
        <p:xfrm>
          <a:off x="4653280" y="3675018"/>
          <a:ext cx="1442720" cy="393821"/>
        </p:xfrm>
        <a:graphic>
          <a:graphicData uri="http://schemas.openxmlformats.org/drawingml/2006/table">
            <a:tbl>
              <a:tblPr firstRow="1" bandRow="1">
                <a:tableStyleId>{5C22544A-7EE6-4342-B048-85BDC9FD1C3A}</a:tableStyleId>
              </a:tblPr>
              <a:tblGrid>
                <a:gridCol w="360680"/>
                <a:gridCol w="360680"/>
                <a:gridCol w="360680"/>
                <a:gridCol w="360680"/>
              </a:tblGrid>
              <a:tr h="393821">
                <a:tc>
                  <a:txBody>
                    <a:bodyPr/>
                    <a:lstStyle/>
                    <a:p>
                      <a:endParaRPr lang="en-US" dirty="0"/>
                    </a:p>
                  </a:txBody>
                  <a:tcPr>
                    <a:solidFill>
                      <a:schemeClr val="accent2">
                        <a:lumMod val="60000"/>
                        <a:lumOff val="40000"/>
                      </a:schemeClr>
                    </a:solidFill>
                  </a:tcPr>
                </a:tc>
                <a:tc>
                  <a:txBody>
                    <a:bodyPr/>
                    <a:lstStyle/>
                    <a:p>
                      <a:endParaRPr lang="en-US"/>
                    </a:p>
                  </a:txBody>
                  <a:tcPr>
                    <a:solidFill>
                      <a:schemeClr val="accent2">
                        <a:lumMod val="60000"/>
                        <a:lumOff val="40000"/>
                      </a:schemeClr>
                    </a:solidFill>
                  </a:tcPr>
                </a:tc>
                <a:tc>
                  <a:txBody>
                    <a:bodyPr/>
                    <a:lstStyle/>
                    <a:p>
                      <a:endParaRPr lang="en-US"/>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r>
            </a:tbl>
          </a:graphicData>
        </a:graphic>
      </p:graphicFrame>
      <p:cxnSp>
        <p:nvCxnSpPr>
          <p:cNvPr id="7" name="Straight Arrow Connector 6"/>
          <p:cNvCxnSpPr/>
          <p:nvPr/>
        </p:nvCxnSpPr>
        <p:spPr>
          <a:xfrm>
            <a:off x="4136571" y="2508069"/>
            <a:ext cx="740229" cy="11669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25145" y="2508069"/>
            <a:ext cx="149495" cy="11669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608318" y="2508069"/>
            <a:ext cx="1158242" cy="11669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33588" y="2508069"/>
            <a:ext cx="2047966" cy="11669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3"/>
          <p:cNvGraphicFramePr>
            <a:graphicFrameLocks/>
          </p:cNvGraphicFramePr>
          <p:nvPr>
            <p:extLst>
              <p:ext uri="{D42A27DB-BD31-4B8C-83A1-F6EECF244321}">
                <p14:modId xmlns:p14="http://schemas.microsoft.com/office/powerpoint/2010/main" val="3585953534"/>
              </p:ext>
            </p:extLst>
          </p:nvPr>
        </p:nvGraphicFramePr>
        <p:xfrm>
          <a:off x="2899950" y="5334000"/>
          <a:ext cx="5181604" cy="487681"/>
        </p:xfrm>
        <a:graphic>
          <a:graphicData uri="http://schemas.openxmlformats.org/drawingml/2006/table">
            <a:tbl>
              <a:tblPr firstRow="1" bandRow="1">
                <a:tableStyleId>{5C22544A-7EE6-4342-B048-85BDC9FD1C3A}</a:tableStyleId>
              </a:tblPr>
              <a:tblGrid>
                <a:gridCol w="1295401"/>
                <a:gridCol w="1295401"/>
                <a:gridCol w="1295401"/>
                <a:gridCol w="1295401"/>
              </a:tblGrid>
              <a:tr h="487681">
                <a:tc>
                  <a:txBody>
                    <a:bodyPr/>
                    <a:lstStyle/>
                    <a:p>
                      <a:endParaRPr lang="en-US" dirty="0"/>
                    </a:p>
                  </a:txBody>
                  <a:tcPr>
                    <a:solidFill>
                      <a:srgbClr val="0070C0"/>
                    </a:solidFill>
                  </a:tcPr>
                </a:tc>
                <a:tc>
                  <a:txBody>
                    <a:bodyPr/>
                    <a:lstStyle/>
                    <a:p>
                      <a:endParaRPr lang="en-US"/>
                    </a:p>
                  </a:txBody>
                  <a:tcPr>
                    <a:solidFill>
                      <a:srgbClr val="0070C0"/>
                    </a:solidFill>
                  </a:tcPr>
                </a:tc>
                <a:tc>
                  <a:txBody>
                    <a:bodyPr/>
                    <a:lstStyle/>
                    <a:p>
                      <a:endParaRPr lang="en-US" dirty="0"/>
                    </a:p>
                  </a:txBody>
                  <a:tcPr>
                    <a:solidFill>
                      <a:srgbClr val="0070C0"/>
                    </a:solidFill>
                  </a:tcPr>
                </a:tc>
                <a:tc>
                  <a:txBody>
                    <a:bodyPr/>
                    <a:lstStyle/>
                    <a:p>
                      <a:endParaRPr lang="en-US" dirty="0"/>
                    </a:p>
                  </a:txBody>
                  <a:tcPr>
                    <a:solidFill>
                      <a:srgbClr val="0070C0"/>
                    </a:solidFill>
                  </a:tcPr>
                </a:tc>
              </a:tr>
            </a:tbl>
          </a:graphicData>
        </a:graphic>
      </p:graphicFrame>
      <p:cxnSp>
        <p:nvCxnSpPr>
          <p:cNvPr id="19" name="Straight Arrow Connector 18"/>
          <p:cNvCxnSpPr/>
          <p:nvPr/>
        </p:nvCxnSpPr>
        <p:spPr>
          <a:xfrm flipH="1">
            <a:off x="3701140" y="4068839"/>
            <a:ext cx="1114700" cy="12651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593770" y="4068838"/>
            <a:ext cx="535579" cy="12651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51713" y="4068838"/>
            <a:ext cx="444143" cy="126516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63191" y="4028457"/>
            <a:ext cx="1674226" cy="130554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255724" y="2671599"/>
            <a:ext cx="3849190" cy="1200329"/>
          </a:xfrm>
          <a:prstGeom prst="rect">
            <a:avLst/>
          </a:prstGeom>
          <a:noFill/>
        </p:spPr>
        <p:txBody>
          <a:bodyPr wrap="square" rtlCol="0">
            <a:spAutoFit/>
          </a:bodyPr>
          <a:lstStyle/>
          <a:p>
            <a:r>
              <a:rPr lang="en-US" sz="2400" dirty="0" smtClean="0"/>
              <a:t>Store the final element value of each block to an auxiliary array</a:t>
            </a:r>
            <a:endParaRPr lang="en-US" sz="2400" dirty="0"/>
          </a:p>
        </p:txBody>
      </p:sp>
      <p:sp>
        <p:nvSpPr>
          <p:cNvPr id="28" name="TextBox 27"/>
          <p:cNvSpPr txBox="1"/>
          <p:nvPr/>
        </p:nvSpPr>
        <p:spPr>
          <a:xfrm>
            <a:off x="1259116" y="3573175"/>
            <a:ext cx="3849190" cy="400110"/>
          </a:xfrm>
          <a:prstGeom prst="rect">
            <a:avLst/>
          </a:prstGeom>
          <a:noFill/>
        </p:spPr>
        <p:txBody>
          <a:bodyPr wrap="square" rtlCol="0">
            <a:spAutoFit/>
          </a:bodyPr>
          <a:lstStyle/>
          <a:p>
            <a:r>
              <a:rPr lang="en-US" sz="2000" dirty="0" smtClean="0"/>
              <a:t>Exclusive scan auxiliary array</a:t>
            </a:r>
            <a:endParaRPr lang="en-US" sz="2000" dirty="0"/>
          </a:p>
        </p:txBody>
      </p:sp>
      <p:sp>
        <p:nvSpPr>
          <p:cNvPr id="29" name="TextBox 28"/>
          <p:cNvSpPr txBox="1"/>
          <p:nvPr/>
        </p:nvSpPr>
        <p:spPr>
          <a:xfrm>
            <a:off x="8255724" y="4848727"/>
            <a:ext cx="3849190" cy="1569660"/>
          </a:xfrm>
          <a:prstGeom prst="rect">
            <a:avLst/>
          </a:prstGeom>
          <a:noFill/>
        </p:spPr>
        <p:txBody>
          <a:bodyPr wrap="square" rtlCol="0">
            <a:spAutoFit/>
          </a:bodyPr>
          <a:lstStyle/>
          <a:p>
            <a:r>
              <a:rPr lang="en-US" sz="2400" dirty="0" smtClean="0"/>
              <a:t>Add scanned aux array element to corresponding element in the pre scanned array</a:t>
            </a:r>
            <a:endParaRPr lang="en-US" sz="2400" dirty="0"/>
          </a:p>
        </p:txBody>
      </p:sp>
      <p:sp>
        <p:nvSpPr>
          <p:cNvPr id="3" name="TextBox 2"/>
          <p:cNvSpPr txBox="1"/>
          <p:nvPr/>
        </p:nvSpPr>
        <p:spPr>
          <a:xfrm>
            <a:off x="8569235" y="1625089"/>
            <a:ext cx="1471748" cy="523220"/>
          </a:xfrm>
          <a:prstGeom prst="rect">
            <a:avLst/>
          </a:prstGeom>
          <a:noFill/>
        </p:spPr>
        <p:txBody>
          <a:bodyPr wrap="square" rtlCol="0">
            <a:spAutoFit/>
          </a:bodyPr>
          <a:lstStyle/>
          <a:p>
            <a:r>
              <a:rPr lang="en-US" sz="2800" dirty="0" smtClean="0"/>
              <a:t>Pre scan</a:t>
            </a:r>
            <a:endParaRPr lang="en-US" sz="2800" dirty="0"/>
          </a:p>
        </p:txBody>
      </p:sp>
      <p:sp>
        <p:nvSpPr>
          <p:cNvPr id="20" name="TextBox 19"/>
          <p:cNvSpPr txBox="1"/>
          <p:nvPr/>
        </p:nvSpPr>
        <p:spPr>
          <a:xfrm>
            <a:off x="1034135" y="4776781"/>
            <a:ext cx="1471748" cy="523220"/>
          </a:xfrm>
          <a:prstGeom prst="rect">
            <a:avLst/>
          </a:prstGeom>
          <a:noFill/>
        </p:spPr>
        <p:txBody>
          <a:bodyPr wrap="square" rtlCol="0">
            <a:spAutoFit/>
          </a:bodyPr>
          <a:lstStyle/>
          <a:p>
            <a:r>
              <a:rPr lang="en-US" sz="2800" dirty="0" smtClean="0"/>
              <a:t>Pre scan</a:t>
            </a:r>
            <a:endParaRPr lang="en-US" sz="2800" dirty="0"/>
          </a:p>
        </p:txBody>
      </p:sp>
    </p:spTree>
    <p:extLst>
      <p:ext uri="{BB962C8B-B14F-4D97-AF65-F5344CB8AC3E}">
        <p14:creationId xmlns:p14="http://schemas.microsoft.com/office/powerpoint/2010/main" val="119990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22" presetClass="entr" presetSubtype="1"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par>
                                <p:cTn id="35" presetID="22" presetClass="entr" presetSubtype="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par>
                                <p:cTn id="57" presetID="22" presetClass="entr" presetSubtype="1"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2" presetClass="entr" presetSubtype="1"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par>
                                <p:cTn id="63" presetID="22" presetClass="entr" presetSubtype="1"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fltVal val="0"/>
                                          </p:val>
                                        </p:tav>
                                        <p:tav tm="100000">
                                          <p:val>
                                            <p:strVal val="#ppt_h"/>
                                          </p:val>
                                        </p:tav>
                                      </p:tavLst>
                                    </p:anim>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p:cTn id="84" dur="500" fill="hold"/>
                                        <p:tgtEl>
                                          <p:spTgt spid="29"/>
                                        </p:tgtEl>
                                        <p:attrNameLst>
                                          <p:attrName>ppt_w</p:attrName>
                                        </p:attrNameLst>
                                      </p:cBhvr>
                                      <p:tavLst>
                                        <p:tav tm="0">
                                          <p:val>
                                            <p:fltVal val="0"/>
                                          </p:val>
                                        </p:tav>
                                        <p:tav tm="100000">
                                          <p:val>
                                            <p:strVal val="#ppt_w"/>
                                          </p:val>
                                        </p:tav>
                                      </p:tavLst>
                                    </p:anim>
                                    <p:anim calcmode="lin" valueType="num">
                                      <p:cBhvr>
                                        <p:cTn id="85" dur="500" fill="hold"/>
                                        <p:tgtEl>
                                          <p:spTgt spid="29"/>
                                        </p:tgtEl>
                                        <p:attrNameLst>
                                          <p:attrName>ppt_h</p:attrName>
                                        </p:attrNameLst>
                                      </p:cBhvr>
                                      <p:tavLst>
                                        <p:tav tm="0">
                                          <p:val>
                                            <p:fltVal val="0"/>
                                          </p:val>
                                        </p:tav>
                                        <p:tav tm="100000">
                                          <p:val>
                                            <p:strVal val="#ppt_h"/>
                                          </p:val>
                                        </p:tav>
                                      </p:tavLst>
                                    </p:anim>
                                    <p:animEffect transition="in" filter="fade">
                                      <p:cBhvr>
                                        <p:cTn id="8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6165380"/>
              </p:ext>
            </p:extLst>
          </p:nvPr>
        </p:nvGraphicFramePr>
        <p:xfrm>
          <a:off x="2859315" y="2165288"/>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686294"/>
              </p:ext>
            </p:extLst>
          </p:nvPr>
        </p:nvGraphicFramePr>
        <p:xfrm>
          <a:off x="2859315" y="4386518"/>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r>
            </a:tbl>
          </a:graphicData>
        </a:graphic>
      </p:graphicFrame>
      <p:sp>
        <p:nvSpPr>
          <p:cNvPr id="6" name="TextBox 5"/>
          <p:cNvSpPr txBox="1"/>
          <p:nvPr/>
        </p:nvSpPr>
        <p:spPr>
          <a:xfrm>
            <a:off x="1132115" y="2153433"/>
            <a:ext cx="1097280" cy="584775"/>
          </a:xfrm>
          <a:prstGeom prst="rect">
            <a:avLst/>
          </a:prstGeom>
          <a:noFill/>
        </p:spPr>
        <p:txBody>
          <a:bodyPr wrap="square" rtlCol="0">
            <a:spAutoFit/>
          </a:bodyPr>
          <a:lstStyle/>
          <a:p>
            <a:r>
              <a:rPr lang="en-US" sz="3200" b="1" dirty="0" smtClean="0"/>
              <a:t>Input </a:t>
            </a:r>
            <a:endParaRPr lang="en-US" sz="3200" b="1" dirty="0"/>
          </a:p>
        </p:txBody>
      </p:sp>
      <p:sp>
        <p:nvSpPr>
          <p:cNvPr id="7" name="TextBox 6"/>
          <p:cNvSpPr txBox="1"/>
          <p:nvPr/>
        </p:nvSpPr>
        <p:spPr>
          <a:xfrm>
            <a:off x="1132115" y="4386518"/>
            <a:ext cx="1375954" cy="584775"/>
          </a:xfrm>
          <a:prstGeom prst="rect">
            <a:avLst/>
          </a:prstGeom>
          <a:noFill/>
        </p:spPr>
        <p:txBody>
          <a:bodyPr wrap="square" rtlCol="0">
            <a:spAutoFit/>
          </a:bodyPr>
          <a:lstStyle/>
          <a:p>
            <a:r>
              <a:rPr lang="en-US" sz="3200" b="1" dirty="0" smtClean="0"/>
              <a:t>output </a:t>
            </a:r>
            <a:endParaRPr lang="en-US" sz="3200" b="1" dirty="0"/>
          </a:p>
        </p:txBody>
      </p:sp>
      <p:sp>
        <p:nvSpPr>
          <p:cNvPr id="8" name="Rectangle 7"/>
          <p:cNvSpPr/>
          <p:nvPr/>
        </p:nvSpPr>
        <p:spPr>
          <a:xfrm>
            <a:off x="2950573" y="4422002"/>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a:t>
            </a:r>
            <a:endParaRPr lang="en-US" sz="2800" b="1" dirty="0">
              <a:solidFill>
                <a:srgbClr val="FF0000"/>
              </a:solidFill>
            </a:endParaRPr>
          </a:p>
        </p:txBody>
      </p:sp>
      <p:sp>
        <p:nvSpPr>
          <p:cNvPr id="9" name="Rectangle 8"/>
          <p:cNvSpPr/>
          <p:nvPr/>
        </p:nvSpPr>
        <p:spPr>
          <a:xfrm>
            <a:off x="3994513" y="4422002"/>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4</a:t>
            </a:r>
          </a:p>
        </p:txBody>
      </p:sp>
      <p:sp>
        <p:nvSpPr>
          <p:cNvPr id="10" name="Rectangle 9"/>
          <p:cNvSpPr/>
          <p:nvPr/>
        </p:nvSpPr>
        <p:spPr>
          <a:xfrm>
            <a:off x="4958443"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11" name="Rectangle 10"/>
          <p:cNvSpPr/>
          <p:nvPr/>
        </p:nvSpPr>
        <p:spPr>
          <a:xfrm>
            <a:off x="6002383"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11</a:t>
            </a:r>
          </a:p>
        </p:txBody>
      </p:sp>
      <p:sp>
        <p:nvSpPr>
          <p:cNvPr id="12" name="Rectangle 11"/>
          <p:cNvSpPr/>
          <p:nvPr/>
        </p:nvSpPr>
        <p:spPr>
          <a:xfrm>
            <a:off x="7022284"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15</a:t>
            </a:r>
          </a:p>
        </p:txBody>
      </p:sp>
      <p:sp>
        <p:nvSpPr>
          <p:cNvPr id="13" name="Rectangle 12"/>
          <p:cNvSpPr/>
          <p:nvPr/>
        </p:nvSpPr>
        <p:spPr>
          <a:xfrm>
            <a:off x="8042185"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16</a:t>
            </a:r>
          </a:p>
        </p:txBody>
      </p:sp>
      <p:sp>
        <p:nvSpPr>
          <p:cNvPr id="14" name="Rectangle 13"/>
          <p:cNvSpPr/>
          <p:nvPr/>
        </p:nvSpPr>
        <p:spPr>
          <a:xfrm>
            <a:off x="9062086"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22</a:t>
            </a:r>
          </a:p>
        </p:txBody>
      </p:sp>
      <p:sp>
        <p:nvSpPr>
          <p:cNvPr id="15" name="Rectangle 14"/>
          <p:cNvSpPr/>
          <p:nvPr/>
        </p:nvSpPr>
        <p:spPr>
          <a:xfrm>
            <a:off x="10081987"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25</a:t>
            </a:r>
          </a:p>
        </p:txBody>
      </p:sp>
      <p:sp>
        <p:nvSpPr>
          <p:cNvPr id="16" name="Title 1"/>
          <p:cNvSpPr>
            <a:spLocks noGrp="1"/>
          </p:cNvSpPr>
          <p:nvPr>
            <p:ph type="title"/>
          </p:nvPr>
        </p:nvSpPr>
        <p:spPr>
          <a:xfrm>
            <a:off x="838200" y="365125"/>
            <a:ext cx="10515600" cy="1325563"/>
          </a:xfrm>
        </p:spPr>
        <p:txBody>
          <a:bodyPr/>
          <a:lstStyle/>
          <a:p>
            <a:r>
              <a:rPr lang="en-US" dirty="0" smtClean="0"/>
              <a:t>Inclusive scan</a:t>
            </a:r>
            <a:endParaRPr lang="en-US" dirty="0"/>
          </a:p>
        </p:txBody>
      </p:sp>
    </p:spTree>
    <p:extLst>
      <p:ext uri="{BB962C8B-B14F-4D97-AF65-F5344CB8AC3E}">
        <p14:creationId xmlns:p14="http://schemas.microsoft.com/office/powerpoint/2010/main" val="421651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p:cTn id="42"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p:cTn id="49"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5">
                                            <p:txEl>
                                              <p:pRg st="0" end="0"/>
                                            </p:txEl>
                                          </p:spTgt>
                                        </p:tgtEl>
                                        <p:attrNameLst>
                                          <p:attrName>style.visibility</p:attrName>
                                        </p:attrNameLst>
                                      </p:cBhvr>
                                      <p:to>
                                        <p:strVal val="visible"/>
                                      </p:to>
                                    </p:set>
                                    <p:anim calcmode="lin" valueType="num">
                                      <p:cBhvr>
                                        <p:cTn id="5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9315" y="2165288"/>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7</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0</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nvGraphicFramePr>
        <p:xfrm>
          <a:off x="2859315" y="4386518"/>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r>
            </a:tbl>
          </a:graphicData>
        </a:graphic>
      </p:graphicFrame>
      <p:sp>
        <p:nvSpPr>
          <p:cNvPr id="6" name="TextBox 5"/>
          <p:cNvSpPr txBox="1"/>
          <p:nvPr/>
        </p:nvSpPr>
        <p:spPr>
          <a:xfrm>
            <a:off x="1132115" y="2153433"/>
            <a:ext cx="1097280" cy="584775"/>
          </a:xfrm>
          <a:prstGeom prst="rect">
            <a:avLst/>
          </a:prstGeom>
          <a:noFill/>
        </p:spPr>
        <p:txBody>
          <a:bodyPr wrap="square" rtlCol="0">
            <a:spAutoFit/>
          </a:bodyPr>
          <a:lstStyle/>
          <a:p>
            <a:r>
              <a:rPr lang="en-US" sz="3200" b="1" dirty="0" smtClean="0"/>
              <a:t>Input </a:t>
            </a:r>
            <a:endParaRPr lang="en-US" sz="3200" b="1" dirty="0"/>
          </a:p>
        </p:txBody>
      </p:sp>
      <p:sp>
        <p:nvSpPr>
          <p:cNvPr id="7" name="TextBox 6"/>
          <p:cNvSpPr txBox="1"/>
          <p:nvPr/>
        </p:nvSpPr>
        <p:spPr>
          <a:xfrm>
            <a:off x="1132115" y="4386518"/>
            <a:ext cx="1375954" cy="584775"/>
          </a:xfrm>
          <a:prstGeom prst="rect">
            <a:avLst/>
          </a:prstGeom>
          <a:noFill/>
        </p:spPr>
        <p:txBody>
          <a:bodyPr wrap="square" rtlCol="0">
            <a:spAutoFit/>
          </a:bodyPr>
          <a:lstStyle/>
          <a:p>
            <a:r>
              <a:rPr lang="en-US" sz="3200" b="1" dirty="0" smtClean="0"/>
              <a:t>output </a:t>
            </a:r>
            <a:endParaRPr lang="en-US" sz="3200" b="1" dirty="0"/>
          </a:p>
        </p:txBody>
      </p:sp>
      <p:sp>
        <p:nvSpPr>
          <p:cNvPr id="8" name="Rectangle 7"/>
          <p:cNvSpPr/>
          <p:nvPr/>
        </p:nvSpPr>
        <p:spPr>
          <a:xfrm>
            <a:off x="2950573" y="4422002"/>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9" name="Rectangle 8"/>
          <p:cNvSpPr/>
          <p:nvPr/>
        </p:nvSpPr>
        <p:spPr>
          <a:xfrm>
            <a:off x="3994513" y="4422002"/>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a:t>
            </a:r>
            <a:endParaRPr lang="en-US" sz="2800" b="1" dirty="0">
              <a:solidFill>
                <a:srgbClr val="FF0000"/>
              </a:solidFill>
            </a:endParaRPr>
          </a:p>
        </p:txBody>
      </p:sp>
      <p:sp>
        <p:nvSpPr>
          <p:cNvPr id="10" name="Rectangle 9"/>
          <p:cNvSpPr/>
          <p:nvPr/>
        </p:nvSpPr>
        <p:spPr>
          <a:xfrm>
            <a:off x="4958443"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a:t>
            </a:r>
            <a:endParaRPr lang="en-US" sz="2800" b="1" dirty="0">
              <a:solidFill>
                <a:srgbClr val="FF0000"/>
              </a:solidFill>
            </a:endParaRPr>
          </a:p>
        </p:txBody>
      </p:sp>
      <p:sp>
        <p:nvSpPr>
          <p:cNvPr id="11" name="Rectangle 10"/>
          <p:cNvSpPr/>
          <p:nvPr/>
        </p:nvSpPr>
        <p:spPr>
          <a:xfrm>
            <a:off x="6002383"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12" name="Rectangle 11"/>
          <p:cNvSpPr/>
          <p:nvPr/>
        </p:nvSpPr>
        <p:spPr>
          <a:xfrm>
            <a:off x="7022284"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11</a:t>
            </a:r>
            <a:endParaRPr lang="en-US" sz="2800" b="1" dirty="0">
              <a:solidFill>
                <a:srgbClr val="FF0000"/>
              </a:solidFill>
            </a:endParaRPr>
          </a:p>
        </p:txBody>
      </p:sp>
      <p:sp>
        <p:nvSpPr>
          <p:cNvPr id="13" name="Rectangle 12"/>
          <p:cNvSpPr/>
          <p:nvPr/>
        </p:nvSpPr>
        <p:spPr>
          <a:xfrm>
            <a:off x="8042185"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15</a:t>
            </a:r>
            <a:endParaRPr lang="en-US" sz="2800" b="1" dirty="0">
              <a:solidFill>
                <a:srgbClr val="FF0000"/>
              </a:solidFill>
            </a:endParaRPr>
          </a:p>
        </p:txBody>
      </p:sp>
      <p:sp>
        <p:nvSpPr>
          <p:cNvPr id="14" name="Rectangle 13"/>
          <p:cNvSpPr/>
          <p:nvPr/>
        </p:nvSpPr>
        <p:spPr>
          <a:xfrm>
            <a:off x="9062086"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15" name="Rectangle 14"/>
          <p:cNvSpPr/>
          <p:nvPr/>
        </p:nvSpPr>
        <p:spPr>
          <a:xfrm>
            <a:off x="10081987" y="4422001"/>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22</a:t>
            </a:r>
            <a:endParaRPr lang="en-US" sz="2800" b="1" dirty="0">
              <a:solidFill>
                <a:srgbClr val="FF0000"/>
              </a:solidFill>
            </a:endParaRPr>
          </a:p>
        </p:txBody>
      </p:sp>
      <p:sp>
        <p:nvSpPr>
          <p:cNvPr id="16" name="Title 1"/>
          <p:cNvSpPr>
            <a:spLocks noGrp="1"/>
          </p:cNvSpPr>
          <p:nvPr>
            <p:ph type="title"/>
          </p:nvPr>
        </p:nvSpPr>
        <p:spPr>
          <a:xfrm>
            <a:off x="838200" y="365125"/>
            <a:ext cx="10515600" cy="1325563"/>
          </a:xfrm>
        </p:spPr>
        <p:txBody>
          <a:bodyPr/>
          <a:lstStyle/>
          <a:p>
            <a:r>
              <a:rPr lang="en-US" dirty="0" smtClean="0"/>
              <a:t>Exclusive scan</a:t>
            </a:r>
            <a:endParaRPr lang="en-US" dirty="0"/>
          </a:p>
        </p:txBody>
      </p:sp>
    </p:spTree>
    <p:extLst>
      <p:ext uri="{BB962C8B-B14F-4D97-AF65-F5344CB8AC3E}">
        <p14:creationId xmlns:p14="http://schemas.microsoft.com/office/powerpoint/2010/main" val="167778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p:cTn id="42"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p:cTn id="49"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5">
                                            <p:txEl>
                                              <p:pRg st="0" end="0"/>
                                            </p:txEl>
                                          </p:spTgt>
                                        </p:tgtEl>
                                        <p:attrNameLst>
                                          <p:attrName>style.visibility</p:attrName>
                                        </p:attrNameLst>
                                      </p:cBhvr>
                                      <p:to>
                                        <p:strVal val="visible"/>
                                      </p:to>
                                    </p:set>
                                    <p:anim calcmode="lin" valueType="num">
                                      <p:cBhvr>
                                        <p:cTn id="5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08570788"/>
              </p:ext>
            </p:extLst>
          </p:nvPr>
        </p:nvGraphicFramePr>
        <p:xfrm>
          <a:off x="2859315" y="2165288"/>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r>
                        <a:rPr lang="en-US" sz="2800" dirty="0" smtClean="0">
                          <a:solidFill>
                            <a:srgbClr val="FFFF00"/>
                          </a:solidFill>
                        </a:rPr>
                        <a:t>12</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11</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4</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3</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6</a:t>
                      </a:r>
                      <a:endParaRPr lang="en-US" sz="2800" dirty="0">
                        <a:solidFill>
                          <a:srgbClr val="FFFF00"/>
                        </a:solidFill>
                      </a:endParaRPr>
                    </a:p>
                  </a:txBody>
                  <a:tcPr anchor="ctr">
                    <a:solidFill>
                      <a:srgbClr val="0070C0"/>
                    </a:solidFill>
                  </a:tcPr>
                </a:tc>
                <a:tc>
                  <a:txBody>
                    <a:bodyPr/>
                    <a:lstStyle/>
                    <a:p>
                      <a:pPr algn="ctr"/>
                      <a:r>
                        <a:rPr lang="en-US" sz="2800" dirty="0" smtClean="0">
                          <a:solidFill>
                            <a:srgbClr val="FFFF00"/>
                          </a:solidFill>
                        </a:rPr>
                        <a:t>8</a:t>
                      </a:r>
                      <a:endParaRPr lang="en-US" sz="2800" dirty="0">
                        <a:solidFill>
                          <a:srgbClr val="FFFF00"/>
                        </a:solidFill>
                      </a:endParaRPr>
                    </a:p>
                  </a:txBody>
                  <a:tcPr anchor="ctr">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0437371"/>
              </p:ext>
            </p:extLst>
          </p:nvPr>
        </p:nvGraphicFramePr>
        <p:xfrm>
          <a:off x="2859315" y="3881421"/>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r>
            </a:tbl>
          </a:graphicData>
        </a:graphic>
      </p:graphicFrame>
      <p:sp>
        <p:nvSpPr>
          <p:cNvPr id="6" name="TextBox 5"/>
          <p:cNvSpPr txBox="1"/>
          <p:nvPr/>
        </p:nvSpPr>
        <p:spPr>
          <a:xfrm>
            <a:off x="1132115" y="2153433"/>
            <a:ext cx="1097280" cy="584775"/>
          </a:xfrm>
          <a:prstGeom prst="rect">
            <a:avLst/>
          </a:prstGeom>
          <a:noFill/>
        </p:spPr>
        <p:txBody>
          <a:bodyPr wrap="square" rtlCol="0">
            <a:spAutoFit/>
          </a:bodyPr>
          <a:lstStyle/>
          <a:p>
            <a:r>
              <a:rPr lang="en-US" sz="3200" b="1" dirty="0" smtClean="0"/>
              <a:t>Input </a:t>
            </a:r>
            <a:endParaRPr lang="en-US" sz="3200" b="1" dirty="0"/>
          </a:p>
        </p:txBody>
      </p:sp>
      <p:sp>
        <p:nvSpPr>
          <p:cNvPr id="7" name="TextBox 6"/>
          <p:cNvSpPr txBox="1"/>
          <p:nvPr/>
        </p:nvSpPr>
        <p:spPr>
          <a:xfrm>
            <a:off x="539931" y="3881421"/>
            <a:ext cx="1968138" cy="584775"/>
          </a:xfrm>
          <a:prstGeom prst="rect">
            <a:avLst/>
          </a:prstGeom>
          <a:noFill/>
        </p:spPr>
        <p:txBody>
          <a:bodyPr wrap="square" rtlCol="0">
            <a:spAutoFit/>
          </a:bodyPr>
          <a:lstStyle/>
          <a:p>
            <a:r>
              <a:rPr lang="en-US" sz="3200" b="1" dirty="0" smtClean="0"/>
              <a:t>inclusive</a:t>
            </a:r>
            <a:endParaRPr lang="en-US" sz="3200" b="1" dirty="0"/>
          </a:p>
        </p:txBody>
      </p:sp>
      <p:sp>
        <p:nvSpPr>
          <p:cNvPr id="8" name="Rectangle 7"/>
          <p:cNvSpPr/>
          <p:nvPr/>
        </p:nvSpPr>
        <p:spPr>
          <a:xfrm>
            <a:off x="2950573" y="3916905"/>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12</a:t>
            </a:r>
            <a:endParaRPr lang="en-US" sz="2800" b="1" dirty="0">
              <a:solidFill>
                <a:srgbClr val="FF0000"/>
              </a:solidFill>
            </a:endParaRPr>
          </a:p>
        </p:txBody>
      </p:sp>
      <p:sp>
        <p:nvSpPr>
          <p:cNvPr id="9" name="Rectangle 8"/>
          <p:cNvSpPr/>
          <p:nvPr/>
        </p:nvSpPr>
        <p:spPr>
          <a:xfrm>
            <a:off x="3994513" y="3916905"/>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10" name="Rectangle 9"/>
          <p:cNvSpPr/>
          <p:nvPr/>
        </p:nvSpPr>
        <p:spPr>
          <a:xfrm>
            <a:off x="4958443"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27</a:t>
            </a:r>
            <a:endParaRPr lang="en-US" sz="2800" b="1" dirty="0">
              <a:solidFill>
                <a:srgbClr val="FF0000"/>
              </a:solidFill>
            </a:endParaRPr>
          </a:p>
        </p:txBody>
      </p:sp>
      <p:sp>
        <p:nvSpPr>
          <p:cNvPr id="11" name="Rectangle 10"/>
          <p:cNvSpPr/>
          <p:nvPr/>
        </p:nvSpPr>
        <p:spPr>
          <a:xfrm>
            <a:off x="6002383"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31</a:t>
            </a:r>
            <a:endParaRPr lang="en-US" sz="2800" b="1" dirty="0">
              <a:solidFill>
                <a:srgbClr val="FF0000"/>
              </a:solidFill>
            </a:endParaRPr>
          </a:p>
        </p:txBody>
      </p:sp>
      <p:sp>
        <p:nvSpPr>
          <p:cNvPr id="12" name="Rectangle 11"/>
          <p:cNvSpPr/>
          <p:nvPr/>
        </p:nvSpPr>
        <p:spPr>
          <a:xfrm>
            <a:off x="7022284"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34</a:t>
            </a:r>
            <a:endParaRPr lang="en-US" sz="2800" b="1" dirty="0">
              <a:solidFill>
                <a:srgbClr val="FF0000"/>
              </a:solidFill>
            </a:endParaRPr>
          </a:p>
        </p:txBody>
      </p:sp>
      <p:sp>
        <p:nvSpPr>
          <p:cNvPr id="13" name="Rectangle 12"/>
          <p:cNvSpPr/>
          <p:nvPr/>
        </p:nvSpPr>
        <p:spPr>
          <a:xfrm>
            <a:off x="8042185"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40</a:t>
            </a:r>
            <a:endParaRPr lang="en-US" sz="2800" b="1" dirty="0">
              <a:solidFill>
                <a:srgbClr val="FF0000"/>
              </a:solidFill>
            </a:endParaRPr>
          </a:p>
        </p:txBody>
      </p:sp>
      <p:sp>
        <p:nvSpPr>
          <p:cNvPr id="14" name="Rectangle 13"/>
          <p:cNvSpPr/>
          <p:nvPr/>
        </p:nvSpPr>
        <p:spPr>
          <a:xfrm>
            <a:off x="9062086"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46</a:t>
            </a:r>
            <a:endParaRPr lang="en-US" sz="2800" b="1" dirty="0">
              <a:solidFill>
                <a:srgbClr val="FF0000"/>
              </a:solidFill>
            </a:endParaRPr>
          </a:p>
        </p:txBody>
      </p:sp>
      <p:sp>
        <p:nvSpPr>
          <p:cNvPr id="15" name="Rectangle 14"/>
          <p:cNvSpPr/>
          <p:nvPr/>
        </p:nvSpPr>
        <p:spPr>
          <a:xfrm>
            <a:off x="10081987" y="391690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54</a:t>
            </a:r>
            <a:endParaRPr lang="en-US" sz="2800" b="1" dirty="0">
              <a:solidFill>
                <a:srgbClr val="FF0000"/>
              </a:solidFill>
            </a:endParaRPr>
          </a:p>
        </p:txBody>
      </p:sp>
      <p:sp>
        <p:nvSpPr>
          <p:cNvPr id="16" name="Title 1"/>
          <p:cNvSpPr>
            <a:spLocks noGrp="1"/>
          </p:cNvSpPr>
          <p:nvPr>
            <p:ph type="title"/>
          </p:nvPr>
        </p:nvSpPr>
        <p:spPr>
          <a:xfrm>
            <a:off x="838200" y="365125"/>
            <a:ext cx="10515600" cy="1325563"/>
          </a:xfrm>
        </p:spPr>
        <p:txBody>
          <a:bodyPr/>
          <a:lstStyle/>
          <a:p>
            <a:r>
              <a:rPr lang="en-US" dirty="0" smtClean="0"/>
              <a:t>Inclusive scan</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542745375"/>
              </p:ext>
            </p:extLst>
          </p:nvPr>
        </p:nvGraphicFramePr>
        <p:xfrm>
          <a:off x="2849337" y="4928941"/>
          <a:ext cx="8128000" cy="65574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655745">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c>
                  <a:txBody>
                    <a:bodyPr/>
                    <a:lstStyle/>
                    <a:p>
                      <a:pPr algn="ctr"/>
                      <a:endParaRPr lang="en-US" sz="2800" dirty="0">
                        <a:solidFill>
                          <a:srgbClr val="FF0000"/>
                        </a:solidFill>
                      </a:endParaRPr>
                    </a:p>
                  </a:txBody>
                  <a:tcPr anchor="ctr">
                    <a:solidFill>
                      <a:schemeClr val="accent2">
                        <a:lumMod val="60000"/>
                        <a:lumOff val="40000"/>
                      </a:schemeClr>
                    </a:solidFill>
                  </a:tcPr>
                </a:tc>
              </a:tr>
            </a:tbl>
          </a:graphicData>
        </a:graphic>
      </p:graphicFrame>
      <p:sp>
        <p:nvSpPr>
          <p:cNvPr id="18" name="TextBox 17"/>
          <p:cNvSpPr txBox="1"/>
          <p:nvPr/>
        </p:nvSpPr>
        <p:spPr>
          <a:xfrm>
            <a:off x="539931" y="4928941"/>
            <a:ext cx="1958160" cy="584775"/>
          </a:xfrm>
          <a:prstGeom prst="rect">
            <a:avLst/>
          </a:prstGeom>
          <a:noFill/>
        </p:spPr>
        <p:txBody>
          <a:bodyPr wrap="square" rtlCol="0">
            <a:spAutoFit/>
          </a:bodyPr>
          <a:lstStyle/>
          <a:p>
            <a:r>
              <a:rPr lang="en-US" sz="3200" b="1" dirty="0" smtClean="0"/>
              <a:t>Exclusive</a:t>
            </a:r>
            <a:endParaRPr lang="en-US" sz="3200" b="1" dirty="0"/>
          </a:p>
        </p:txBody>
      </p:sp>
      <p:sp>
        <p:nvSpPr>
          <p:cNvPr id="19" name="Rectangle 18"/>
          <p:cNvSpPr/>
          <p:nvPr/>
        </p:nvSpPr>
        <p:spPr>
          <a:xfrm>
            <a:off x="2940595" y="4964425"/>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0</a:t>
            </a:r>
            <a:endParaRPr lang="en-US" sz="2800" b="1" dirty="0">
              <a:solidFill>
                <a:srgbClr val="FF0000"/>
              </a:solidFill>
            </a:endParaRPr>
          </a:p>
        </p:txBody>
      </p:sp>
      <p:sp>
        <p:nvSpPr>
          <p:cNvPr id="20" name="Rectangle 19"/>
          <p:cNvSpPr/>
          <p:nvPr/>
        </p:nvSpPr>
        <p:spPr>
          <a:xfrm>
            <a:off x="3984535" y="4964425"/>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12</a:t>
            </a:r>
            <a:endParaRPr lang="en-US" sz="2800" b="1" dirty="0">
              <a:solidFill>
                <a:srgbClr val="FF0000"/>
              </a:solidFill>
            </a:endParaRPr>
          </a:p>
        </p:txBody>
      </p:sp>
      <p:sp>
        <p:nvSpPr>
          <p:cNvPr id="21" name="Rectangle 20"/>
          <p:cNvSpPr/>
          <p:nvPr/>
        </p:nvSpPr>
        <p:spPr>
          <a:xfrm>
            <a:off x="4948465"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16</a:t>
            </a:r>
            <a:endParaRPr lang="en-US" sz="2800" b="1" dirty="0">
              <a:solidFill>
                <a:srgbClr val="FF0000"/>
              </a:solidFill>
            </a:endParaRPr>
          </a:p>
        </p:txBody>
      </p:sp>
      <p:sp>
        <p:nvSpPr>
          <p:cNvPr id="22" name="Rectangle 21"/>
          <p:cNvSpPr/>
          <p:nvPr/>
        </p:nvSpPr>
        <p:spPr>
          <a:xfrm>
            <a:off x="5992405"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27</a:t>
            </a:r>
            <a:endParaRPr lang="en-US" sz="2800" b="1" dirty="0">
              <a:solidFill>
                <a:srgbClr val="FF0000"/>
              </a:solidFill>
            </a:endParaRPr>
          </a:p>
        </p:txBody>
      </p:sp>
      <p:sp>
        <p:nvSpPr>
          <p:cNvPr id="23" name="Rectangle 22"/>
          <p:cNvSpPr/>
          <p:nvPr/>
        </p:nvSpPr>
        <p:spPr>
          <a:xfrm>
            <a:off x="7012306"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31</a:t>
            </a:r>
            <a:endParaRPr lang="en-US" sz="2800" b="1" dirty="0">
              <a:solidFill>
                <a:srgbClr val="FF0000"/>
              </a:solidFill>
            </a:endParaRPr>
          </a:p>
        </p:txBody>
      </p:sp>
      <p:sp>
        <p:nvSpPr>
          <p:cNvPr id="24" name="Rectangle 23"/>
          <p:cNvSpPr/>
          <p:nvPr/>
        </p:nvSpPr>
        <p:spPr>
          <a:xfrm>
            <a:off x="8032207"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34</a:t>
            </a:r>
            <a:endParaRPr lang="en-US" sz="2800" b="1" dirty="0">
              <a:solidFill>
                <a:srgbClr val="FF0000"/>
              </a:solidFill>
            </a:endParaRPr>
          </a:p>
        </p:txBody>
      </p:sp>
      <p:sp>
        <p:nvSpPr>
          <p:cNvPr id="25" name="Rectangle 24"/>
          <p:cNvSpPr/>
          <p:nvPr/>
        </p:nvSpPr>
        <p:spPr>
          <a:xfrm>
            <a:off x="9052108"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40</a:t>
            </a:r>
            <a:endParaRPr lang="en-US" sz="2800" b="1" dirty="0">
              <a:solidFill>
                <a:srgbClr val="FF0000"/>
              </a:solidFill>
            </a:endParaRPr>
          </a:p>
        </p:txBody>
      </p:sp>
      <p:sp>
        <p:nvSpPr>
          <p:cNvPr id="26" name="Rectangle 25"/>
          <p:cNvSpPr/>
          <p:nvPr/>
        </p:nvSpPr>
        <p:spPr>
          <a:xfrm>
            <a:off x="10072009" y="4964424"/>
            <a:ext cx="857250" cy="5847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46</a:t>
            </a:r>
            <a:endParaRPr lang="en-US" sz="2800" b="1" dirty="0">
              <a:solidFill>
                <a:srgbClr val="FF0000"/>
              </a:solidFill>
            </a:endParaRPr>
          </a:p>
        </p:txBody>
      </p:sp>
    </p:spTree>
    <p:extLst>
      <p:ext uri="{BB962C8B-B14F-4D97-AF65-F5344CB8AC3E}">
        <p14:creationId xmlns:p14="http://schemas.microsoft.com/office/powerpoint/2010/main" val="20143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Effect transition="in" filter="fade">
                                      <p:cBhvr>
                                        <p:cTn id="71" dur="500"/>
                                        <p:tgtEl>
                                          <p:spTgt spid="19"/>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animEffect transition="in" filter="fade">
                                      <p:cBhvr>
                                        <p:cTn id="76" dur="500"/>
                                        <p:tgtEl>
                                          <p:spTgt spid="20"/>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ppt_w</p:attrName>
                                        </p:attrNameLst>
                                      </p:cBhvr>
                                      <p:tavLst>
                                        <p:tav tm="0">
                                          <p:val>
                                            <p:fltVal val="0"/>
                                          </p:val>
                                        </p:tav>
                                        <p:tav tm="100000">
                                          <p:val>
                                            <p:strVal val="#ppt_w"/>
                                          </p:val>
                                        </p:tav>
                                      </p:tavLst>
                                    </p:anim>
                                    <p:anim calcmode="lin" valueType="num">
                                      <p:cBhvr>
                                        <p:cTn id="80" dur="500" fill="hold"/>
                                        <p:tgtEl>
                                          <p:spTgt spid="21"/>
                                        </p:tgtEl>
                                        <p:attrNameLst>
                                          <p:attrName>ppt_h</p:attrName>
                                        </p:attrNameLst>
                                      </p:cBhvr>
                                      <p:tavLst>
                                        <p:tav tm="0">
                                          <p:val>
                                            <p:fltVal val="0"/>
                                          </p:val>
                                        </p:tav>
                                        <p:tav tm="100000">
                                          <p:val>
                                            <p:strVal val="#ppt_h"/>
                                          </p:val>
                                        </p:tav>
                                      </p:tavLst>
                                    </p:anim>
                                    <p:animEffect transition="in" filter="fade">
                                      <p:cBhvr>
                                        <p:cTn id="81" dur="500"/>
                                        <p:tgtEl>
                                          <p:spTgt spid="2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fltVal val="0"/>
                                          </p:val>
                                        </p:tav>
                                        <p:tav tm="100000">
                                          <p:val>
                                            <p:strVal val="#ppt_h"/>
                                          </p:val>
                                        </p:tav>
                                      </p:tavLst>
                                    </p:anim>
                                    <p:animEffect transition="in" filter="fade">
                                      <p:cBhvr>
                                        <p:cTn id="86" dur="500"/>
                                        <p:tgtEl>
                                          <p:spTgt spid="22"/>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p:cTn id="89" dur="500" fill="hold"/>
                                        <p:tgtEl>
                                          <p:spTgt spid="23"/>
                                        </p:tgtEl>
                                        <p:attrNameLst>
                                          <p:attrName>ppt_w</p:attrName>
                                        </p:attrNameLst>
                                      </p:cBhvr>
                                      <p:tavLst>
                                        <p:tav tm="0">
                                          <p:val>
                                            <p:fltVal val="0"/>
                                          </p:val>
                                        </p:tav>
                                        <p:tav tm="100000">
                                          <p:val>
                                            <p:strVal val="#ppt_w"/>
                                          </p:val>
                                        </p:tav>
                                      </p:tavLst>
                                    </p:anim>
                                    <p:anim calcmode="lin" valueType="num">
                                      <p:cBhvr>
                                        <p:cTn id="90" dur="500" fill="hold"/>
                                        <p:tgtEl>
                                          <p:spTgt spid="23"/>
                                        </p:tgtEl>
                                        <p:attrNameLst>
                                          <p:attrName>ppt_h</p:attrName>
                                        </p:attrNameLst>
                                      </p:cBhvr>
                                      <p:tavLst>
                                        <p:tav tm="0">
                                          <p:val>
                                            <p:fltVal val="0"/>
                                          </p:val>
                                        </p:tav>
                                        <p:tav tm="100000">
                                          <p:val>
                                            <p:strVal val="#ppt_h"/>
                                          </p:val>
                                        </p:tav>
                                      </p:tavLst>
                                    </p:anim>
                                    <p:animEffect transition="in" filter="fade">
                                      <p:cBhvr>
                                        <p:cTn id="91" dur="500"/>
                                        <p:tgtEl>
                                          <p:spTgt spid="23"/>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p:cTn id="94" dur="500" fill="hold"/>
                                        <p:tgtEl>
                                          <p:spTgt spid="24"/>
                                        </p:tgtEl>
                                        <p:attrNameLst>
                                          <p:attrName>ppt_w</p:attrName>
                                        </p:attrNameLst>
                                      </p:cBhvr>
                                      <p:tavLst>
                                        <p:tav tm="0">
                                          <p:val>
                                            <p:fltVal val="0"/>
                                          </p:val>
                                        </p:tav>
                                        <p:tav tm="100000">
                                          <p:val>
                                            <p:strVal val="#ppt_w"/>
                                          </p:val>
                                        </p:tav>
                                      </p:tavLst>
                                    </p:anim>
                                    <p:anim calcmode="lin" valueType="num">
                                      <p:cBhvr>
                                        <p:cTn id="95" dur="500" fill="hold"/>
                                        <p:tgtEl>
                                          <p:spTgt spid="24"/>
                                        </p:tgtEl>
                                        <p:attrNameLst>
                                          <p:attrName>ppt_h</p:attrName>
                                        </p:attrNameLst>
                                      </p:cBhvr>
                                      <p:tavLst>
                                        <p:tav tm="0">
                                          <p:val>
                                            <p:fltVal val="0"/>
                                          </p:val>
                                        </p:tav>
                                        <p:tav tm="100000">
                                          <p:val>
                                            <p:strVal val="#ppt_h"/>
                                          </p:val>
                                        </p:tav>
                                      </p:tavLst>
                                    </p:anim>
                                    <p:animEffect transition="in" filter="fade">
                                      <p:cBhvr>
                                        <p:cTn id="96" dur="500"/>
                                        <p:tgtEl>
                                          <p:spTgt spid="2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p:cTn id="99" dur="500" fill="hold"/>
                                        <p:tgtEl>
                                          <p:spTgt spid="25"/>
                                        </p:tgtEl>
                                        <p:attrNameLst>
                                          <p:attrName>ppt_w</p:attrName>
                                        </p:attrNameLst>
                                      </p:cBhvr>
                                      <p:tavLst>
                                        <p:tav tm="0">
                                          <p:val>
                                            <p:fltVal val="0"/>
                                          </p:val>
                                        </p:tav>
                                        <p:tav tm="100000">
                                          <p:val>
                                            <p:strVal val="#ppt_w"/>
                                          </p:val>
                                        </p:tav>
                                      </p:tavLst>
                                    </p:anim>
                                    <p:anim calcmode="lin" valueType="num">
                                      <p:cBhvr>
                                        <p:cTn id="100" dur="500" fill="hold"/>
                                        <p:tgtEl>
                                          <p:spTgt spid="25"/>
                                        </p:tgtEl>
                                        <p:attrNameLst>
                                          <p:attrName>ppt_h</p:attrName>
                                        </p:attrNameLst>
                                      </p:cBhvr>
                                      <p:tavLst>
                                        <p:tav tm="0">
                                          <p:val>
                                            <p:fltVal val="0"/>
                                          </p:val>
                                        </p:tav>
                                        <p:tav tm="100000">
                                          <p:val>
                                            <p:strVal val="#ppt_h"/>
                                          </p:val>
                                        </p:tav>
                                      </p:tavLst>
                                    </p:anim>
                                    <p:animEffect transition="in" filter="fade">
                                      <p:cBhvr>
                                        <p:cTn id="101" dur="500"/>
                                        <p:tgtEl>
                                          <p:spTgt spid="25"/>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p:cTn id="104" dur="500" fill="hold"/>
                                        <p:tgtEl>
                                          <p:spTgt spid="26"/>
                                        </p:tgtEl>
                                        <p:attrNameLst>
                                          <p:attrName>ppt_w</p:attrName>
                                        </p:attrNameLst>
                                      </p:cBhvr>
                                      <p:tavLst>
                                        <p:tav tm="0">
                                          <p:val>
                                            <p:fltVal val="0"/>
                                          </p:val>
                                        </p:tav>
                                        <p:tav tm="100000">
                                          <p:val>
                                            <p:strVal val="#ppt_w"/>
                                          </p:val>
                                        </p:tav>
                                      </p:tavLst>
                                    </p:anim>
                                    <p:anim calcmode="lin" valueType="num">
                                      <p:cBhvr>
                                        <p:cTn id="105" dur="500" fill="hold"/>
                                        <p:tgtEl>
                                          <p:spTgt spid="26"/>
                                        </p:tgtEl>
                                        <p:attrNameLst>
                                          <p:attrName>ppt_h</p:attrName>
                                        </p:attrNameLst>
                                      </p:cBhvr>
                                      <p:tavLst>
                                        <p:tav tm="0">
                                          <p:val>
                                            <p:fltVal val="0"/>
                                          </p:val>
                                        </p:tav>
                                        <p:tav tm="100000">
                                          <p:val>
                                            <p:strVal val="#ppt_h"/>
                                          </p:val>
                                        </p:tav>
                                      </p:tavLst>
                                    </p:anim>
                                    <p:animEffect transition="in" filter="fade">
                                      <p:cBhvr>
                                        <p:cTn id="10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8" grpId="0"/>
      <p:bldP spid="19" grpId="0" animBg="1"/>
      <p:bldP spid="20" grpId="0" animBg="1"/>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complexity of inclusive scan</a:t>
            </a:r>
            <a:endParaRPr lang="en-US" dirty="0"/>
          </a:p>
        </p:txBody>
      </p:sp>
      <p:sp>
        <p:nvSpPr>
          <p:cNvPr id="3" name="Content Placeholder 2"/>
          <p:cNvSpPr>
            <a:spLocks noGrp="1"/>
          </p:cNvSpPr>
          <p:nvPr>
            <p:ph idx="1"/>
          </p:nvPr>
        </p:nvSpPr>
        <p:spPr>
          <a:xfrm>
            <a:off x="1177834" y="1938835"/>
            <a:ext cx="10175966" cy="4351338"/>
          </a:xfrm>
        </p:spPr>
        <p:txBody>
          <a:bodyPr/>
          <a:lstStyle/>
          <a:p>
            <a:r>
              <a:rPr lang="en-US" dirty="0" smtClean="0"/>
              <a:t>In each iteration we perform 1 addition, 2 memory load operations, 1 memory store operations.</a:t>
            </a:r>
          </a:p>
          <a:p>
            <a:r>
              <a:rPr lang="en-US" dirty="0" smtClean="0"/>
              <a:t>For N element array we will iterate N-1 times.</a:t>
            </a:r>
          </a:p>
          <a:p>
            <a:r>
              <a:rPr lang="en-US" dirty="0" smtClean="0"/>
              <a:t>To calculate inclusive scan for N element array, it will take </a:t>
            </a:r>
            <a:r>
              <a:rPr lang="en-US" dirty="0" smtClean="0">
                <a:solidFill>
                  <a:srgbClr val="FF0000"/>
                </a:solidFill>
              </a:rPr>
              <a:t>N-1</a:t>
            </a:r>
            <a:r>
              <a:rPr lang="en-US" dirty="0" smtClean="0"/>
              <a:t> </a:t>
            </a:r>
            <a:r>
              <a:rPr lang="en-US" dirty="0" smtClean="0">
                <a:solidFill>
                  <a:srgbClr val="FF0000"/>
                </a:solidFill>
              </a:rPr>
              <a:t>addition operations</a:t>
            </a:r>
            <a:r>
              <a:rPr lang="en-US" dirty="0" smtClean="0"/>
              <a:t>.</a:t>
            </a:r>
          </a:p>
          <a:p>
            <a:endParaRPr lang="en-US" dirty="0"/>
          </a:p>
        </p:txBody>
      </p:sp>
    </p:spTree>
    <p:extLst>
      <p:ext uri="{BB962C8B-B14F-4D97-AF65-F5344CB8AC3E}">
        <p14:creationId xmlns:p14="http://schemas.microsoft.com/office/powerpoint/2010/main" val="9231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3" y="1148489"/>
            <a:ext cx="9144000" cy="2387600"/>
          </a:xfrm>
        </p:spPr>
        <p:txBody>
          <a:bodyPr/>
          <a:lstStyle/>
          <a:p>
            <a:r>
              <a:rPr lang="en-US" dirty="0"/>
              <a:t>Simple Parallel Scan</a:t>
            </a:r>
            <a:endParaRPr lang="en-US" dirty="0"/>
          </a:p>
        </p:txBody>
      </p:sp>
    </p:spTree>
    <p:extLst>
      <p:ext uri="{BB962C8B-B14F-4D97-AF65-F5344CB8AC3E}">
        <p14:creationId xmlns:p14="http://schemas.microsoft.com/office/powerpoint/2010/main" val="154796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Parallel </a:t>
            </a:r>
            <a:r>
              <a:rPr lang="en-US" dirty="0"/>
              <a:t>S</a:t>
            </a:r>
            <a:r>
              <a:rPr lang="en-US" dirty="0" smtClean="0"/>
              <a:t>can</a:t>
            </a:r>
            <a:endParaRPr lang="en-US" dirty="0"/>
          </a:p>
        </p:txBody>
      </p:sp>
      <p:sp>
        <p:nvSpPr>
          <p:cNvPr id="3" name="Content Placeholder 2"/>
          <p:cNvSpPr>
            <a:spLocks noGrp="1"/>
          </p:cNvSpPr>
          <p:nvPr>
            <p:ph idx="1"/>
          </p:nvPr>
        </p:nvSpPr>
        <p:spPr>
          <a:xfrm>
            <a:off x="1384663" y="2147841"/>
            <a:ext cx="9969137" cy="4351338"/>
          </a:xfrm>
        </p:spPr>
        <p:txBody>
          <a:bodyPr/>
          <a:lstStyle/>
          <a:p>
            <a:pPr marL="0" indent="0">
              <a:buNone/>
            </a:pPr>
            <a:r>
              <a:rPr lang="en-US" dirty="0"/>
              <a:t>The algorithm we are going to discuss here is based on reduction tree and it is an in-place scan algorithm that operate on input array and it will iteratively evolves the contents of the array into output elements.</a:t>
            </a:r>
          </a:p>
        </p:txBody>
      </p:sp>
    </p:spTree>
    <p:extLst>
      <p:ext uri="{BB962C8B-B14F-4D97-AF65-F5344CB8AC3E}">
        <p14:creationId xmlns:p14="http://schemas.microsoft.com/office/powerpoint/2010/main" val="17195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2677</TotalTime>
  <Words>980</Words>
  <Application>Microsoft Office PowerPoint</Application>
  <PresentationFormat>Widescreen</PresentationFormat>
  <Paragraphs>617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GPU Parallel Patterns</vt:lpstr>
      <vt:lpstr>Prefix sum (Scan)</vt:lpstr>
      <vt:lpstr>What is scan ? </vt:lpstr>
      <vt:lpstr>Inclusive scan</vt:lpstr>
      <vt:lpstr>Exclusive scan</vt:lpstr>
      <vt:lpstr>Inclusive scan</vt:lpstr>
      <vt:lpstr>Operation complexity of inclusive scan</vt:lpstr>
      <vt:lpstr>Simple Parallel Scan</vt:lpstr>
      <vt:lpstr>Simple Parallel Scan</vt:lpstr>
      <vt:lpstr>1st iteration</vt:lpstr>
      <vt:lpstr>2nd iteration</vt:lpstr>
      <vt:lpstr>3rd iteration</vt:lpstr>
      <vt:lpstr>Work load analysis</vt:lpstr>
      <vt:lpstr>PowerPoint Presentation</vt:lpstr>
      <vt:lpstr>PowerPoint Presentation</vt:lpstr>
      <vt:lpstr>Efficient Parallel Scan</vt:lpstr>
      <vt:lpstr>PowerPoint Presentation</vt:lpstr>
      <vt:lpstr>PowerPoint Presentation</vt:lpstr>
      <vt:lpstr>PowerPoint Presentation</vt:lpstr>
      <vt:lpstr>Down sweep for exclusive scan</vt:lpstr>
      <vt:lpstr>PowerPoint Presentation</vt:lpstr>
      <vt:lpstr>PowerPoint Presentation</vt:lpstr>
      <vt:lpstr>PowerPoint Presentation</vt:lpstr>
      <vt:lpstr>PowerPoint Presentation</vt:lpstr>
      <vt:lpstr>PowerPoint Presentation</vt:lpstr>
      <vt:lpstr>Efficient Inclusive Parallel Scan</vt:lpstr>
      <vt:lpstr>Inclusive scan</vt:lpstr>
      <vt:lpstr>PowerPoint Presentation</vt:lpstr>
      <vt:lpstr>PowerPoint Presentation</vt:lpstr>
      <vt:lpstr>PowerPoint Presentation</vt:lpstr>
      <vt:lpstr>Efficient Inclusive Parallel Scan for large data sets</vt:lpstr>
      <vt:lpstr>PowerPoint Presentation</vt:lpstr>
      <vt:lpstr>Inclusive scan for large data sets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Prefix sum (Scan)</dc:title>
  <dc:creator>kasun liyanage</dc:creator>
  <cp:lastModifiedBy>kasun liyanage</cp:lastModifiedBy>
  <cp:revision>58</cp:revision>
  <dcterms:created xsi:type="dcterms:W3CDTF">2018-11-16T16:23:33Z</dcterms:created>
  <dcterms:modified xsi:type="dcterms:W3CDTF">2018-11-22T18:33:31Z</dcterms:modified>
</cp:coreProperties>
</file>