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8" r:id="rId6"/>
    <p:sldId id="270" r:id="rId7"/>
    <p:sldId id="271" r:id="rId8"/>
    <p:sldId id="272" r:id="rId9"/>
    <p:sldId id="261" r:id="rId10"/>
    <p:sldId id="265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6" r:id="rId21"/>
    <p:sldId id="284" r:id="rId22"/>
    <p:sldId id="283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69" r:id="rId31"/>
  </p:sldIdLst>
  <p:sldSz cx="12198350" cy="6858000"/>
  <p:notesSz cx="9872663" cy="6742113"/>
  <p:custDataLst>
    <p:tags r:id="rId3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BR" lastIdx="1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954" y="39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F1FB9-71EF-4767-BDB1-1D7A357E428A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867EBAD2-2A27-404B-889F-9CC1BF2A3CF7}">
      <dgm:prSet phldrT="[Text]" custT="1"/>
      <dgm:spPr/>
      <dgm:t>
        <a:bodyPr/>
        <a:lstStyle/>
        <a:p>
          <a:r>
            <a:rPr lang="en-US" sz="2800" dirty="0"/>
            <a:t>International and regional institutions</a:t>
          </a:r>
          <a:endParaRPr lang="LID4096" sz="2800" dirty="0"/>
        </a:p>
      </dgm:t>
    </dgm:pt>
    <dgm:pt modelId="{AFB624A2-6A7A-4B5B-973F-4CBF55F9DC64}" type="parTrans" cxnId="{C433ABE5-1CE1-40AA-B04F-457230A55411}">
      <dgm:prSet/>
      <dgm:spPr/>
      <dgm:t>
        <a:bodyPr/>
        <a:lstStyle/>
        <a:p>
          <a:endParaRPr lang="LID4096"/>
        </a:p>
      </dgm:t>
    </dgm:pt>
    <dgm:pt modelId="{FF4E9C35-859C-4D40-BC8F-657DA305547B}" type="sibTrans" cxnId="{C433ABE5-1CE1-40AA-B04F-457230A55411}">
      <dgm:prSet/>
      <dgm:spPr/>
      <dgm:t>
        <a:bodyPr/>
        <a:lstStyle/>
        <a:p>
          <a:endParaRPr lang="LID4096"/>
        </a:p>
      </dgm:t>
    </dgm:pt>
    <dgm:pt modelId="{E9921B86-9759-4CCE-A476-BC9B8E2FF3B1}">
      <dgm:prSet phldrT="[Text]" custT="1"/>
      <dgm:spPr/>
      <dgm:t>
        <a:bodyPr/>
        <a:lstStyle/>
        <a:p>
          <a:r>
            <a:rPr lang="en-US" sz="2400" dirty="0"/>
            <a:t>Government</a:t>
          </a:r>
          <a:endParaRPr lang="LID4096" sz="2400" dirty="0"/>
        </a:p>
      </dgm:t>
    </dgm:pt>
    <dgm:pt modelId="{8E291AB1-09BA-4C5F-844A-FF01707A834E}" type="parTrans" cxnId="{7C24042D-3926-4298-9822-994B9A397ACE}">
      <dgm:prSet/>
      <dgm:spPr/>
      <dgm:t>
        <a:bodyPr/>
        <a:lstStyle/>
        <a:p>
          <a:endParaRPr lang="LID4096"/>
        </a:p>
      </dgm:t>
    </dgm:pt>
    <dgm:pt modelId="{DA988E16-4593-4FE9-A284-95CD48A317EF}" type="sibTrans" cxnId="{7C24042D-3926-4298-9822-994B9A397ACE}">
      <dgm:prSet/>
      <dgm:spPr/>
      <dgm:t>
        <a:bodyPr/>
        <a:lstStyle/>
        <a:p>
          <a:endParaRPr lang="LID4096"/>
        </a:p>
      </dgm:t>
    </dgm:pt>
    <dgm:pt modelId="{6AA28DCA-FC83-40AF-8C23-B3E62F6CB53A}">
      <dgm:prSet phldrT="[Text]" custT="1"/>
      <dgm:spPr/>
      <dgm:t>
        <a:bodyPr/>
        <a:lstStyle/>
        <a:p>
          <a:r>
            <a:rPr lang="en-US" sz="2000" dirty="0"/>
            <a:t>Social movements &amp; parties</a:t>
          </a:r>
          <a:endParaRPr lang="LID4096" sz="2000" dirty="0"/>
        </a:p>
      </dgm:t>
    </dgm:pt>
    <dgm:pt modelId="{19442573-C585-4BC4-AE46-FCC53DE074A0}" type="parTrans" cxnId="{77B516D4-6349-4106-BFFD-501BF03897CF}">
      <dgm:prSet/>
      <dgm:spPr/>
      <dgm:t>
        <a:bodyPr/>
        <a:lstStyle/>
        <a:p>
          <a:endParaRPr lang="LID4096"/>
        </a:p>
      </dgm:t>
    </dgm:pt>
    <dgm:pt modelId="{7431315F-05E1-4D7F-913C-B32902057A61}" type="sibTrans" cxnId="{77B516D4-6349-4106-BFFD-501BF03897CF}">
      <dgm:prSet/>
      <dgm:spPr/>
      <dgm:t>
        <a:bodyPr/>
        <a:lstStyle/>
        <a:p>
          <a:endParaRPr lang="LID4096"/>
        </a:p>
      </dgm:t>
    </dgm:pt>
    <dgm:pt modelId="{5B6342A4-6342-4387-A76D-E257E896F4A4}">
      <dgm:prSet phldrT="[Text]" custT="1"/>
      <dgm:spPr/>
      <dgm:t>
        <a:bodyPr/>
        <a:lstStyle/>
        <a:p>
          <a:r>
            <a:rPr lang="en-US" sz="1400" dirty="0"/>
            <a:t>Individuals</a:t>
          </a:r>
          <a:endParaRPr lang="LID4096" sz="1400" dirty="0"/>
        </a:p>
      </dgm:t>
    </dgm:pt>
    <dgm:pt modelId="{705B2E41-974B-4178-87DD-56B0C15962C0}" type="parTrans" cxnId="{1E06FC63-7513-4C1D-9DB0-126097B1477B}">
      <dgm:prSet/>
      <dgm:spPr/>
      <dgm:t>
        <a:bodyPr/>
        <a:lstStyle/>
        <a:p>
          <a:endParaRPr lang="LID4096"/>
        </a:p>
      </dgm:t>
    </dgm:pt>
    <dgm:pt modelId="{12D368C4-021D-4E8D-BF09-0FE5D4D02CB5}" type="sibTrans" cxnId="{1E06FC63-7513-4C1D-9DB0-126097B1477B}">
      <dgm:prSet/>
      <dgm:spPr/>
      <dgm:t>
        <a:bodyPr/>
        <a:lstStyle/>
        <a:p>
          <a:endParaRPr lang="LID4096"/>
        </a:p>
      </dgm:t>
    </dgm:pt>
    <dgm:pt modelId="{12D34916-AB11-414B-9484-8BBC7C9C4AFF}" type="pres">
      <dgm:prSet presAssocID="{898F1FB9-71EF-4767-BDB1-1D7A357E428A}" presName="Name0" presStyleCnt="0">
        <dgm:presLayoutVars>
          <dgm:dir/>
          <dgm:animLvl val="lvl"/>
          <dgm:resizeHandles val="exact"/>
        </dgm:presLayoutVars>
      </dgm:prSet>
      <dgm:spPr/>
    </dgm:pt>
    <dgm:pt modelId="{71C96E37-39EB-4E28-8E39-A18333542989}" type="pres">
      <dgm:prSet presAssocID="{867EBAD2-2A27-404B-889F-9CC1BF2A3CF7}" presName="Name8" presStyleCnt="0"/>
      <dgm:spPr/>
    </dgm:pt>
    <dgm:pt modelId="{54DEFEE9-E50F-4E75-BA87-70B08F555777}" type="pres">
      <dgm:prSet presAssocID="{867EBAD2-2A27-404B-889F-9CC1BF2A3CF7}" presName="level" presStyleLbl="node1" presStyleIdx="0" presStyleCnt="4" custLinFactNeighborY="2582">
        <dgm:presLayoutVars>
          <dgm:chMax val="1"/>
          <dgm:bulletEnabled val="1"/>
        </dgm:presLayoutVars>
      </dgm:prSet>
      <dgm:spPr/>
    </dgm:pt>
    <dgm:pt modelId="{911EF229-AA54-4670-9AA9-1778CF4265A9}" type="pres">
      <dgm:prSet presAssocID="{867EBAD2-2A27-404B-889F-9CC1BF2A3CF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8F4C71-717A-47EC-99A9-5F4670C1C606}" type="pres">
      <dgm:prSet presAssocID="{E9921B86-9759-4CCE-A476-BC9B8E2FF3B1}" presName="Name8" presStyleCnt="0"/>
      <dgm:spPr/>
    </dgm:pt>
    <dgm:pt modelId="{FEF43391-B5D7-4A03-9BD7-B34D4A91B518}" type="pres">
      <dgm:prSet presAssocID="{E9921B86-9759-4CCE-A476-BC9B8E2FF3B1}" presName="level" presStyleLbl="node1" presStyleIdx="1" presStyleCnt="4">
        <dgm:presLayoutVars>
          <dgm:chMax val="1"/>
          <dgm:bulletEnabled val="1"/>
        </dgm:presLayoutVars>
      </dgm:prSet>
      <dgm:spPr/>
    </dgm:pt>
    <dgm:pt modelId="{AAE274B2-A42C-4E8C-837F-68D5A097598B}" type="pres">
      <dgm:prSet presAssocID="{E9921B86-9759-4CCE-A476-BC9B8E2FF3B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6076E6-89EA-4D2A-B775-838387299D14}" type="pres">
      <dgm:prSet presAssocID="{6AA28DCA-FC83-40AF-8C23-B3E62F6CB53A}" presName="Name8" presStyleCnt="0"/>
      <dgm:spPr/>
    </dgm:pt>
    <dgm:pt modelId="{C61AD0C7-B103-4658-9C0B-B0D3BEED88C2}" type="pres">
      <dgm:prSet presAssocID="{6AA28DCA-FC83-40AF-8C23-B3E62F6CB53A}" presName="level" presStyleLbl="node1" presStyleIdx="2" presStyleCnt="4">
        <dgm:presLayoutVars>
          <dgm:chMax val="1"/>
          <dgm:bulletEnabled val="1"/>
        </dgm:presLayoutVars>
      </dgm:prSet>
      <dgm:spPr/>
    </dgm:pt>
    <dgm:pt modelId="{F1179C44-421C-4007-B7E1-39634AC0EC53}" type="pres">
      <dgm:prSet presAssocID="{6AA28DCA-FC83-40AF-8C23-B3E62F6CB5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49B9725-910D-47D7-BEE6-F6B6CE2D4F07}" type="pres">
      <dgm:prSet presAssocID="{5B6342A4-6342-4387-A76D-E257E896F4A4}" presName="Name8" presStyleCnt="0"/>
      <dgm:spPr/>
    </dgm:pt>
    <dgm:pt modelId="{B10A2EE2-8B57-4F62-B22E-086472D4DAC8}" type="pres">
      <dgm:prSet presAssocID="{5B6342A4-6342-4387-A76D-E257E896F4A4}" presName="level" presStyleLbl="node1" presStyleIdx="3" presStyleCnt="4">
        <dgm:presLayoutVars>
          <dgm:chMax val="1"/>
          <dgm:bulletEnabled val="1"/>
        </dgm:presLayoutVars>
      </dgm:prSet>
      <dgm:spPr/>
    </dgm:pt>
    <dgm:pt modelId="{F7BEA132-F262-4CC6-A471-67C201EA9D0C}" type="pres">
      <dgm:prSet presAssocID="{5B6342A4-6342-4387-A76D-E257E896F4A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A79190B-42A1-4ED9-86DA-DA2ECF1846C3}" type="presOf" srcId="{867EBAD2-2A27-404B-889F-9CC1BF2A3CF7}" destId="{54DEFEE9-E50F-4E75-BA87-70B08F555777}" srcOrd="0" destOrd="0" presId="urn:microsoft.com/office/officeart/2005/8/layout/pyramid3"/>
    <dgm:cxn modelId="{8898E21A-F945-4DC9-8EF5-2076F60CA429}" type="presOf" srcId="{5B6342A4-6342-4387-A76D-E257E896F4A4}" destId="{F7BEA132-F262-4CC6-A471-67C201EA9D0C}" srcOrd="1" destOrd="0" presId="urn:microsoft.com/office/officeart/2005/8/layout/pyramid3"/>
    <dgm:cxn modelId="{7298801C-5E57-4B3F-B1E8-F654678A6C09}" type="presOf" srcId="{6AA28DCA-FC83-40AF-8C23-B3E62F6CB53A}" destId="{C61AD0C7-B103-4658-9C0B-B0D3BEED88C2}" srcOrd="0" destOrd="0" presId="urn:microsoft.com/office/officeart/2005/8/layout/pyramid3"/>
    <dgm:cxn modelId="{7C24042D-3926-4298-9822-994B9A397ACE}" srcId="{898F1FB9-71EF-4767-BDB1-1D7A357E428A}" destId="{E9921B86-9759-4CCE-A476-BC9B8E2FF3B1}" srcOrd="1" destOrd="0" parTransId="{8E291AB1-09BA-4C5F-844A-FF01707A834E}" sibTransId="{DA988E16-4593-4FE9-A284-95CD48A317EF}"/>
    <dgm:cxn modelId="{2E53E063-518F-48E1-8902-E3B856842C7A}" type="presOf" srcId="{867EBAD2-2A27-404B-889F-9CC1BF2A3CF7}" destId="{911EF229-AA54-4670-9AA9-1778CF4265A9}" srcOrd="1" destOrd="0" presId="urn:microsoft.com/office/officeart/2005/8/layout/pyramid3"/>
    <dgm:cxn modelId="{1E06FC63-7513-4C1D-9DB0-126097B1477B}" srcId="{898F1FB9-71EF-4767-BDB1-1D7A357E428A}" destId="{5B6342A4-6342-4387-A76D-E257E896F4A4}" srcOrd="3" destOrd="0" parTransId="{705B2E41-974B-4178-87DD-56B0C15962C0}" sibTransId="{12D368C4-021D-4E8D-BF09-0FE5D4D02CB5}"/>
    <dgm:cxn modelId="{78869867-566B-4330-ACF1-317235BCB588}" type="presOf" srcId="{E9921B86-9759-4CCE-A476-BC9B8E2FF3B1}" destId="{AAE274B2-A42C-4E8C-837F-68D5A097598B}" srcOrd="1" destOrd="0" presId="urn:microsoft.com/office/officeart/2005/8/layout/pyramid3"/>
    <dgm:cxn modelId="{F59A4349-15E3-4044-BF10-5041AF505FFE}" type="presOf" srcId="{5B6342A4-6342-4387-A76D-E257E896F4A4}" destId="{B10A2EE2-8B57-4F62-B22E-086472D4DAC8}" srcOrd="0" destOrd="0" presId="urn:microsoft.com/office/officeart/2005/8/layout/pyramid3"/>
    <dgm:cxn modelId="{8BB4FA8A-6FAF-410C-AC3D-584836ACB0B2}" type="presOf" srcId="{898F1FB9-71EF-4767-BDB1-1D7A357E428A}" destId="{12D34916-AB11-414B-9484-8BBC7C9C4AFF}" srcOrd="0" destOrd="0" presId="urn:microsoft.com/office/officeart/2005/8/layout/pyramid3"/>
    <dgm:cxn modelId="{3C7A4DBD-8425-4FF6-8F5E-1A5EF840CF2B}" type="presOf" srcId="{E9921B86-9759-4CCE-A476-BC9B8E2FF3B1}" destId="{FEF43391-B5D7-4A03-9BD7-B34D4A91B518}" srcOrd="0" destOrd="0" presId="urn:microsoft.com/office/officeart/2005/8/layout/pyramid3"/>
    <dgm:cxn modelId="{77B516D4-6349-4106-BFFD-501BF03897CF}" srcId="{898F1FB9-71EF-4767-BDB1-1D7A357E428A}" destId="{6AA28DCA-FC83-40AF-8C23-B3E62F6CB53A}" srcOrd="2" destOrd="0" parTransId="{19442573-C585-4BC4-AE46-FCC53DE074A0}" sibTransId="{7431315F-05E1-4D7F-913C-B32902057A61}"/>
    <dgm:cxn modelId="{BB7306DE-CB9D-464E-9017-E8FBC704B762}" type="presOf" srcId="{6AA28DCA-FC83-40AF-8C23-B3E62F6CB53A}" destId="{F1179C44-421C-4007-B7E1-39634AC0EC53}" srcOrd="1" destOrd="0" presId="urn:microsoft.com/office/officeart/2005/8/layout/pyramid3"/>
    <dgm:cxn modelId="{C433ABE5-1CE1-40AA-B04F-457230A55411}" srcId="{898F1FB9-71EF-4767-BDB1-1D7A357E428A}" destId="{867EBAD2-2A27-404B-889F-9CC1BF2A3CF7}" srcOrd="0" destOrd="0" parTransId="{AFB624A2-6A7A-4B5B-973F-4CBF55F9DC64}" sibTransId="{FF4E9C35-859C-4D40-BC8F-657DA305547B}"/>
    <dgm:cxn modelId="{4A0DB988-A9F3-474B-A666-5B8E5138684F}" type="presParOf" srcId="{12D34916-AB11-414B-9484-8BBC7C9C4AFF}" destId="{71C96E37-39EB-4E28-8E39-A18333542989}" srcOrd="0" destOrd="0" presId="urn:microsoft.com/office/officeart/2005/8/layout/pyramid3"/>
    <dgm:cxn modelId="{CF0BCBC7-593F-4D46-9627-FFF8275F153C}" type="presParOf" srcId="{71C96E37-39EB-4E28-8E39-A18333542989}" destId="{54DEFEE9-E50F-4E75-BA87-70B08F555777}" srcOrd="0" destOrd="0" presId="urn:microsoft.com/office/officeart/2005/8/layout/pyramid3"/>
    <dgm:cxn modelId="{019522A5-62FE-4306-86C2-8FFCEF0189DA}" type="presParOf" srcId="{71C96E37-39EB-4E28-8E39-A18333542989}" destId="{911EF229-AA54-4670-9AA9-1778CF4265A9}" srcOrd="1" destOrd="0" presId="urn:microsoft.com/office/officeart/2005/8/layout/pyramid3"/>
    <dgm:cxn modelId="{6165816F-6CF1-4877-AE43-1964E9F69DC7}" type="presParOf" srcId="{12D34916-AB11-414B-9484-8BBC7C9C4AFF}" destId="{D18F4C71-717A-47EC-99A9-5F4670C1C606}" srcOrd="1" destOrd="0" presId="urn:microsoft.com/office/officeart/2005/8/layout/pyramid3"/>
    <dgm:cxn modelId="{10E48161-B53B-4586-BB44-F2C6B3E103ED}" type="presParOf" srcId="{D18F4C71-717A-47EC-99A9-5F4670C1C606}" destId="{FEF43391-B5D7-4A03-9BD7-B34D4A91B518}" srcOrd="0" destOrd="0" presId="urn:microsoft.com/office/officeart/2005/8/layout/pyramid3"/>
    <dgm:cxn modelId="{EB4A2A4C-40A0-4D45-91A4-C61B36AD02C2}" type="presParOf" srcId="{D18F4C71-717A-47EC-99A9-5F4670C1C606}" destId="{AAE274B2-A42C-4E8C-837F-68D5A097598B}" srcOrd="1" destOrd="0" presId="urn:microsoft.com/office/officeart/2005/8/layout/pyramid3"/>
    <dgm:cxn modelId="{47EC093D-19DE-4EE9-883A-2D5D0EF3B614}" type="presParOf" srcId="{12D34916-AB11-414B-9484-8BBC7C9C4AFF}" destId="{996076E6-89EA-4D2A-B775-838387299D14}" srcOrd="2" destOrd="0" presId="urn:microsoft.com/office/officeart/2005/8/layout/pyramid3"/>
    <dgm:cxn modelId="{78CE58D6-8112-4B02-AEB8-C67D14E87322}" type="presParOf" srcId="{996076E6-89EA-4D2A-B775-838387299D14}" destId="{C61AD0C7-B103-4658-9C0B-B0D3BEED88C2}" srcOrd="0" destOrd="0" presId="urn:microsoft.com/office/officeart/2005/8/layout/pyramid3"/>
    <dgm:cxn modelId="{C0C406FE-EAFA-477E-8E28-475080C7B52E}" type="presParOf" srcId="{996076E6-89EA-4D2A-B775-838387299D14}" destId="{F1179C44-421C-4007-B7E1-39634AC0EC53}" srcOrd="1" destOrd="0" presId="urn:microsoft.com/office/officeart/2005/8/layout/pyramid3"/>
    <dgm:cxn modelId="{6A8E4AAE-51FE-4293-A271-3A4A340C9964}" type="presParOf" srcId="{12D34916-AB11-414B-9484-8BBC7C9C4AFF}" destId="{449B9725-910D-47D7-BEE6-F6B6CE2D4F07}" srcOrd="3" destOrd="0" presId="urn:microsoft.com/office/officeart/2005/8/layout/pyramid3"/>
    <dgm:cxn modelId="{7233953B-6324-4ED5-868A-8EC74244B796}" type="presParOf" srcId="{449B9725-910D-47D7-BEE6-F6B6CE2D4F07}" destId="{B10A2EE2-8B57-4F62-B22E-086472D4DAC8}" srcOrd="0" destOrd="0" presId="urn:microsoft.com/office/officeart/2005/8/layout/pyramid3"/>
    <dgm:cxn modelId="{D2E0495B-B0FB-4A14-9C80-79309D14E2A2}" type="presParOf" srcId="{449B9725-910D-47D7-BEE6-F6B6CE2D4F07}" destId="{F7BEA132-F262-4CC6-A471-67C201EA9D0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C93D62-BEF4-4BE8-A0A8-778BD766B0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2974E519-33FD-4037-B306-F0C33310C56F}">
      <dgm:prSet phldrT="[Text]"/>
      <dgm:spPr/>
      <dgm:t>
        <a:bodyPr/>
        <a:lstStyle/>
        <a:p>
          <a:r>
            <a:rPr lang="en-US" b="1" i="1" dirty="0"/>
            <a:t>individual</a:t>
          </a:r>
          <a:endParaRPr lang="LID4096" b="1" i="1" dirty="0"/>
        </a:p>
      </dgm:t>
    </dgm:pt>
    <dgm:pt modelId="{DD28E8D0-1D7B-4F37-99B5-6206197EB818}" type="parTrans" cxnId="{A48BEDE6-E1FA-4476-B4E1-62D5BD10B438}">
      <dgm:prSet/>
      <dgm:spPr/>
      <dgm:t>
        <a:bodyPr/>
        <a:lstStyle/>
        <a:p>
          <a:endParaRPr lang="LID4096"/>
        </a:p>
      </dgm:t>
    </dgm:pt>
    <dgm:pt modelId="{0A1A3287-60E7-441A-9F20-CEF66859D9FC}" type="sibTrans" cxnId="{A48BEDE6-E1FA-4476-B4E1-62D5BD10B438}">
      <dgm:prSet/>
      <dgm:spPr/>
      <dgm:t>
        <a:bodyPr/>
        <a:lstStyle/>
        <a:p>
          <a:endParaRPr lang="LID4096"/>
        </a:p>
      </dgm:t>
    </dgm:pt>
    <dgm:pt modelId="{1CAED120-B6FA-4315-A60F-E3659075735C}">
      <dgm:prSet phldrT="[Text]"/>
      <dgm:spPr/>
      <dgm:t>
        <a:bodyPr/>
        <a:lstStyle/>
        <a:p>
          <a:r>
            <a:rPr lang="en-US" dirty="0"/>
            <a:t>friend/colleague network</a:t>
          </a:r>
          <a:endParaRPr lang="LID4096" dirty="0"/>
        </a:p>
      </dgm:t>
    </dgm:pt>
    <dgm:pt modelId="{42712ED8-EBE9-46CF-B951-BFBAFFE71A23}" type="parTrans" cxnId="{0348A1A2-8896-40B4-AE37-5BB466B66586}">
      <dgm:prSet/>
      <dgm:spPr/>
      <dgm:t>
        <a:bodyPr/>
        <a:lstStyle/>
        <a:p>
          <a:endParaRPr lang="LID4096"/>
        </a:p>
      </dgm:t>
    </dgm:pt>
    <dgm:pt modelId="{4BB58CC2-C512-42B5-ABF8-959DC23A231B}" type="sibTrans" cxnId="{0348A1A2-8896-40B4-AE37-5BB466B66586}">
      <dgm:prSet/>
      <dgm:spPr/>
      <dgm:t>
        <a:bodyPr/>
        <a:lstStyle/>
        <a:p>
          <a:endParaRPr lang="LID4096"/>
        </a:p>
      </dgm:t>
    </dgm:pt>
    <dgm:pt modelId="{D93945D4-E2DB-48AB-8FCC-0334789188E3}">
      <dgm:prSet phldrT="[Text]"/>
      <dgm:spPr/>
      <dgm:t>
        <a:bodyPr/>
        <a:lstStyle/>
        <a:p>
          <a:r>
            <a:rPr lang="en-US" dirty="0"/>
            <a:t>Society/government</a:t>
          </a:r>
          <a:endParaRPr lang="LID4096" dirty="0"/>
        </a:p>
      </dgm:t>
    </dgm:pt>
    <dgm:pt modelId="{167BDCFD-8632-4E4A-A7B3-15899B841F29}" type="parTrans" cxnId="{CE81C06C-289E-4D48-9C08-51D088F3D897}">
      <dgm:prSet/>
      <dgm:spPr/>
      <dgm:t>
        <a:bodyPr/>
        <a:lstStyle/>
        <a:p>
          <a:endParaRPr lang="LID4096"/>
        </a:p>
      </dgm:t>
    </dgm:pt>
    <dgm:pt modelId="{68F3E7E5-0EBE-48D7-89C9-9B48C54B8D3B}" type="sibTrans" cxnId="{CE81C06C-289E-4D48-9C08-51D088F3D897}">
      <dgm:prSet/>
      <dgm:spPr/>
      <dgm:t>
        <a:bodyPr/>
        <a:lstStyle/>
        <a:p>
          <a:endParaRPr lang="LID4096"/>
        </a:p>
      </dgm:t>
    </dgm:pt>
    <dgm:pt modelId="{AA1E8ACD-B5D5-4786-ACDA-A423278123A3}">
      <dgm:prSet phldrT="[Text]"/>
      <dgm:spPr/>
      <dgm:t>
        <a:bodyPr/>
        <a:lstStyle/>
        <a:p>
          <a:r>
            <a:rPr lang="en-US" dirty="0"/>
            <a:t>businesses</a:t>
          </a:r>
          <a:endParaRPr lang="LID4096" dirty="0"/>
        </a:p>
      </dgm:t>
    </dgm:pt>
    <dgm:pt modelId="{28A71968-3C0E-41F1-9325-74F475208F00}" type="parTrans" cxnId="{3E33BEA7-C7A6-41AC-95F0-907DF57BF31A}">
      <dgm:prSet/>
      <dgm:spPr/>
      <dgm:t>
        <a:bodyPr/>
        <a:lstStyle/>
        <a:p>
          <a:endParaRPr lang="LID4096"/>
        </a:p>
      </dgm:t>
    </dgm:pt>
    <dgm:pt modelId="{514571C2-C8EB-4E9E-B421-23E8E92DB75A}" type="sibTrans" cxnId="{3E33BEA7-C7A6-41AC-95F0-907DF57BF31A}">
      <dgm:prSet/>
      <dgm:spPr/>
      <dgm:t>
        <a:bodyPr/>
        <a:lstStyle/>
        <a:p>
          <a:endParaRPr lang="LID4096"/>
        </a:p>
      </dgm:t>
    </dgm:pt>
    <dgm:pt modelId="{64923768-CD73-4FB6-B597-BD295E51B231}" type="pres">
      <dgm:prSet presAssocID="{EBC93D62-BEF4-4BE8-A0A8-778BD766B0F8}" presName="cycle" presStyleCnt="0">
        <dgm:presLayoutVars>
          <dgm:dir/>
          <dgm:resizeHandles val="exact"/>
        </dgm:presLayoutVars>
      </dgm:prSet>
      <dgm:spPr/>
    </dgm:pt>
    <dgm:pt modelId="{70912C08-FEC4-4FDA-B462-E6A197A04781}" type="pres">
      <dgm:prSet presAssocID="{2974E519-33FD-4037-B306-F0C33310C56F}" presName="dummy" presStyleCnt="0"/>
      <dgm:spPr/>
    </dgm:pt>
    <dgm:pt modelId="{0F0B5843-964C-46B1-BB00-5741FBEE3E57}" type="pres">
      <dgm:prSet presAssocID="{2974E519-33FD-4037-B306-F0C33310C56F}" presName="node" presStyleLbl="revTx" presStyleIdx="0" presStyleCnt="4">
        <dgm:presLayoutVars>
          <dgm:bulletEnabled val="1"/>
        </dgm:presLayoutVars>
      </dgm:prSet>
      <dgm:spPr/>
    </dgm:pt>
    <dgm:pt modelId="{CCC0697A-6BCE-4583-9E69-0E40EC8CA450}" type="pres">
      <dgm:prSet presAssocID="{0A1A3287-60E7-441A-9F20-CEF66859D9FC}" presName="sibTrans" presStyleLbl="node1" presStyleIdx="0" presStyleCnt="4"/>
      <dgm:spPr/>
    </dgm:pt>
    <dgm:pt modelId="{FA4318C9-F07E-4914-9202-6063342E9F2C}" type="pres">
      <dgm:prSet presAssocID="{1CAED120-B6FA-4315-A60F-E3659075735C}" presName="dummy" presStyleCnt="0"/>
      <dgm:spPr/>
    </dgm:pt>
    <dgm:pt modelId="{2EBEC923-C8E2-4F3D-98DD-C650B05D7078}" type="pres">
      <dgm:prSet presAssocID="{1CAED120-B6FA-4315-A60F-E3659075735C}" presName="node" presStyleLbl="revTx" presStyleIdx="1" presStyleCnt="4">
        <dgm:presLayoutVars>
          <dgm:bulletEnabled val="1"/>
        </dgm:presLayoutVars>
      </dgm:prSet>
      <dgm:spPr/>
    </dgm:pt>
    <dgm:pt modelId="{BCAAC65D-2397-4305-BFC0-C021668BB4FB}" type="pres">
      <dgm:prSet presAssocID="{4BB58CC2-C512-42B5-ABF8-959DC23A231B}" presName="sibTrans" presStyleLbl="node1" presStyleIdx="1" presStyleCnt="4"/>
      <dgm:spPr/>
    </dgm:pt>
    <dgm:pt modelId="{08E3B242-EBC7-4E59-BE20-28DE9EB79F77}" type="pres">
      <dgm:prSet presAssocID="{D93945D4-E2DB-48AB-8FCC-0334789188E3}" presName="dummy" presStyleCnt="0"/>
      <dgm:spPr/>
    </dgm:pt>
    <dgm:pt modelId="{35191149-2D6F-403D-9574-F9F98C43FC1C}" type="pres">
      <dgm:prSet presAssocID="{D93945D4-E2DB-48AB-8FCC-0334789188E3}" presName="node" presStyleLbl="revTx" presStyleIdx="2" presStyleCnt="4">
        <dgm:presLayoutVars>
          <dgm:bulletEnabled val="1"/>
        </dgm:presLayoutVars>
      </dgm:prSet>
      <dgm:spPr/>
    </dgm:pt>
    <dgm:pt modelId="{4EF5FE9D-2972-40E8-96C2-C9AA73095FA5}" type="pres">
      <dgm:prSet presAssocID="{68F3E7E5-0EBE-48D7-89C9-9B48C54B8D3B}" presName="sibTrans" presStyleLbl="node1" presStyleIdx="2" presStyleCnt="4"/>
      <dgm:spPr/>
    </dgm:pt>
    <dgm:pt modelId="{0157D87F-6AF2-457A-8C19-BDDCAC5D2FB1}" type="pres">
      <dgm:prSet presAssocID="{AA1E8ACD-B5D5-4786-ACDA-A423278123A3}" presName="dummy" presStyleCnt="0"/>
      <dgm:spPr/>
    </dgm:pt>
    <dgm:pt modelId="{32AB7832-0972-40DF-8A9B-BCE1D20ADA32}" type="pres">
      <dgm:prSet presAssocID="{AA1E8ACD-B5D5-4786-ACDA-A423278123A3}" presName="node" presStyleLbl="revTx" presStyleIdx="3" presStyleCnt="4">
        <dgm:presLayoutVars>
          <dgm:bulletEnabled val="1"/>
        </dgm:presLayoutVars>
      </dgm:prSet>
      <dgm:spPr/>
    </dgm:pt>
    <dgm:pt modelId="{EC22D932-3998-4C1F-99F2-2AEFE8548ECA}" type="pres">
      <dgm:prSet presAssocID="{514571C2-C8EB-4E9E-B421-23E8E92DB75A}" presName="sibTrans" presStyleLbl="node1" presStyleIdx="3" presStyleCnt="4"/>
      <dgm:spPr/>
    </dgm:pt>
  </dgm:ptLst>
  <dgm:cxnLst>
    <dgm:cxn modelId="{F84ADA5B-4130-41DC-93DE-C52F0A12039E}" type="presOf" srcId="{514571C2-C8EB-4E9E-B421-23E8E92DB75A}" destId="{EC22D932-3998-4C1F-99F2-2AEFE8548ECA}" srcOrd="0" destOrd="0" presId="urn:microsoft.com/office/officeart/2005/8/layout/cycle1"/>
    <dgm:cxn modelId="{481B345E-489C-479C-B67E-89629807C37F}" type="presOf" srcId="{4BB58CC2-C512-42B5-ABF8-959DC23A231B}" destId="{BCAAC65D-2397-4305-BFC0-C021668BB4FB}" srcOrd="0" destOrd="0" presId="urn:microsoft.com/office/officeart/2005/8/layout/cycle1"/>
    <dgm:cxn modelId="{9C369042-1FF2-47BB-9230-365BC12D9C3D}" type="presOf" srcId="{2974E519-33FD-4037-B306-F0C33310C56F}" destId="{0F0B5843-964C-46B1-BB00-5741FBEE3E57}" srcOrd="0" destOrd="0" presId="urn:microsoft.com/office/officeart/2005/8/layout/cycle1"/>
    <dgm:cxn modelId="{B48C3A69-F4DA-4DBA-ACFC-E4C2CDBEB7E0}" type="presOf" srcId="{0A1A3287-60E7-441A-9F20-CEF66859D9FC}" destId="{CCC0697A-6BCE-4583-9E69-0E40EC8CA450}" srcOrd="0" destOrd="0" presId="urn:microsoft.com/office/officeart/2005/8/layout/cycle1"/>
    <dgm:cxn modelId="{CE81C06C-289E-4D48-9C08-51D088F3D897}" srcId="{EBC93D62-BEF4-4BE8-A0A8-778BD766B0F8}" destId="{D93945D4-E2DB-48AB-8FCC-0334789188E3}" srcOrd="2" destOrd="0" parTransId="{167BDCFD-8632-4E4A-A7B3-15899B841F29}" sibTransId="{68F3E7E5-0EBE-48D7-89C9-9B48C54B8D3B}"/>
    <dgm:cxn modelId="{784B349C-3128-41A8-AFD9-D3A17DB21F97}" type="presOf" srcId="{1CAED120-B6FA-4315-A60F-E3659075735C}" destId="{2EBEC923-C8E2-4F3D-98DD-C650B05D7078}" srcOrd="0" destOrd="0" presId="urn:microsoft.com/office/officeart/2005/8/layout/cycle1"/>
    <dgm:cxn modelId="{0348A1A2-8896-40B4-AE37-5BB466B66586}" srcId="{EBC93D62-BEF4-4BE8-A0A8-778BD766B0F8}" destId="{1CAED120-B6FA-4315-A60F-E3659075735C}" srcOrd="1" destOrd="0" parTransId="{42712ED8-EBE9-46CF-B951-BFBAFFE71A23}" sibTransId="{4BB58CC2-C512-42B5-ABF8-959DC23A231B}"/>
    <dgm:cxn modelId="{3E33BEA7-C7A6-41AC-95F0-907DF57BF31A}" srcId="{EBC93D62-BEF4-4BE8-A0A8-778BD766B0F8}" destId="{AA1E8ACD-B5D5-4786-ACDA-A423278123A3}" srcOrd="3" destOrd="0" parTransId="{28A71968-3C0E-41F1-9325-74F475208F00}" sibTransId="{514571C2-C8EB-4E9E-B421-23E8E92DB75A}"/>
    <dgm:cxn modelId="{E44532D2-C237-46A3-967A-29BE9D05B1A6}" type="presOf" srcId="{EBC93D62-BEF4-4BE8-A0A8-778BD766B0F8}" destId="{64923768-CD73-4FB6-B597-BD295E51B231}" srcOrd="0" destOrd="0" presId="urn:microsoft.com/office/officeart/2005/8/layout/cycle1"/>
    <dgm:cxn modelId="{B07C6AD3-20A9-4117-9C0B-51FFF935A970}" type="presOf" srcId="{68F3E7E5-0EBE-48D7-89C9-9B48C54B8D3B}" destId="{4EF5FE9D-2972-40E8-96C2-C9AA73095FA5}" srcOrd="0" destOrd="0" presId="urn:microsoft.com/office/officeart/2005/8/layout/cycle1"/>
    <dgm:cxn modelId="{CFD344DE-DF8E-4C0B-AD67-EF5BBC15D479}" type="presOf" srcId="{AA1E8ACD-B5D5-4786-ACDA-A423278123A3}" destId="{32AB7832-0972-40DF-8A9B-BCE1D20ADA32}" srcOrd="0" destOrd="0" presId="urn:microsoft.com/office/officeart/2005/8/layout/cycle1"/>
    <dgm:cxn modelId="{A48BEDE6-E1FA-4476-B4E1-62D5BD10B438}" srcId="{EBC93D62-BEF4-4BE8-A0A8-778BD766B0F8}" destId="{2974E519-33FD-4037-B306-F0C33310C56F}" srcOrd="0" destOrd="0" parTransId="{DD28E8D0-1D7B-4F37-99B5-6206197EB818}" sibTransId="{0A1A3287-60E7-441A-9F20-CEF66859D9FC}"/>
    <dgm:cxn modelId="{F92EF2F2-152A-420A-903A-3AA421EE7696}" type="presOf" srcId="{D93945D4-E2DB-48AB-8FCC-0334789188E3}" destId="{35191149-2D6F-403D-9574-F9F98C43FC1C}" srcOrd="0" destOrd="0" presId="urn:microsoft.com/office/officeart/2005/8/layout/cycle1"/>
    <dgm:cxn modelId="{EA036C00-7E1F-45FC-A602-BF7EAE7F2947}" type="presParOf" srcId="{64923768-CD73-4FB6-B597-BD295E51B231}" destId="{70912C08-FEC4-4FDA-B462-E6A197A04781}" srcOrd="0" destOrd="0" presId="urn:microsoft.com/office/officeart/2005/8/layout/cycle1"/>
    <dgm:cxn modelId="{4B6D3442-F36F-43FA-A6DB-603B79C76F43}" type="presParOf" srcId="{64923768-CD73-4FB6-B597-BD295E51B231}" destId="{0F0B5843-964C-46B1-BB00-5741FBEE3E57}" srcOrd="1" destOrd="0" presId="urn:microsoft.com/office/officeart/2005/8/layout/cycle1"/>
    <dgm:cxn modelId="{E91951FC-06D7-4CE8-B796-858214FFE95D}" type="presParOf" srcId="{64923768-CD73-4FB6-B597-BD295E51B231}" destId="{CCC0697A-6BCE-4583-9E69-0E40EC8CA450}" srcOrd="2" destOrd="0" presId="urn:microsoft.com/office/officeart/2005/8/layout/cycle1"/>
    <dgm:cxn modelId="{3B6E7A49-705D-4652-A2F2-E0092FDC2F38}" type="presParOf" srcId="{64923768-CD73-4FB6-B597-BD295E51B231}" destId="{FA4318C9-F07E-4914-9202-6063342E9F2C}" srcOrd="3" destOrd="0" presId="urn:microsoft.com/office/officeart/2005/8/layout/cycle1"/>
    <dgm:cxn modelId="{712B5F48-186F-4758-8176-EB89411E3961}" type="presParOf" srcId="{64923768-CD73-4FB6-B597-BD295E51B231}" destId="{2EBEC923-C8E2-4F3D-98DD-C650B05D7078}" srcOrd="4" destOrd="0" presId="urn:microsoft.com/office/officeart/2005/8/layout/cycle1"/>
    <dgm:cxn modelId="{8F34E8A3-FC21-41E4-A295-6538FE95A280}" type="presParOf" srcId="{64923768-CD73-4FB6-B597-BD295E51B231}" destId="{BCAAC65D-2397-4305-BFC0-C021668BB4FB}" srcOrd="5" destOrd="0" presId="urn:microsoft.com/office/officeart/2005/8/layout/cycle1"/>
    <dgm:cxn modelId="{603745AD-39E8-47A6-A339-2B51319504DA}" type="presParOf" srcId="{64923768-CD73-4FB6-B597-BD295E51B231}" destId="{08E3B242-EBC7-4E59-BE20-28DE9EB79F77}" srcOrd="6" destOrd="0" presId="urn:microsoft.com/office/officeart/2005/8/layout/cycle1"/>
    <dgm:cxn modelId="{6F03805F-386C-4E05-867B-797AC2A5F6C4}" type="presParOf" srcId="{64923768-CD73-4FB6-B597-BD295E51B231}" destId="{35191149-2D6F-403D-9574-F9F98C43FC1C}" srcOrd="7" destOrd="0" presId="urn:microsoft.com/office/officeart/2005/8/layout/cycle1"/>
    <dgm:cxn modelId="{C3E16988-46B1-4C85-A0FC-5955CFBE6675}" type="presParOf" srcId="{64923768-CD73-4FB6-B597-BD295E51B231}" destId="{4EF5FE9D-2972-40E8-96C2-C9AA73095FA5}" srcOrd="8" destOrd="0" presId="urn:microsoft.com/office/officeart/2005/8/layout/cycle1"/>
    <dgm:cxn modelId="{0FFD5D1B-B2B0-4164-91DB-59DCB0DCDC98}" type="presParOf" srcId="{64923768-CD73-4FB6-B597-BD295E51B231}" destId="{0157D87F-6AF2-457A-8C19-BDDCAC5D2FB1}" srcOrd="9" destOrd="0" presId="urn:microsoft.com/office/officeart/2005/8/layout/cycle1"/>
    <dgm:cxn modelId="{C7900D13-D255-4060-A28D-5023F9EE0C60}" type="presParOf" srcId="{64923768-CD73-4FB6-B597-BD295E51B231}" destId="{32AB7832-0972-40DF-8A9B-BCE1D20ADA32}" srcOrd="10" destOrd="0" presId="urn:microsoft.com/office/officeart/2005/8/layout/cycle1"/>
    <dgm:cxn modelId="{C05633A2-B151-4C93-9AB4-A06F28ED00E1}" type="presParOf" srcId="{64923768-CD73-4FB6-B597-BD295E51B231}" destId="{EC22D932-3998-4C1F-99F2-2AEFE8548ECA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EFEE9-E50F-4E75-BA87-70B08F555777}">
      <dsp:nvSpPr>
        <dsp:cNvPr id="0" name=""/>
        <dsp:cNvSpPr/>
      </dsp:nvSpPr>
      <dsp:spPr>
        <a:xfrm rot="10800000">
          <a:off x="0" y="28036"/>
          <a:ext cx="6629400" cy="1085850"/>
        </a:xfrm>
        <a:prstGeom prst="trapezoid">
          <a:avLst>
            <a:gd name="adj" fmla="val 763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International and regional institutions</a:t>
          </a:r>
          <a:endParaRPr lang="LID4096" sz="2800" kern="1200" dirty="0"/>
        </a:p>
      </dsp:txBody>
      <dsp:txXfrm rot="-10800000">
        <a:off x="1160144" y="28036"/>
        <a:ext cx="4309110" cy="1085850"/>
      </dsp:txXfrm>
    </dsp:sp>
    <dsp:sp modelId="{FEF43391-B5D7-4A03-9BD7-B34D4A91B518}">
      <dsp:nvSpPr>
        <dsp:cNvPr id="0" name=""/>
        <dsp:cNvSpPr/>
      </dsp:nvSpPr>
      <dsp:spPr>
        <a:xfrm rot="10800000">
          <a:off x="828674" y="1085849"/>
          <a:ext cx="4972050" cy="1085850"/>
        </a:xfrm>
        <a:prstGeom prst="trapezoid">
          <a:avLst>
            <a:gd name="adj" fmla="val 763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Government</a:t>
          </a:r>
          <a:endParaRPr lang="LID4096" sz="2400" kern="1200" dirty="0"/>
        </a:p>
      </dsp:txBody>
      <dsp:txXfrm rot="-10800000">
        <a:off x="1698783" y="1085849"/>
        <a:ext cx="3231832" cy="1085850"/>
      </dsp:txXfrm>
    </dsp:sp>
    <dsp:sp modelId="{C61AD0C7-B103-4658-9C0B-B0D3BEED88C2}">
      <dsp:nvSpPr>
        <dsp:cNvPr id="0" name=""/>
        <dsp:cNvSpPr/>
      </dsp:nvSpPr>
      <dsp:spPr>
        <a:xfrm rot="10800000">
          <a:off x="1657350" y="2171700"/>
          <a:ext cx="3314700" cy="1085850"/>
        </a:xfrm>
        <a:prstGeom prst="trapezoid">
          <a:avLst>
            <a:gd name="adj" fmla="val 763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Social movements &amp; parties</a:t>
          </a:r>
          <a:endParaRPr lang="LID4096" sz="2000" kern="1200" dirty="0"/>
        </a:p>
      </dsp:txBody>
      <dsp:txXfrm rot="-10800000">
        <a:off x="2237422" y="2171700"/>
        <a:ext cx="2154555" cy="1085850"/>
      </dsp:txXfrm>
    </dsp:sp>
    <dsp:sp modelId="{B10A2EE2-8B57-4F62-B22E-086472D4DAC8}">
      <dsp:nvSpPr>
        <dsp:cNvPr id="0" name=""/>
        <dsp:cNvSpPr/>
      </dsp:nvSpPr>
      <dsp:spPr>
        <a:xfrm rot="10800000">
          <a:off x="2486025" y="3257550"/>
          <a:ext cx="1657350" cy="1085850"/>
        </a:xfrm>
        <a:prstGeom prst="trapezoid">
          <a:avLst>
            <a:gd name="adj" fmla="val 763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Individuals</a:t>
          </a:r>
          <a:endParaRPr lang="LID4096" sz="1400" kern="1200" dirty="0"/>
        </a:p>
      </dsp:txBody>
      <dsp:txXfrm rot="-10800000">
        <a:off x="2486025" y="3257550"/>
        <a:ext cx="1657350" cy="1085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B5843-964C-46B1-BB00-5741FBEE3E57}">
      <dsp:nvSpPr>
        <dsp:cNvPr id="0" name=""/>
        <dsp:cNvSpPr/>
      </dsp:nvSpPr>
      <dsp:spPr>
        <a:xfrm>
          <a:off x="3014875" y="67419"/>
          <a:ext cx="1065837" cy="106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1" kern="1200" dirty="0"/>
            <a:t>individual</a:t>
          </a:r>
          <a:endParaRPr lang="LID4096" sz="900" b="1" i="1" kern="1200" dirty="0"/>
        </a:p>
      </dsp:txBody>
      <dsp:txXfrm>
        <a:off x="3014875" y="67419"/>
        <a:ext cx="1065837" cy="1065837"/>
      </dsp:txXfrm>
    </dsp:sp>
    <dsp:sp modelId="{CCC0697A-6BCE-4583-9E69-0E40EC8CA450}">
      <dsp:nvSpPr>
        <dsp:cNvPr id="0" name=""/>
        <dsp:cNvSpPr/>
      </dsp:nvSpPr>
      <dsp:spPr>
        <a:xfrm>
          <a:off x="1137444" y="260"/>
          <a:ext cx="3010427" cy="3010427"/>
        </a:xfrm>
        <a:prstGeom prst="circularArrow">
          <a:avLst>
            <a:gd name="adj1" fmla="val 6904"/>
            <a:gd name="adj2" fmla="val 465502"/>
            <a:gd name="adj3" fmla="val 548785"/>
            <a:gd name="adj4" fmla="val 20585713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EC923-C8E2-4F3D-98DD-C650B05D7078}">
      <dsp:nvSpPr>
        <dsp:cNvPr id="0" name=""/>
        <dsp:cNvSpPr/>
      </dsp:nvSpPr>
      <dsp:spPr>
        <a:xfrm>
          <a:off x="3014875" y="1877691"/>
          <a:ext cx="1065837" cy="106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friend/colleague network</a:t>
          </a:r>
          <a:endParaRPr lang="LID4096" sz="900" kern="1200" dirty="0"/>
        </a:p>
      </dsp:txBody>
      <dsp:txXfrm>
        <a:off x="3014875" y="1877691"/>
        <a:ext cx="1065837" cy="1065837"/>
      </dsp:txXfrm>
    </dsp:sp>
    <dsp:sp modelId="{BCAAC65D-2397-4305-BFC0-C021668BB4FB}">
      <dsp:nvSpPr>
        <dsp:cNvPr id="0" name=""/>
        <dsp:cNvSpPr/>
      </dsp:nvSpPr>
      <dsp:spPr>
        <a:xfrm>
          <a:off x="1137444" y="260"/>
          <a:ext cx="3010427" cy="3010427"/>
        </a:xfrm>
        <a:prstGeom prst="circularArrow">
          <a:avLst>
            <a:gd name="adj1" fmla="val 6904"/>
            <a:gd name="adj2" fmla="val 465502"/>
            <a:gd name="adj3" fmla="val 5948785"/>
            <a:gd name="adj4" fmla="val 4385713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91149-2D6F-403D-9574-F9F98C43FC1C}">
      <dsp:nvSpPr>
        <dsp:cNvPr id="0" name=""/>
        <dsp:cNvSpPr/>
      </dsp:nvSpPr>
      <dsp:spPr>
        <a:xfrm>
          <a:off x="1204603" y="1877691"/>
          <a:ext cx="1065837" cy="106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Society/government</a:t>
          </a:r>
          <a:endParaRPr lang="LID4096" sz="900" kern="1200" dirty="0"/>
        </a:p>
      </dsp:txBody>
      <dsp:txXfrm>
        <a:off x="1204603" y="1877691"/>
        <a:ext cx="1065837" cy="1065837"/>
      </dsp:txXfrm>
    </dsp:sp>
    <dsp:sp modelId="{4EF5FE9D-2972-40E8-96C2-C9AA73095FA5}">
      <dsp:nvSpPr>
        <dsp:cNvPr id="0" name=""/>
        <dsp:cNvSpPr/>
      </dsp:nvSpPr>
      <dsp:spPr>
        <a:xfrm>
          <a:off x="1137444" y="260"/>
          <a:ext cx="3010427" cy="3010427"/>
        </a:xfrm>
        <a:prstGeom prst="circularArrow">
          <a:avLst>
            <a:gd name="adj1" fmla="val 6904"/>
            <a:gd name="adj2" fmla="val 465502"/>
            <a:gd name="adj3" fmla="val 11348785"/>
            <a:gd name="adj4" fmla="val 9785713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B7832-0972-40DF-8A9B-BCE1D20ADA32}">
      <dsp:nvSpPr>
        <dsp:cNvPr id="0" name=""/>
        <dsp:cNvSpPr/>
      </dsp:nvSpPr>
      <dsp:spPr>
        <a:xfrm>
          <a:off x="1204603" y="67419"/>
          <a:ext cx="1065837" cy="106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businesses</a:t>
          </a:r>
          <a:endParaRPr lang="LID4096" sz="900" kern="1200" dirty="0"/>
        </a:p>
      </dsp:txBody>
      <dsp:txXfrm>
        <a:off x="1204603" y="67419"/>
        <a:ext cx="1065837" cy="1065837"/>
      </dsp:txXfrm>
    </dsp:sp>
    <dsp:sp modelId="{EC22D932-3998-4C1F-99F2-2AEFE8548ECA}">
      <dsp:nvSpPr>
        <dsp:cNvPr id="0" name=""/>
        <dsp:cNvSpPr/>
      </dsp:nvSpPr>
      <dsp:spPr>
        <a:xfrm>
          <a:off x="1137444" y="260"/>
          <a:ext cx="3010427" cy="3010427"/>
        </a:xfrm>
        <a:prstGeom prst="circularArrow">
          <a:avLst>
            <a:gd name="adj1" fmla="val 6904"/>
            <a:gd name="adj2" fmla="val 465502"/>
            <a:gd name="adj3" fmla="val 16748785"/>
            <a:gd name="adj4" fmla="val 15185713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25-8-2021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25-8-2021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25-8-2021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8975" y="762000"/>
            <a:ext cx="10820400" cy="2286000"/>
          </a:xfrm>
        </p:spPr>
        <p:txBody>
          <a:bodyPr/>
          <a:lstStyle/>
          <a:p>
            <a:r>
              <a:rPr lang="nl-NL" dirty="0"/>
              <a:t>Environmental Causes of Conflict and Personal Social Responsibility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Dr. Babak RezaeeDaryakenari| The Hague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wave of climate-conflict studies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3D31C-5C25-4197-A5E8-1A08B5F9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2590800"/>
            <a:ext cx="8520009" cy="148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318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Why does climate-caused conflict matter to us?</a:t>
            </a:r>
            <a:endParaRPr lang="nl-NL" sz="310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D86B84B-AE51-41C8-B381-826709CFF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76" y="1252538"/>
            <a:ext cx="6394449" cy="4795837"/>
          </a:xfrm>
          <a:prstGeom prst="rect">
            <a:avLst/>
          </a:prstGeom>
          <a:noFill/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090334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3" y="304800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It is coming for us…</a:t>
            </a:r>
            <a:endParaRPr lang="nl-NL" sz="31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12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7C360-FE85-4263-825F-4C307DA8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830227"/>
            <a:ext cx="8774519" cy="55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81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It is coming for us…</a:t>
            </a:r>
            <a:endParaRPr lang="nl-NL" sz="3100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27C30FC-ED4E-4E2E-86A2-4EE92E8E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314" y="1252538"/>
            <a:ext cx="5795573" cy="4795837"/>
          </a:xfrm>
          <a:prstGeom prst="rect">
            <a:avLst/>
          </a:prstGeom>
          <a:noFill/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689832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It is coming for us…</a:t>
            </a:r>
            <a:endParaRPr lang="nl-NL" sz="31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14</a:t>
            </a:fld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59EBA-7142-482A-8C3E-698E765208A4}"/>
              </a:ext>
            </a:extLst>
          </p:cNvPr>
          <p:cNvSpPr txBox="1"/>
          <p:nvPr/>
        </p:nvSpPr>
        <p:spPr>
          <a:xfrm>
            <a:off x="2720189" y="5883679"/>
            <a:ext cx="815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Heavy rainfalls in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Erftstadt-Blessem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Germany, July 17, 2021.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REUTERS/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Thilo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Schmuelgen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text, tree, outdoor, sky&#10;&#10;Description automatically generated">
            <a:extLst>
              <a:ext uri="{FF2B5EF4-FFF2-40B4-BE49-F238E27FC236}">
                <a16:creationId xmlns:a16="http://schemas.microsoft.com/office/drawing/2014/main" id="{4C7A3BFF-8C58-46D9-B901-80343B4F0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5" y="1426138"/>
            <a:ext cx="6553200" cy="4457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4413AA-5C7C-4B74-89CD-EA9A9AD1B05B}"/>
              </a:ext>
            </a:extLst>
          </p:cNvPr>
          <p:cNvSpPr txBox="1"/>
          <p:nvPr/>
        </p:nvSpPr>
        <p:spPr>
          <a:xfrm>
            <a:off x="536575" y="946759"/>
            <a:ext cx="807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Climate change is expected to make extreme rain events more common!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1480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Climate is a public good!</a:t>
            </a:r>
            <a:endParaRPr lang="nl-NL" sz="31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15</a:t>
            </a:fld>
            <a:endParaRPr lang="nl-NL"/>
          </a:p>
        </p:txBody>
      </p:sp>
      <p:pic>
        <p:nvPicPr>
          <p:cNvPr id="4" name="Picture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61202C7-2C6C-42DB-97D7-0FACD1AA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75" y="1219200"/>
            <a:ext cx="5991789" cy="45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7894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Economic growth in cost of climate?</a:t>
            </a:r>
            <a:endParaRPr lang="nl-NL" sz="31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16</a:t>
            </a:fld>
            <a:endParaRPr lang="nl-NL"/>
          </a:p>
        </p:txBody>
      </p:sp>
      <p:pic>
        <p:nvPicPr>
          <p:cNvPr id="10" name="Picture 9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F4E78EC6-2826-46DF-A74A-E365FD3D5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1099846"/>
            <a:ext cx="10158730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8001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CD68-DC29-4748-A387-2F48643E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solution?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EA3EB-7C2D-4335-B3EB-F618D7E3F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28BC9-9C31-4E53-BD06-BFE2C07F58C5}"/>
              </a:ext>
            </a:extLst>
          </p:cNvPr>
          <p:cNvSpPr txBox="1"/>
          <p:nvPr/>
        </p:nvSpPr>
        <p:spPr>
          <a:xfrm>
            <a:off x="231774" y="1676400"/>
            <a:ext cx="50292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52035"/>
                </a:solidFill>
                <a:effectLst/>
                <a:latin typeface="+mj-lt"/>
              </a:rPr>
              <a:t> “The climate crisis has already been solved. We already have all the facts and solutions. </a:t>
            </a:r>
            <a:r>
              <a:rPr lang="en-US" b="1" i="0" dirty="0">
                <a:solidFill>
                  <a:srgbClr val="596172"/>
                </a:solidFill>
                <a:effectLst/>
                <a:latin typeface="+mj-lt"/>
              </a:rPr>
              <a:t>All we have to do is to wake up and change.</a:t>
            </a:r>
            <a:r>
              <a:rPr lang="en-US" b="0" i="0" dirty="0">
                <a:solidFill>
                  <a:srgbClr val="152035"/>
                </a:solidFill>
                <a:effectLst/>
                <a:latin typeface="+mj-lt"/>
              </a:rPr>
              <a:t>” </a:t>
            </a:r>
          </a:p>
          <a:p>
            <a:r>
              <a:rPr lang="en-US" b="0" i="0" dirty="0">
                <a:solidFill>
                  <a:srgbClr val="152035"/>
                </a:solidFill>
                <a:effectLst/>
                <a:latin typeface="+mj-lt"/>
              </a:rPr>
              <a:t>Greta Thunberg</a:t>
            </a:r>
            <a:endParaRPr lang="LID4096" dirty="0">
              <a:latin typeface="+mj-lt"/>
            </a:endParaRPr>
          </a:p>
        </p:txBody>
      </p:sp>
      <p:pic>
        <p:nvPicPr>
          <p:cNvPr id="10" name="Picture 9" descr="A person standing in front of a sign&#10;&#10;Description automatically generated">
            <a:extLst>
              <a:ext uri="{FF2B5EF4-FFF2-40B4-BE49-F238E27FC236}">
                <a16:creationId xmlns:a16="http://schemas.microsoft.com/office/drawing/2014/main" id="{1CE4CC05-9F17-4CB0-BBF6-87213B156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75" y="1153235"/>
            <a:ext cx="664197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3064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9FD167-1483-4B7E-85FE-B8E440329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085"/>
          <a:stretch/>
        </p:blipFill>
        <p:spPr>
          <a:xfrm>
            <a:off x="120650" y="68263"/>
            <a:ext cx="11957050" cy="6316662"/>
          </a:xfrm>
          <a:prstGeom prst="rect">
            <a:avLst/>
          </a:prstGeom>
          <a:noFill/>
        </p:spPr>
      </p:pic>
      <p:sp>
        <p:nvSpPr>
          <p:cNvPr id="2" name="Tijdelijke aanduiding voor dianummer 1" hidden="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8111265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Not necessarily market distortion, </a:t>
            </a:r>
            <a:br>
              <a:rPr lang="en-US" sz="3100" dirty="0"/>
            </a:br>
            <a:r>
              <a:rPr lang="en-US" sz="3100" dirty="0"/>
              <a:t>but technical debt and bad political equilibrium!</a:t>
            </a:r>
            <a:endParaRPr lang="nl-NL" sz="31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19</a:t>
            </a:fld>
            <a:endParaRPr lang="nl-NL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C6D89DA-5BC4-45E5-AF8F-91B31210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4" y="1371599"/>
            <a:ext cx="7848601" cy="42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63038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634E3A1-5092-4336-891D-1929779EE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52" y="68263"/>
            <a:ext cx="4453246" cy="6316662"/>
          </a:xfrm>
          <a:prstGeom prst="rect">
            <a:avLst/>
          </a:prstGeom>
          <a:noFill/>
        </p:spPr>
      </p:pic>
      <p:sp>
        <p:nvSpPr>
          <p:cNvPr id="2" name="Tijdelijke aanduiding voor dianummer 1" hidden="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80595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Multi-level responsibilities regarding the bad equilibrium</a:t>
            </a:r>
            <a:endParaRPr lang="nl-NL" sz="31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20</a:t>
            </a:fld>
            <a:endParaRPr lang="nl-NL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52F8C8B-86BE-47EB-B4AC-308DE8A3E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566261"/>
              </p:ext>
            </p:extLst>
          </p:nvPr>
        </p:nvGraphicFramePr>
        <p:xfrm>
          <a:off x="2289175" y="990600"/>
          <a:ext cx="6629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766272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100" b="1" i="0" kern="1200">
                <a:latin typeface="+mj-lt"/>
                <a:ea typeface="+mj-ea"/>
                <a:cs typeface="+mj-cs"/>
              </a:rPr>
              <a:t>Leaving corporate out of the equation!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B72A5-2510-4B16-BC47-D0FAF8335F00}"/>
              </a:ext>
            </a:extLst>
          </p:cNvPr>
          <p:cNvSpPr txBox="1"/>
          <p:nvPr/>
        </p:nvSpPr>
        <p:spPr>
          <a:xfrm>
            <a:off x="404662" y="1252539"/>
            <a:ext cx="4795837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</a:rPr>
              <a:t>Firms’ objective is making profit, it has been always like this! 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</a:rPr>
              <a:t>But </a:t>
            </a:r>
            <a:r>
              <a:rPr lang="en-GB" i="1" dirty="0">
                <a:solidFill>
                  <a:schemeClr val="bg2"/>
                </a:solidFill>
              </a:rPr>
              <a:t>the people’s </a:t>
            </a:r>
            <a:r>
              <a:rPr lang="en-GB" dirty="0">
                <a:solidFill>
                  <a:schemeClr val="bg2"/>
                </a:solidFill>
              </a:rPr>
              <a:t>economic and political decisions</a:t>
            </a:r>
            <a:r>
              <a:rPr lang="en-GB" i="1" dirty="0">
                <a:solidFill>
                  <a:schemeClr val="bg2"/>
                </a:solidFill>
              </a:rPr>
              <a:t> </a:t>
            </a:r>
            <a:r>
              <a:rPr lang="en-GB" dirty="0">
                <a:solidFill>
                  <a:schemeClr val="bg2"/>
                </a:solidFill>
              </a:rPr>
              <a:t>can</a:t>
            </a:r>
            <a:r>
              <a:rPr lang="en-GB" i="1" dirty="0">
                <a:solidFill>
                  <a:schemeClr val="bg2"/>
                </a:solidFill>
              </a:rPr>
              <a:t> </a:t>
            </a:r>
            <a:r>
              <a:rPr lang="en-GB" dirty="0">
                <a:solidFill>
                  <a:schemeClr val="bg2"/>
                </a:solidFill>
              </a:rPr>
              <a:t>influence on what products they can make money!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D162D71-01DF-457F-9841-DCD11B86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84" y="1252538"/>
            <a:ext cx="4795837" cy="4795837"/>
          </a:xfrm>
          <a:prstGeom prst="rect">
            <a:avLst/>
          </a:prstGeom>
          <a:noFill/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992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100" dirty="0"/>
              <a:t>Personal Social Responsibility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22</a:t>
            </a:fld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605E1-2C64-4046-8948-0BBFB4A3B35A}"/>
              </a:ext>
            </a:extLst>
          </p:cNvPr>
          <p:cNvSpPr txBox="1"/>
          <p:nvPr/>
        </p:nvSpPr>
        <p:spPr>
          <a:xfrm>
            <a:off x="404662" y="1219200"/>
            <a:ext cx="929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LID4096" dirty="0"/>
              <a:t>Personal Social Responsibility (PSR) is the primary responsibility of every individual toward family, workplace, community, and environment (both ecological and social).</a:t>
            </a:r>
            <a:r>
              <a:rPr lang="en-US" dirty="0"/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40331-99F5-4C51-9C55-DC4D50F62284}"/>
              </a:ext>
            </a:extLst>
          </p:cNvPr>
          <p:cNvSpPr txBox="1"/>
          <p:nvPr/>
        </p:nvSpPr>
        <p:spPr>
          <a:xfrm>
            <a:off x="404662" y="2010358"/>
            <a:ext cx="929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Our lifestyle decisions, vegetarian/biking/</a:t>
            </a:r>
            <a:r>
              <a:rPr lang="en-US" strike="sngStrike" dirty="0" err="1"/>
              <a:t>etc</a:t>
            </a:r>
            <a:r>
              <a:rPr lang="en-US" strike="sngStrike" dirty="0"/>
              <a:t>, have minimal effect on climate change!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lifestyle decisions, vegetarian/biking/</a:t>
            </a:r>
            <a:r>
              <a:rPr lang="en-US" dirty="0" err="1"/>
              <a:t>etc</a:t>
            </a:r>
            <a:r>
              <a:rPr lang="en-US" dirty="0"/>
              <a:t>, have minimal </a:t>
            </a:r>
            <a:r>
              <a:rPr lang="en-US" b="1" i="1" dirty="0"/>
              <a:t>direct</a:t>
            </a:r>
            <a:r>
              <a:rPr lang="en-US" dirty="0"/>
              <a:t> effect on climate change!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Our lifestyle decisions can have more significant </a:t>
            </a:r>
            <a:r>
              <a:rPr lang="en-US" b="1" i="1" dirty="0"/>
              <a:t>indirect</a:t>
            </a:r>
            <a:r>
              <a:rPr lang="en-US" dirty="0"/>
              <a:t> effects on climate change!</a:t>
            </a:r>
          </a:p>
        </p:txBody>
      </p:sp>
    </p:spTree>
    <p:extLst>
      <p:ext uri="{BB962C8B-B14F-4D97-AF65-F5344CB8AC3E}">
        <p14:creationId xmlns:p14="http://schemas.microsoft.com/office/powerpoint/2010/main" val="5962828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100" dirty="0"/>
              <a:t>How we did grocery when we were  in the US...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23</a:t>
            </a:fld>
            <a:endParaRPr lang="nl-NL"/>
          </a:p>
        </p:txBody>
      </p:sp>
      <p:pic>
        <p:nvPicPr>
          <p:cNvPr id="4" name="Picture 3" descr="A picture containing text, open, white goods, full&#10;&#10;Description automatically generated">
            <a:extLst>
              <a:ext uri="{FF2B5EF4-FFF2-40B4-BE49-F238E27FC236}">
                <a16:creationId xmlns:a16="http://schemas.microsoft.com/office/drawing/2014/main" id="{CC5E6E9C-3397-4C3B-90DF-85F338F3C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5" y="1132129"/>
            <a:ext cx="6727411" cy="50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2643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100" dirty="0"/>
              <a:t>How we do grocery in the Netherlands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24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9432D-1242-4188-9E3A-CC0C3325E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75" y="960120"/>
            <a:ext cx="4119913" cy="5493216"/>
          </a:xfrm>
          <a:prstGeom prst="rect">
            <a:avLst/>
          </a:prstGeom>
        </p:spPr>
      </p:pic>
      <p:pic>
        <p:nvPicPr>
          <p:cNvPr id="10" name="Picture 9" descr="A picture containing text, accessory, bag&#10;&#10;Description automatically generated">
            <a:extLst>
              <a:ext uri="{FF2B5EF4-FFF2-40B4-BE49-F238E27FC236}">
                <a16:creationId xmlns:a16="http://schemas.microsoft.com/office/drawing/2014/main" id="{672773BC-E2A2-40CB-9BDA-1FF3A6C76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931544"/>
            <a:ext cx="4527701" cy="55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08911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3" y="304800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100" dirty="0"/>
              <a:t>What did change?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25</a:t>
            </a:fld>
            <a:endParaRPr lang="nl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37740-AA9E-4DBD-B622-D0D07C86B562}"/>
              </a:ext>
            </a:extLst>
          </p:cNvPr>
          <p:cNvSpPr txBox="1"/>
          <p:nvPr/>
        </p:nvSpPr>
        <p:spPr>
          <a:xfrm>
            <a:off x="612775" y="736848"/>
            <a:ext cx="8610600" cy="2819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bg2"/>
                </a:solidFill>
              </a:rPr>
              <a:t>There is a peer-effect.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Also, the society and government encourages this lifestyle.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bg2"/>
                </a:solidFill>
              </a:rPr>
              <a:t>Ex: </a:t>
            </a:r>
            <a:r>
              <a:rPr lang="en-US" dirty="0">
                <a:solidFill>
                  <a:schemeClr val="bg2"/>
                </a:solidFill>
              </a:rPr>
              <a:t>The vegetarian options are not only cheaper, but also more delicious!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bg2"/>
                </a:solidFill>
              </a:rPr>
              <a:t>It is not only encouragement, but there are also policies in place…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bg2"/>
                </a:solidFill>
              </a:rPr>
              <a:t>Ex: </a:t>
            </a:r>
            <a:r>
              <a:rPr lang="en-US" dirty="0">
                <a:solidFill>
                  <a:schemeClr val="bg2"/>
                </a:solidFill>
              </a:rPr>
              <a:t>Biking and public transportations, not only cheaper, but also faster and even more convenient…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bg2"/>
                </a:solidFill>
              </a:rPr>
              <a:t>Then, you have </a:t>
            </a:r>
            <a:r>
              <a:rPr lang="en-US" dirty="0">
                <a:solidFill>
                  <a:schemeClr val="bg2"/>
                </a:solidFill>
              </a:rPr>
              <a:t>innovations and businesses facilitating your sustainable and environmentally friendly lifestyle.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bg2"/>
                </a:solidFill>
              </a:rPr>
              <a:t>These businesses might do it because of environment, but they do it mostly for its profit!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noProof="0" dirty="0" err="1">
              <a:solidFill>
                <a:schemeClr val="bg2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B1C84A-C4D8-435B-B82F-CDAD338D0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70516"/>
              </p:ext>
            </p:extLst>
          </p:nvPr>
        </p:nvGraphicFramePr>
        <p:xfrm>
          <a:off x="2822575" y="3429000"/>
          <a:ext cx="5285316" cy="3010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5464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100" dirty="0"/>
              <a:t>Last words...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26</a:t>
            </a:fld>
            <a:endParaRPr lang="nl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37740-AA9E-4DBD-B622-D0D07C86B562}"/>
              </a:ext>
            </a:extLst>
          </p:cNvPr>
          <p:cNvSpPr txBox="1"/>
          <p:nvPr/>
        </p:nvSpPr>
        <p:spPr>
          <a:xfrm>
            <a:off x="612775" y="1295400"/>
            <a:ext cx="9296400" cy="38862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bg2"/>
                </a:solidFill>
              </a:rPr>
              <a:t>Protesting and slacktivism is not enough! (In my opinion, has the least long-term effect!)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bg2"/>
                </a:solidFill>
              </a:rPr>
              <a:t>Be patient with climate-change deniers: don’t repress/downgrade them and let them freely express their opinions!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This allows debates and discussions; highlight the flaws; prevents </a:t>
            </a:r>
            <a:r>
              <a:rPr lang="en-US" i="1" dirty="0">
                <a:solidFill>
                  <a:schemeClr val="bg2"/>
                </a:solidFill>
              </a:rPr>
              <a:t>echo chambers</a:t>
            </a:r>
            <a:r>
              <a:rPr lang="en-US" dirty="0">
                <a:solidFill>
                  <a:schemeClr val="bg2"/>
                </a:solidFill>
              </a:rPr>
              <a:t>!</a:t>
            </a:r>
            <a:endParaRPr lang="en-US" noProof="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As a Social Scientist or Anthropologist, you should be able to explain to your friends, family, the society, why: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bg2"/>
                </a:solidFill>
              </a:rPr>
              <a:t>Climate change is real and </a:t>
            </a:r>
            <a:r>
              <a:rPr lang="en-US" dirty="0">
                <a:solidFill>
                  <a:schemeClr val="bg2"/>
                </a:solidFill>
              </a:rPr>
              <a:t>caused by humans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bg2"/>
                </a:solidFill>
              </a:rPr>
              <a:t>Our individual level decision matters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Support collective efforts for change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Vote in elections for parties aligned with your environmentally-friendly agenda! Or, at least, vote out climate-change deniers!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We do not have much time but need to be </a:t>
            </a:r>
            <a:r>
              <a:rPr lang="en-US" i="1" dirty="0">
                <a:solidFill>
                  <a:schemeClr val="bg2"/>
                </a:solidFill>
              </a:rPr>
              <a:t>reasonably</a:t>
            </a:r>
            <a:r>
              <a:rPr lang="en-US" dirty="0">
                <a:solidFill>
                  <a:schemeClr val="bg2"/>
                </a:solidFill>
              </a:rPr>
              <a:t> patient, especially with individuals!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bg2"/>
                </a:solidFill>
              </a:rPr>
              <a:t>There are exciting academic studies on socio-political aspects of climate change: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Take classes on this topic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bg2"/>
                </a:solidFill>
              </a:rPr>
              <a:t>Maybe write your final thesis/project on it!</a:t>
            </a:r>
            <a:endParaRPr lang="LID4096" noProof="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646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41375" y="1600200"/>
            <a:ext cx="10225136" cy="1656184"/>
          </a:xfrm>
        </p:spPr>
        <p:txBody>
          <a:bodyPr/>
          <a:lstStyle/>
          <a:p>
            <a:pPr algn="ctr"/>
            <a:r>
              <a:rPr lang="nl-NL" dirty="0"/>
              <a:t>Thank you!</a:t>
            </a:r>
            <a:br>
              <a:rPr lang="nl-NL" dirty="0"/>
            </a:br>
            <a:r>
              <a:rPr lang="nl-NL" dirty="0"/>
              <a:t>Q&amp;A?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2000" dirty="0"/>
              <a:t>www.Babakrezaee.com</a:t>
            </a:r>
            <a:br>
              <a:rPr lang="nl-NL" sz="2000" dirty="0"/>
            </a:br>
            <a:r>
              <a:rPr lang="nl-NL" sz="2000" dirty="0"/>
              <a:t>Twitter: Babakrezaee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58208-B4F8-4A92-B1CA-752F75F92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7" name="Picture 6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EA0246F9-E82A-48A3-BEC9-4A13E4521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12" y="888062"/>
            <a:ext cx="6482447" cy="3889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E0513A-C9D9-414A-9947-2DD028F0F9A5}"/>
              </a:ext>
            </a:extLst>
          </p:cNvPr>
          <p:cNvSpPr txBox="1"/>
          <p:nvPr/>
        </p:nvSpPr>
        <p:spPr>
          <a:xfrm>
            <a:off x="2579585" y="4800600"/>
            <a:ext cx="6553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The famous </a:t>
            </a:r>
            <a:r>
              <a:rPr lang="en-US" dirty="0"/>
              <a:t>“</a:t>
            </a:r>
            <a:r>
              <a:rPr lang="LID4096" dirty="0"/>
              <a:t>bread helmet</a:t>
            </a:r>
            <a:r>
              <a:rPr lang="en-US" dirty="0"/>
              <a:t>”</a:t>
            </a:r>
            <a:r>
              <a:rPr lang="LID4096" dirty="0"/>
              <a:t> from Tahrir Square, Cairo, Egypt. Source: Reuters</a:t>
            </a:r>
          </a:p>
        </p:txBody>
      </p:sp>
    </p:spTree>
    <p:extLst>
      <p:ext uri="{BB962C8B-B14F-4D97-AF65-F5344CB8AC3E}">
        <p14:creationId xmlns:p14="http://schemas.microsoft.com/office/powerpoint/2010/main" val="4058573011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58208-B4F8-4A92-B1CA-752F75F92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0513A-C9D9-414A-9947-2DD028F0F9A5}"/>
              </a:ext>
            </a:extLst>
          </p:cNvPr>
          <p:cNvSpPr txBox="1"/>
          <p:nvPr/>
        </p:nvSpPr>
        <p:spPr>
          <a:xfrm>
            <a:off x="2613520" y="4800600"/>
            <a:ext cx="6553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Anti-government protest in Sanaa, Yemen.</a:t>
            </a:r>
          </a:p>
          <a:p>
            <a:r>
              <a:rPr lang="en-US" dirty="0"/>
              <a:t>Source: AP</a:t>
            </a:r>
            <a:endParaRPr lang="LID4096" dirty="0"/>
          </a:p>
        </p:txBody>
      </p:sp>
      <p:pic>
        <p:nvPicPr>
          <p:cNvPr id="3" name="Picture 2" descr="A picture containing text, person, outdoor, crowd&#10;&#10;Description automatically generated">
            <a:extLst>
              <a:ext uri="{FF2B5EF4-FFF2-40B4-BE49-F238E27FC236}">
                <a16:creationId xmlns:a16="http://schemas.microsoft.com/office/drawing/2014/main" id="{ACF88BCE-C813-4C29-A581-1F61D1FB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75" y="824084"/>
            <a:ext cx="6172200" cy="39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815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58208-B4F8-4A92-B1CA-752F75F92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0513A-C9D9-414A-9947-2DD028F0F9A5}"/>
              </a:ext>
            </a:extLst>
          </p:cNvPr>
          <p:cNvSpPr txBox="1"/>
          <p:nvPr/>
        </p:nvSpPr>
        <p:spPr>
          <a:xfrm>
            <a:off x="2613520" y="4800600"/>
            <a:ext cx="6553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Anti-government protest in Syria. </a:t>
            </a:r>
          </a:p>
          <a:p>
            <a:r>
              <a:rPr lang="en-US" dirty="0"/>
              <a:t>Source: AP</a:t>
            </a:r>
            <a:endParaRPr lang="LID4096" dirty="0"/>
          </a:p>
        </p:txBody>
      </p:sp>
      <p:pic>
        <p:nvPicPr>
          <p:cNvPr id="4" name="Picture 3" descr="A picture containing person, outdoor, crowd&#10;&#10;Description automatically generated">
            <a:extLst>
              <a:ext uri="{FF2B5EF4-FFF2-40B4-BE49-F238E27FC236}">
                <a16:creationId xmlns:a16="http://schemas.microsoft.com/office/drawing/2014/main" id="{E7C355F5-8A6C-497B-A230-78AEC184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0" y="1066800"/>
            <a:ext cx="68961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9793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caused the Arab Spring?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A408E-7BB2-4582-B3DC-2E7D7206B759}"/>
              </a:ext>
            </a:extLst>
          </p:cNvPr>
          <p:cNvSpPr txBox="1"/>
          <p:nvPr/>
        </p:nvSpPr>
        <p:spPr>
          <a:xfrm>
            <a:off x="688975" y="1928346"/>
            <a:ext cx="60987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Dictatorship</a:t>
            </a:r>
            <a:endParaRPr lang="LID4096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EDD56-9E7D-41CB-B5C7-840AEE7A1F2B}"/>
              </a:ext>
            </a:extLst>
          </p:cNvPr>
          <p:cNvSpPr txBox="1"/>
          <p:nvPr/>
        </p:nvSpPr>
        <p:spPr>
          <a:xfrm>
            <a:off x="1144777" y="4090539"/>
            <a:ext cx="60987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Economic issues</a:t>
            </a:r>
            <a:endParaRPr lang="LID4096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27042-CA1D-49F2-847F-75A88D796688}"/>
              </a:ext>
            </a:extLst>
          </p:cNvPr>
          <p:cNvSpPr txBox="1"/>
          <p:nvPr/>
        </p:nvSpPr>
        <p:spPr>
          <a:xfrm>
            <a:off x="7546975" y="1531835"/>
            <a:ext cx="60987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Ethnic and/or religious tension</a:t>
            </a:r>
            <a:endParaRPr lang="LID4096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996A4-8409-4F12-8AAC-829E0B0DBF40}"/>
              </a:ext>
            </a:extLst>
          </p:cNvPr>
          <p:cNvSpPr txBox="1"/>
          <p:nvPr/>
        </p:nvSpPr>
        <p:spPr>
          <a:xfrm>
            <a:off x="4651375" y="5594510"/>
            <a:ext cx="60987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Injustice</a:t>
            </a:r>
            <a:endParaRPr lang="LID4096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4FACF3-655F-4675-ABF3-771EAF5C3D29}"/>
              </a:ext>
            </a:extLst>
          </p:cNvPr>
          <p:cNvSpPr txBox="1"/>
          <p:nvPr/>
        </p:nvSpPr>
        <p:spPr>
          <a:xfrm>
            <a:off x="9137357" y="4268226"/>
            <a:ext cx="6824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Corruption</a:t>
            </a:r>
            <a:endParaRPr lang="LID4096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EA4054-8EA4-4F7F-850D-AC88F929D7D4}"/>
              </a:ext>
            </a:extLst>
          </p:cNvPr>
          <p:cNvSpPr txBox="1"/>
          <p:nvPr/>
        </p:nvSpPr>
        <p:spPr>
          <a:xfrm>
            <a:off x="4194175" y="2722344"/>
            <a:ext cx="7805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The environmental issues</a:t>
            </a:r>
            <a:endParaRPr lang="LID4096" sz="22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65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in the middle east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475820-08F6-4044-9D0B-643E75577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600200"/>
            <a:ext cx="11711989" cy="381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7939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 scarcity map of the world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DC2B0DD3-A331-4837-943C-019C4979E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1091268"/>
            <a:ext cx="10134599" cy="53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29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causes of conflict?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A777D-B9E2-4671-AF84-D2AD6EF5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75" y="1066800"/>
            <a:ext cx="7371821" cy="236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DDCAAB-0720-4E9C-9467-0E7BDD6F0EA7}"/>
              </a:ext>
            </a:extLst>
          </p:cNvPr>
          <p:cNvSpPr txBox="1"/>
          <p:nvPr/>
        </p:nvSpPr>
        <p:spPr>
          <a:xfrm>
            <a:off x="270328" y="3657600"/>
            <a:ext cx="10952313" cy="213360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“Climate wars” (Dyer 2008; </a:t>
            </a:r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Welzer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Climate change is “the mother of all risks” (TIME 2015)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“Climate change is making our world more </a:t>
            </a:r>
            <a:r>
              <a:rPr lang="en-US" sz="2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violent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less </a:t>
            </a:r>
            <a:r>
              <a:rPr lang="en-US" sz="2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(Levy2014)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Political conflict scholars: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not a direct and general climate conflict link (</a:t>
            </a:r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Buhaug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al. 2014;Salehyan 2014)</a:t>
            </a:r>
            <a:r>
              <a:rPr lang="en-US" sz="2200" noProof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sz="2200" noProof="0" dirty="0" err="1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613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1C44A53F6A045A4C1A5E27934D3F9" ma:contentTypeVersion="2" ma:contentTypeDescription="Create a new document." ma:contentTypeScope="" ma:versionID="053fdbbb7c85403f8b6b9e0bdb559c0b">
  <xsd:schema xmlns:xsd="http://www.w3.org/2001/XMLSchema" xmlns:xs="http://www.w3.org/2001/XMLSchema" xmlns:p="http://schemas.microsoft.com/office/2006/metadata/properties" xmlns:ns3="3ed38a58-8370-4be6-b63a-f132d0df020a" targetNamespace="http://schemas.microsoft.com/office/2006/metadata/properties" ma:root="true" ma:fieldsID="f8e32445c2f49b2c49ce2b9d203b0d39" ns3:_="">
    <xsd:import namespace="3ed38a58-8370-4be6-b63a-f132d0df0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38a58-8370-4be6-b63a-f132d0df0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FA0E98-0D89-4624-B5B9-1DA9A4FAC4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53ED1-2859-4F8C-AAAE-52BB91657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d38a58-8370-4be6-b63a-f132d0df0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DE246E-33FF-42E2-B071-78EE9842AF82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ed38a58-8370-4be6-b63a-f132d0df020a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590</TotalTime>
  <Words>752</Words>
  <Application>Microsoft Office PowerPoint</Application>
  <PresentationFormat>Custom</PresentationFormat>
  <Paragraphs>105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Georgia</vt:lpstr>
      <vt:lpstr>Minion</vt:lpstr>
      <vt:lpstr>Wingdings</vt:lpstr>
      <vt:lpstr>Corporate template-set Universiteit Leiden</vt:lpstr>
      <vt:lpstr>Environmental Causes of Conflict and Personal Social Responsibility</vt:lpstr>
      <vt:lpstr>PowerPoint Presentation</vt:lpstr>
      <vt:lpstr>PowerPoint Presentation</vt:lpstr>
      <vt:lpstr>PowerPoint Presentation</vt:lpstr>
      <vt:lpstr>PowerPoint Presentation</vt:lpstr>
      <vt:lpstr>What caused the Arab Spring?</vt:lpstr>
      <vt:lpstr>Drought in the middle east</vt:lpstr>
      <vt:lpstr>The water scarcity map of the world</vt:lpstr>
      <vt:lpstr>Environmental causes of conflict?</vt:lpstr>
      <vt:lpstr>The new wave of climate-conflict studies</vt:lpstr>
      <vt:lpstr>Why does climate-caused conflict matter to us?</vt:lpstr>
      <vt:lpstr>It is coming for us…</vt:lpstr>
      <vt:lpstr>It is coming for us…</vt:lpstr>
      <vt:lpstr>It is coming for us…</vt:lpstr>
      <vt:lpstr>Climate is a public good!</vt:lpstr>
      <vt:lpstr>Economic growth in cost of climate?</vt:lpstr>
      <vt:lpstr>What is the solution?</vt:lpstr>
      <vt:lpstr>PowerPoint Presentation</vt:lpstr>
      <vt:lpstr>Not necessarily market distortion,  but technical debt and bad political equilibrium!</vt:lpstr>
      <vt:lpstr>Multi-level responsibilities regarding the bad equilibrium</vt:lpstr>
      <vt:lpstr>Leaving corporate out of the equation!</vt:lpstr>
      <vt:lpstr>Personal Social Responsibility</vt:lpstr>
      <vt:lpstr>How we did grocery when we were  in the US...</vt:lpstr>
      <vt:lpstr>How we do grocery in the Netherlands</vt:lpstr>
      <vt:lpstr>What did change?</vt:lpstr>
      <vt:lpstr>Last words...</vt:lpstr>
      <vt:lpstr>Thank you! Q&amp;A?   www.Babakrezaee.com Twitter: Babakrezaee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Causes of Conflict and Personal Social Responsibility</dc:title>
  <dc:creator>Author</dc:creator>
  <cp:lastModifiedBy>Author</cp:lastModifiedBy>
  <cp:revision>47</cp:revision>
  <cp:lastPrinted>2018-11-27T09:56:33Z</cp:lastPrinted>
  <dcterms:created xsi:type="dcterms:W3CDTF">2021-08-19T15:34:24Z</dcterms:created>
  <dcterms:modified xsi:type="dcterms:W3CDTF">2021-08-25T14:15:41Z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0x0101002B41C44A53F6A045A4C1A5E27934D3F9</vt:lpwstr>
  </property>
</Properties>
</file>