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1054836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04960" y="4015800"/>
            <a:ext cx="1054836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04960" y="401580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10000" y="401580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71480" y="197352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38000" y="197352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4960" y="401580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71480" y="401580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38000" y="401580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04960" y="1973520"/>
            <a:ext cx="10548360" cy="390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1054836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04960" y="365040"/>
            <a:ext cx="1054836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04960" y="401580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04960" y="1973520"/>
            <a:ext cx="10548360" cy="390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10000" y="401580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04960" y="4015800"/>
            <a:ext cx="1054836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1054836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04960" y="4015800"/>
            <a:ext cx="1054836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4960" y="401580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10000" y="401580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71480" y="197352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938000" y="197352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4960" y="401580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71480" y="401580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938000" y="4015800"/>
            <a:ext cx="339624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1054836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04960" y="365040"/>
            <a:ext cx="1054836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04960" y="401580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390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10000" y="401580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0496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0000" y="1973520"/>
            <a:ext cx="514728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04960" y="4015800"/>
            <a:ext cx="10548360" cy="18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220436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36760" y="5190840"/>
            <a:ext cx="10130760" cy="10152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Arial"/>
              </a:rPr>
              <a:t>Click to edit title</a:t>
            </a:r>
            <a:endParaRPr b="0" lang="en-US" sz="30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c7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3c7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3c7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c7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3c7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3c7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3c7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3c7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3c7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>
            <a:off x="11822400" y="0"/>
            <a:ext cx="369000" cy="369000"/>
          </a:xfrm>
          <a:prstGeom prst="rect">
            <a:avLst/>
          </a:prstGeom>
          <a:ln>
            <a:noFill/>
          </a:ln>
        </p:spPr>
      </p:pic>
      <p:pic>
        <p:nvPicPr>
          <p:cNvPr id="40" name="Picture 12" descr=""/>
          <p:cNvPicPr/>
          <p:nvPr/>
        </p:nvPicPr>
        <p:blipFill>
          <a:blip r:embed="rId3"/>
          <a:stretch/>
        </p:blipFill>
        <p:spPr>
          <a:xfrm>
            <a:off x="321840" y="6194880"/>
            <a:ext cx="279000" cy="3553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04960" y="365040"/>
            <a:ext cx="1054836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</a:rPr>
              <a:t>Click to edit title</a:t>
            </a:r>
            <a:endParaRPr b="0" lang="en-US" sz="30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804960" y="6250320"/>
            <a:ext cx="4114440" cy="2883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21216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425CB7-E4BE-4842-B727-50E6316DAFA3}" type="slidenum">
              <a:rPr b="0" lang="en-US" sz="1200" spc="-1" strike="noStrike">
                <a:solidFill>
                  <a:srgbClr val="8b91a4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4960" y="1973520"/>
            <a:ext cx="10548360" cy="3909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81717"/>
                </a:solidFill>
                <a:latin typeface="Arial"/>
              </a:rPr>
              <a:t>Edit Master text styles</a:t>
            </a:r>
            <a:endParaRPr b="0" lang="en-US" sz="1600" spc="-1" strike="noStrike">
              <a:solidFill>
                <a:srgbClr val="003c71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e75d2a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181717"/>
                </a:solidFill>
                <a:latin typeface="Arial"/>
              </a:rPr>
              <a:t>Second level</a:t>
            </a:r>
            <a:endParaRPr b="0" lang="en-US" sz="1400" spc="-1" strike="noStrike">
              <a:solidFill>
                <a:srgbClr val="003c71"/>
              </a:solidFill>
              <a:latin typeface="Arial"/>
            </a:endParaRPr>
          </a:p>
          <a:p>
            <a:pPr lvl="2" marL="1085760" indent="-171000">
              <a:lnSpc>
                <a:spcPct val="90000"/>
              </a:lnSpc>
              <a:spcBef>
                <a:spcPts val="499"/>
              </a:spcBef>
              <a:buClr>
                <a:srgbClr val="003c71"/>
              </a:buClr>
              <a:buFont typeface="System Font Regular"/>
              <a:buChar char="-"/>
            </a:pPr>
            <a:r>
              <a:rPr b="0" lang="en-US" sz="1200" spc="-1" strike="noStrike">
                <a:solidFill>
                  <a:srgbClr val="181717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3c71"/>
              </a:solidFill>
              <a:latin typeface="Arial"/>
            </a:endParaRPr>
          </a:p>
          <a:p>
            <a:pPr lvl="3" marL="1542960" indent="-171000">
              <a:lnSpc>
                <a:spcPct val="90000"/>
              </a:lnSpc>
              <a:spcBef>
                <a:spcPts val="499"/>
              </a:spcBef>
              <a:buClr>
                <a:srgbClr val="003c71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181717"/>
                </a:solidFill>
                <a:latin typeface="Arial"/>
              </a:rPr>
              <a:t>Fourth level</a:t>
            </a:r>
            <a:endParaRPr b="0" lang="en-US" sz="1000" spc="-1" strike="noStrike">
              <a:solidFill>
                <a:srgbClr val="003c71"/>
              </a:solidFill>
              <a:latin typeface="Arial"/>
            </a:endParaRPr>
          </a:p>
          <a:p>
            <a:pPr lvl="4" marL="2000160" indent="-171000">
              <a:lnSpc>
                <a:spcPct val="90000"/>
              </a:lnSpc>
              <a:spcBef>
                <a:spcPts val="499"/>
              </a:spcBef>
              <a:buClr>
                <a:srgbClr val="003c71"/>
              </a:buClr>
              <a:buFont typeface="System Font Regular"/>
              <a:buChar char="-"/>
            </a:pPr>
            <a:r>
              <a:rPr b="0" lang="en-US" sz="800" spc="-1" strike="noStrike">
                <a:solidFill>
                  <a:srgbClr val="181717"/>
                </a:solidFill>
                <a:latin typeface="Arial"/>
              </a:rPr>
              <a:t>Fifth level</a:t>
            </a:r>
            <a:endParaRPr b="0" lang="en-US" sz="8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i.org/10.1186/s12889-015-1791-5" TargetMode="External"/><Relationship Id="rId2" Type="http://schemas.openxmlformats.org/officeDocument/2006/relationships/hyperlink" Target="https://doi.org/10.1186/s42162-018-0019-1" TargetMode="External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4320" y="4682880"/>
            <a:ext cx="11628360" cy="101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A Resource-Constrained Surveillance System For Resource-Constrained Environments </a:t>
            </a:r>
            <a:endParaRPr b="0" lang="en-US" sz="32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64320" y="5698440"/>
            <a:ext cx="1162836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Arial"/>
              </a:rPr>
              <a:t>Babangida Zachariah (100881093)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04960" y="365040"/>
            <a:ext cx="105483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003c71"/>
                </a:solidFill>
                <a:latin typeface="Arial"/>
              </a:rPr>
              <a:t>Introduction – What?</a:t>
            </a:r>
            <a:endParaRPr b="0" lang="en-US" sz="32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610480" y="62121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D8FBAC-0FC5-4ABF-807D-60E1C47BD2E0}" type="slidenum">
              <a:rPr b="0" lang="en-US" sz="1200" spc="-1" strike="noStrike">
                <a:solidFill>
                  <a:srgbClr val="8b91a4"/>
                </a:solidFill>
                <a:latin typeface="Arial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534880" y="2468880"/>
            <a:ext cx="3352320" cy="2834640"/>
          </a:xfrm>
          <a:prstGeom prst="rect">
            <a:avLst/>
          </a:prstGeom>
          <a:ln>
            <a:noFill/>
          </a:ln>
        </p:spPr>
      </p:pic>
      <p:sp>
        <p:nvSpPr>
          <p:cNvPr id="86" name="TextShape 3"/>
          <p:cNvSpPr txBox="1"/>
          <p:nvPr/>
        </p:nvSpPr>
        <p:spPr>
          <a:xfrm>
            <a:off x="487080" y="2079360"/>
            <a:ext cx="10548360" cy="390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Security of </a:t>
            </a:r>
            <a:r>
              <a:rPr b="1" i="1" lang="en-GB" sz="2800" spc="-1" strike="noStrike">
                <a:solidFill>
                  <a:srgbClr val="00a933"/>
                </a:solidFill>
                <a:latin typeface="Arial"/>
              </a:rPr>
              <a:t>critical asset</a:t>
            </a: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 is an important factor in every setting [1]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Surveillance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Wireless home security cameras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Wired home security cameras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Video doorbells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Floodlight cameras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Night-vision cameras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Voice assistant-enabled camera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680960" y="4754880"/>
            <a:ext cx="3571560" cy="207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04960" y="365040"/>
            <a:ext cx="105483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003c71"/>
                </a:solidFill>
                <a:latin typeface="Arial"/>
              </a:rPr>
              <a:t>Surveillance – Why?</a:t>
            </a:r>
            <a:endParaRPr b="0" lang="en-US" sz="30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610480" y="62121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507779-CA58-4130-B293-44253B16CF0E}" type="slidenum">
              <a:rPr b="0" lang="en-US" sz="1200" spc="-1" strike="noStrike">
                <a:solidFill>
                  <a:srgbClr val="8b91a4"/>
                </a:solidFill>
                <a:latin typeface="Arial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87080" y="2079360"/>
            <a:ext cx="10548360" cy="390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Visual surveillance systems record, transmit and store videos [2]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Excess bandwidth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Excess memory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marL="285840" indent="-285480">
              <a:spcBef>
                <a:spcPts val="1417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Budgetary constraints 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Limited bandwidth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Limited memory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marL="285840" indent="-285480">
              <a:spcBef>
                <a:spcPts val="1417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Computing power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04960" y="365040"/>
            <a:ext cx="105483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003c71"/>
                </a:solidFill>
                <a:latin typeface="Arial"/>
              </a:rPr>
              <a:t>Surveillance – How?</a:t>
            </a:r>
            <a:endParaRPr b="0" lang="en-US" sz="30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610480" y="62121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C2CA40-25E7-499E-B572-DB69E656A784}" type="slidenum">
              <a:rPr b="0" lang="en-US" sz="1200" spc="-1" strike="noStrike">
                <a:solidFill>
                  <a:srgbClr val="8b91a4"/>
                </a:solidFill>
                <a:latin typeface="Arial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75120" y="640440"/>
            <a:ext cx="4642920" cy="548604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487440" y="2194560"/>
            <a:ext cx="6187680" cy="390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OpenCV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face_recognition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Histogram of Oriented Gradients (HOG)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FaceNet [3]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Multi-task Cascade Convolutional Neural Networks (MTCNN) [4]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181717"/>
                </a:solidFill>
                <a:latin typeface="Arial"/>
              </a:rPr>
              <a:t>VGGFace2 model</a:t>
            </a:r>
            <a:endParaRPr b="0" lang="en-US" sz="2800" spc="-1" strike="noStrike">
              <a:solidFill>
                <a:srgbClr val="003c7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04960" y="365040"/>
            <a:ext cx="105483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003c71"/>
                </a:solidFill>
                <a:latin typeface="Arial"/>
              </a:rPr>
              <a:t>References</a:t>
            </a:r>
            <a:endParaRPr b="0" lang="en-US" sz="3000" spc="-1" strike="noStrike">
              <a:solidFill>
                <a:srgbClr val="003c71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610480" y="62121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B2EF81-9B20-4E9F-A1D8-29E2B26DC46F}" type="slidenum">
              <a:rPr b="0" lang="en-US" sz="1200" spc="-1" strike="noStrike">
                <a:solidFill>
                  <a:srgbClr val="8b91a4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487080" y="2079360"/>
            <a:ext cx="10548360" cy="390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181717"/>
                </a:solidFill>
                <a:latin typeface="Arial"/>
              </a:rPr>
              <a:t>[1] Calba, C., Goutard, F.L., Hoinville, L. et al. Surveillance systems evaluation: a systematic review of the existing approaches. BMC Public Health 15, 448 (2015). </a:t>
            </a:r>
            <a:r>
              <a:rPr b="0" lang="en-GB" sz="2000" spc="-1" strike="noStrike">
                <a:solidFill>
                  <a:srgbClr val="181717"/>
                </a:solidFill>
                <a:latin typeface="Arial"/>
                <a:hlinkClick r:id="rId1"/>
              </a:rPr>
              <a:t>https://doi.org/10.1186/s12889-015-1791-5</a:t>
            </a:r>
            <a:endParaRPr b="0" lang="en-US" sz="2000" spc="-1" strike="noStrike">
              <a:solidFill>
                <a:srgbClr val="003c71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181717"/>
                </a:solidFill>
                <a:latin typeface="Arial"/>
              </a:rPr>
              <a:t>[2] Gouglidis, A., Green, B., Hutchison, D. et al. Surveillance and security: protecting electricity utilities and other critical infrastructures. Energy Inform 1, 15 (2018). </a:t>
            </a:r>
            <a:r>
              <a:rPr b="0" lang="en-GB" sz="2000" spc="-1" strike="noStrike">
                <a:solidFill>
                  <a:srgbClr val="181717"/>
                </a:solidFill>
                <a:latin typeface="Arial"/>
                <a:hlinkClick r:id="rId2"/>
              </a:rPr>
              <a:t>https://doi.org/10.1186/s42162-018-0019-1</a:t>
            </a:r>
            <a:endParaRPr b="0" lang="en-US" sz="2000" spc="-1" strike="noStrike">
              <a:solidFill>
                <a:srgbClr val="003c71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181717"/>
                </a:solidFill>
                <a:latin typeface="Arial"/>
                <a:ea typeface="Noto Sans CJK SC"/>
              </a:rPr>
              <a:t>[3]</a:t>
            </a:r>
            <a:r>
              <a:rPr b="0" lang="en-GB" sz="2000" spc="-1" strike="noStrike">
                <a:solidFill>
                  <a:srgbClr val="181717"/>
                </a:solidFill>
                <a:latin typeface="Arial"/>
              </a:rPr>
              <a:t> F. Schroff, D. Kalenichenko and J. Philbin, "FaceNet: A unified embedding for face recognition and clustering," 2015 IEEE Conference on Computer Vision and Pattern Recognition (CVPR), Boston, MA, USA, 2015, pp. 815-823, doi: 10.1109/CVPR.2015.7298682.</a:t>
            </a:r>
            <a:endParaRPr b="0" lang="en-US" sz="2000" spc="-1" strike="noStrike">
              <a:solidFill>
                <a:srgbClr val="003c71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3c71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181717"/>
                </a:solidFill>
                <a:latin typeface="Arial"/>
              </a:rPr>
              <a:t>[4] Zhang, K., Zhang, Z., Li, Z., and Qiao, Y. (2016). Joint face detection and alignment using multitask cascaded convolutional networks. IEEE Signal Processing Letters, 23(10):1499–1503.</a:t>
            </a:r>
            <a:endParaRPr b="0" lang="en-US" sz="2000" spc="-1" strike="noStrike">
              <a:solidFill>
                <a:srgbClr val="003c71"/>
              </a:solidFill>
              <a:latin typeface="Arial"/>
            </a:endParaRPr>
          </a:p>
        </p:txBody>
      </p:sp>
      <p:pic>
        <p:nvPicPr>
          <p:cNvPr id="98" name="Picture 2" descr="https://www.bing.com/th?id=OSK.9e10a420831360ee96c35decdbeee6dd&amp;pid=cdx&amp;w=320&amp;h=89&amp;c=7"/>
          <p:cNvPicPr/>
          <p:nvPr/>
        </p:nvPicPr>
        <p:blipFill>
          <a:blip r:embed="rId3"/>
          <a:stretch/>
        </p:blipFill>
        <p:spPr>
          <a:xfrm>
            <a:off x="7987680" y="5954040"/>
            <a:ext cx="3047760" cy="84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Powerpoint_Template_Engineering__Applied_Science (5)</Template>
  <TotalTime>900</TotalTime>
  <Application>LibreOffice/6.4.7.2$Linux_X86_64 LibreOffice_project/40$Build-2</Application>
  <Words>161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2023-02-15T18:20:36Z</dcterms:created>
  <dc:creator>Qusay Mahmoud</dc:creator>
  <dc:description/>
  <dc:language>en-US</dc:language>
  <cp:lastModifiedBy/>
  <dcterms:modified xsi:type="dcterms:W3CDTF">2023-11-30T15:46:42Z</dcterms:modified>
  <cp:revision>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