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4.wmf" ContentType="image/x-wmf"/>
  <Override PartName="/ppt/media/image5.png" ContentType="image/png"/>
  <Override PartName="/ppt/media/image2.wmf" ContentType="image/x-wmf"/>
  <Override PartName="/ppt/media/image3.wmf" ContentType="image/x-wmf"/>
  <Override PartName="/ppt/media/image8.jpeg" ContentType="image/jpeg"/>
  <Override PartName="/ppt/media/image6.png" ContentType="image/png"/>
  <Override PartName="/ppt/media/image7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rcRect l="10921" t="0" r="17326" b="-262"/>
          <a:stretch/>
        </p:blipFill>
        <p:spPr>
          <a:xfrm>
            <a:off x="4812120" y="0"/>
            <a:ext cx="7378920" cy="687492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8634960" cy="68749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12203640" cy="68569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 descr=""/>
          <p:cNvPicPr/>
          <p:nvPr/>
        </p:nvPicPr>
        <p:blipFill>
          <a:blip r:embed="rId2"/>
          <a:stretch/>
        </p:blipFill>
        <p:spPr>
          <a:xfrm>
            <a:off x="12600" y="0"/>
            <a:ext cx="12178080" cy="685692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3" descr=""/>
          <p:cNvPicPr/>
          <p:nvPr/>
        </p:nvPicPr>
        <p:blipFill>
          <a:blip r:embed="rId2"/>
          <a:stretch/>
        </p:blipFill>
        <p:spPr>
          <a:xfrm>
            <a:off x="11822400" y="0"/>
            <a:ext cx="368280" cy="368280"/>
          </a:xfrm>
          <a:prstGeom prst="rect">
            <a:avLst/>
          </a:prstGeom>
          <a:ln>
            <a:noFill/>
          </a:ln>
        </p:spPr>
      </p:pic>
      <p:pic>
        <p:nvPicPr>
          <p:cNvPr id="119" name="Picture 12" descr=""/>
          <p:cNvPicPr/>
          <p:nvPr/>
        </p:nvPicPr>
        <p:blipFill>
          <a:blip r:embed="rId3"/>
          <a:stretch/>
        </p:blipFill>
        <p:spPr>
          <a:xfrm>
            <a:off x="321840" y="6194880"/>
            <a:ext cx="278280" cy="35460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geeksforgeeks.org/wget-command-in-linux-unix/#:~:text=Wget%20is%20the%20non%2Dinteractive,of%20files%20from%20the%20Web." TargetMode="External"/><Relationship Id="rId2" Type="http://schemas.openxmlformats.org/officeDocument/2006/relationships/hyperlink" Target="https://www.geeksforgeeks.org/wget-command-in-linux-unix/#:~:text=Wget%20is%20the%20non%2Dinteractive,of%20files%20from%20the%20Web." TargetMode="External"/><Relationship Id="rId3" Type="http://schemas.openxmlformats.org/officeDocument/2006/relationships/hyperlink" Target="https://cdn.kernel.org/pub/linux/kernel/v4.x/linux-4.17.2.tar.xz" TargetMode="External"/><Relationship Id="rId4" Type="http://schemas.openxmlformats.org/officeDocument/2006/relationships/hyperlink" Target="https://cdn.kernel.org/pub/linux/kernel/v4.x/linux-4.17.2.tar.xz" TargetMode="External"/><Relationship Id="rId5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36760" y="4033440"/>
            <a:ext cx="7518960" cy="217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br/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Tutorial 2</a:t>
            </a:r>
            <a:br/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 </a:t>
            </a:r>
            <a:r>
              <a:rPr b="1" lang="en-US" sz="2000" spc="-1" strike="noStrike">
                <a:solidFill>
                  <a:srgbClr val="003c71"/>
                </a:solidFill>
                <a:latin typeface="Arial"/>
                <a:ea typeface="DejaVu Sans"/>
              </a:rPr>
              <a:t>Fall 2020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9720" y="5889240"/>
            <a:ext cx="2346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3c71"/>
                </a:solidFill>
                <a:latin typeface="Arial"/>
                <a:ea typeface="DejaVu Sans"/>
              </a:rPr>
              <a:t>Abdelrahman Elewah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1440" y="3657600"/>
            <a:ext cx="8605800" cy="8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b0f0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00b0f0"/>
                </a:solidFill>
                <a:latin typeface="Calibri"/>
                <a:ea typeface="DejaVu Sans"/>
              </a:rPr>
              <a:t>SOFE 3200U: Systems Programming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20200" y="2766240"/>
            <a:ext cx="111672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Redirects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Redirects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F9B2FAB-EB52-4063-BF46-C3C5CF0B547F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668880" y="1588680"/>
            <a:ext cx="1068372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The output of a command can also be directed to a file (or stream) using redirection.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Using  </a:t>
            </a:r>
            <a:r>
              <a:rPr b="1" lang="en-US" sz="2000" spc="-1" strike="noStrike">
                <a:solidFill>
                  <a:srgbClr val="ff0000"/>
                </a:solidFill>
                <a:latin typeface="CourierNewPSMT"/>
                <a:ea typeface="DejaVu Sans"/>
              </a:rPr>
              <a:t>&lt;</a:t>
            </a:r>
            <a:r>
              <a:rPr b="1" lang="en-US" sz="1800" spc="-1" strike="noStrike">
                <a:solidFill>
                  <a:srgbClr val="ff0000"/>
                </a:solidFill>
                <a:latin typeface="Open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Open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will redirect a file's contents to </a:t>
            </a:r>
            <a:r>
              <a:rPr b="1" lang="en-US" sz="1800" spc="-1" strike="noStrike">
                <a:solidFill>
                  <a:srgbClr val="ff0000"/>
                </a:solidFill>
                <a:latin typeface="CourierNewPSMT"/>
                <a:ea typeface="DejaVu Sans"/>
              </a:rPr>
              <a:t>stdin 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ff0000"/>
                </a:solidFill>
                <a:latin typeface="CourierNewPSMT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ff0000"/>
                </a:solidFill>
                <a:latin typeface="CourierNewPSMT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 using  </a:t>
            </a:r>
            <a:r>
              <a:rPr b="1" lang="en-US" sz="2000" spc="-1" strike="noStrike">
                <a:solidFill>
                  <a:srgbClr val="ff0000"/>
                </a:solidFill>
                <a:latin typeface="CourierNewPSMT"/>
                <a:ea typeface="DejaVu Sans"/>
              </a:rPr>
              <a:t>&gt;</a:t>
            </a:r>
            <a:r>
              <a:rPr b="0" lang="en-US" sz="1800" spc="-1" strike="noStrike">
                <a:solidFill>
                  <a:srgbClr val="3a3a3a"/>
                </a:solidFill>
                <a:latin typeface="CourierNewPS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will redirect </a:t>
            </a:r>
            <a:r>
              <a:rPr b="1" lang="en-US" sz="1800" spc="-1" strike="noStrike">
                <a:solidFill>
                  <a:srgbClr val="ff0000"/>
                </a:solidFill>
                <a:latin typeface="CourierNewPSMT"/>
                <a:ea typeface="DejaVu Sans"/>
              </a:rPr>
              <a:t>stdout</a:t>
            </a:r>
            <a:r>
              <a:rPr b="0" lang="en-US" sz="1800" spc="-1" strike="noStrike">
                <a:solidFill>
                  <a:srgbClr val="3a3a3a"/>
                </a:solidFill>
                <a:latin typeface="CourierNewPS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and write it to a file.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1217160" y="3174120"/>
            <a:ext cx="4918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c71"/>
                </a:solidFill>
                <a:latin typeface="CourierNewPSMT"/>
                <a:ea typeface="DejaVu Sans"/>
              </a:rPr>
              <a:t>echo "Hello, world!" &gt; helloworld.txt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1859400" y="3609000"/>
            <a:ext cx="697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c71"/>
                </a:solidFill>
                <a:latin typeface="CourierNewPSMT"/>
                <a:ea typeface="DejaVu Sans"/>
              </a:rPr>
              <a:t>printf "This is cool! \n This is awesome!" &gt; myfile.txt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034280" y="4236840"/>
            <a:ext cx="8326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3c71"/>
                </a:solidFill>
                <a:latin typeface="CourierNewPSMT"/>
                <a:ea typeface="DejaVu Sans"/>
              </a:rPr>
              <a:t>grep "a" &lt; myfile.txt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20200" y="2766240"/>
            <a:ext cx="111672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Basic Commands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Basic Commands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709131-5D57-49F8-AD4A-41A76CFCF9C0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04960" y="1839960"/>
            <a:ext cx="10547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man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man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will display usage instructions for a command. For example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man man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displays the usage of man.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pwd and 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pwd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stands for Print Working Directory. It displays the current working directory. This command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normally doesn't take any parameters.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ls [OPTION]... {FILE]...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lists the contents of the working directory, or a directory passed as 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argument. This command also has flags to change the behaviour, which you can see by running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ls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--help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or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man ls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date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date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is a command which can print the date and time. A format can be passed preceded by a plus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symbol. For example,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date +%I:%M:%S\ %p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displays the time in this format: 9:00:00 PM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Basic Commands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76E42B8-4624-493B-B0A3-044A1845CC6E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04960" y="1839960"/>
            <a:ext cx="10547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cat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cat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is a command intended for concatenating files, but there are many useful applications of cat.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This command can take input from multiple files and the input stream, and will write all of these 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the output stream.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2b2b2b"/>
                </a:solidFill>
                <a:latin typeface="OpenSans-Semibold"/>
                <a:ea typeface="Calibri"/>
              </a:rPr>
              <a:t>examples: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3a3a3a"/>
                </a:solidFill>
                <a:latin typeface="AdobePiStd"/>
                <a:ea typeface="Calibri"/>
              </a:rPr>
              <a:t>l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cat file1.txt file2.txt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- Display the contents of two files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800" spc="-1" strike="noStrike">
                <a:solidFill>
                  <a:srgbClr val="3a3a3a"/>
                </a:solidFill>
                <a:latin typeface="AdobePiStd"/>
                <a:ea typeface="Calibri"/>
              </a:rPr>
              <a:t>l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cat file1.txt file2.txt &gt; file1and2.txt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- Concatenate files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US" sz="800" spc="-1" strike="noStrike">
                <a:solidFill>
                  <a:srgbClr val="3a3a3a"/>
                </a:solidFill>
                <a:latin typeface="AdobePiStd"/>
                <a:ea typeface="Calibri"/>
              </a:rPr>
              <a:t>l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echo "hello" | cat file1.txt -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- Append "hello" to a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more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more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is a useful command to display an input one screen at a time. For example: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ls -R | more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displays all files, one screen at a time.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Basic Commands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56BE6C2-ACE3-425D-B783-DF01889C61DD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04960" y="1839960"/>
            <a:ext cx="10547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head and tail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head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and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tail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display the first lines and last lines of a file respectively. By default, they display the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last 10 lines, but passing the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-n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flag (ex: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head -n 5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) can override this behaviour.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tail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also has a flag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-f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to follow the end of a file. In this mode,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tail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will stay open and display every new line added to 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mkdir, rmdir, cd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mkdir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and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rmdir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provide creation and deletion of directories respectively. Note that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rmdir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requires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the directory to be empty for removal.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cd [PATH]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changes the current directory. With no parameters,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cd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will set the working directory 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the user's home directory.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mv, cp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mv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is the rename command. It takes two arguments: source and destination.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Basic Commands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D322DF-A163-4CA0-BBCD-0385CC227B95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04960" y="1839960"/>
            <a:ext cx="10547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wc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wc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is a useful command for counting words, lines, or characters. It can receive input from stdin, or 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filename as an argument. There are three flags available: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l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,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w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, and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c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; for lines, words,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characters respectively. For example, to display the number of lines and words in some input text,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try </a:t>
            </a: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printf "Hello\nThis is text" | wc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3a3a3a"/>
                </a:solidFill>
                <a:latin typeface="OpenSans-Semibold"/>
                <a:ea typeface="Calibri"/>
              </a:rPr>
              <a:t>Note: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Even if the flags are passed in a different order, wc will always display lines, words, then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characters.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2b2b2b"/>
                </a:solidFill>
                <a:latin typeface="OpenSans-Semibold"/>
                <a:ea typeface="Calibri"/>
              </a:rPr>
              <a:t>sort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3a3a3a"/>
                </a:solidFill>
                <a:latin typeface="CourierNewPSMT"/>
                <a:ea typeface="Calibri"/>
              </a:rPr>
              <a:t>sort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Calibri"/>
              </a:rPr>
              <a:t>will sort input from stdin, or from a filename accepted as a paramters.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7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20200" y="2766240"/>
            <a:ext cx="111672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Quiz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762120" y="783720"/>
            <a:ext cx="10177200" cy="528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143720" y="1110240"/>
            <a:ext cx="1684440" cy="100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Agenda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135080" y="1958040"/>
            <a:ext cx="644148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50000"/>
              </a:lnSpc>
              <a:buClr>
                <a:srgbClr val="003c71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3c71"/>
                </a:solidFill>
                <a:latin typeface="Arial"/>
                <a:ea typeface="DejaVu Sans"/>
              </a:rPr>
              <a:t>Downloading files from Terminal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3c71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3c71"/>
                </a:solidFill>
                <a:latin typeface="Arial"/>
                <a:ea typeface="DejaVu Sans"/>
              </a:rPr>
              <a:t>Shell Plumbing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3c71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3c71"/>
                </a:solidFill>
                <a:latin typeface="Arial"/>
                <a:ea typeface="DejaVu Sans"/>
              </a:rPr>
              <a:t>Pipes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3c71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3c71"/>
                </a:solidFill>
                <a:latin typeface="Arial"/>
                <a:ea typeface="DejaVu Sans"/>
              </a:rPr>
              <a:t>Redirects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3c71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3c71"/>
                </a:solidFill>
                <a:latin typeface="Arial"/>
                <a:ea typeface="DejaVu Sans"/>
              </a:rPr>
              <a:t>Basic Commands</a:t>
            </a:r>
            <a:endParaRPr b="0" lang="en-US" sz="2000" spc="-1" strike="noStrike"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3c71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003c71"/>
                </a:solidFill>
                <a:latin typeface="Arial"/>
                <a:ea typeface="DejaVu Sans"/>
              </a:rPr>
              <a:t>Quiz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20200" y="2766240"/>
            <a:ext cx="111672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Downloading Files from Terminal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Downloading files from Terminal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6CDB04-3CA8-4117-9983-8693B883CD6E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22960" y="1942560"/>
            <a:ext cx="10547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600" spc="-1" strike="noStrike" u="sng">
                <a:solidFill>
                  <a:srgbClr val="0077ca"/>
                </a:solidFill>
                <a:uFillTx/>
                <a:latin typeface="Arial"/>
                <a:ea typeface="DejaVu Sans"/>
                <a:hlinkClick r:id="rId1"/>
              </a:rPr>
              <a:t>wget</a:t>
            </a:r>
            <a:r>
              <a:rPr b="0" lang="en-US" sz="1600" spc="-1" strike="noStrike" u="sng">
                <a:solidFill>
                  <a:srgbClr val="0077ca"/>
                </a:solidFill>
                <a:uFillTx/>
                <a:latin typeface="Arial"/>
                <a:ea typeface="DejaVu Sans"/>
                <a:hlinkClick r:id="rId2"/>
              </a:rPr>
              <a:t>  </a:t>
            </a:r>
            <a:r>
              <a:rPr b="0" lang="en-US" sz="1600" spc="-1" strike="noStrike">
                <a:solidFill>
                  <a:srgbClr val="181717"/>
                </a:solidFill>
                <a:latin typeface="Arial"/>
                <a:ea typeface="DejaVu Sans"/>
              </a:rPr>
              <a:t> command :   </a:t>
            </a:r>
            <a:r>
              <a:rPr b="0" lang="da-DK" sz="1600" spc="-1" strike="noStrike">
                <a:solidFill>
                  <a:srgbClr val="181717"/>
                </a:solidFill>
                <a:latin typeface="Arial"/>
                <a:ea typeface="DejaVu Sans"/>
              </a:rPr>
              <a:t>wget </a:t>
            </a: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DejaVu Sans"/>
                <a:hlinkClick r:id="rId3"/>
              </a:rPr>
              <a:t>https://cdn.kernel.org/pub/linux/kernel/v4.x/linux-4.17.2.tar.xz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0c14"/>
                </a:solidFill>
                <a:uFillTx/>
                <a:latin typeface="Arial"/>
                <a:ea typeface="Noto Sans CJK SC"/>
              </a:rPr>
              <a:t>curl </a:t>
            </a:r>
            <a:r>
              <a:rPr b="0" lang="da-DK" sz="1600" spc="-1" strike="noStrike">
                <a:solidFill>
                  <a:srgbClr val="000c14"/>
                </a:solidFill>
                <a:latin typeface="Arial"/>
                <a:ea typeface="Noto Sans CJK SC"/>
              </a:rPr>
              <a:t>command: curl -o myLinux.taz.xz  </a:t>
            </a: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  <a:hlinkClick r:id="rId4"/>
              </a:rPr>
              <a:t>https://cdn.kernel.org/pub/linux/kernel/v4.x/linux-4.17.2.tar.xz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da-DK" sz="1600" spc="-1" strike="noStrike">
                <a:solidFill>
                  <a:srgbClr val="0077ca"/>
                </a:solidFill>
                <a:latin typeface="Arial"/>
                <a:ea typeface="Noto Sans CJK SC"/>
              </a:rPr>
              <a:t>Git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</a:rPr>
              <a:t>echo "# sofe3200u" &gt;&gt; README.md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</a:rPr>
              <a:t>git init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</a:rPr>
              <a:t>git add README.md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</a:rPr>
              <a:t>git commit -m "first commit"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</a:rPr>
              <a:t>git branch -M main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</a:rPr>
              <a:t>git remote add origin https://github.com/babangidazachariah/sofe3200u.git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a-DK" sz="1600" spc="-1" strike="noStrike" u="sng">
                <a:solidFill>
                  <a:srgbClr val="0077ca"/>
                </a:solidFill>
                <a:uFillTx/>
                <a:latin typeface="Arial"/>
                <a:ea typeface="Noto Sans CJK SC"/>
              </a:rPr>
              <a:t>git push -u origin main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457200" y="5487480"/>
            <a:ext cx="119404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20200" y="2766240"/>
            <a:ext cx="111672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Shell Plumbing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Shell Plumbing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4B8B716-CAFC-4AD2-B95D-D1B47E0466CC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83840" y="2100240"/>
            <a:ext cx="7469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A </a:t>
            </a:r>
            <a:r>
              <a:rPr b="1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shell</a:t>
            </a:r>
            <a:r>
              <a:rPr b="0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 is a </a:t>
            </a:r>
            <a:r>
              <a:rPr b="1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CLI</a:t>
            </a:r>
            <a:r>
              <a:rPr b="0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 (</a:t>
            </a:r>
            <a:r>
              <a:rPr b="1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Command</a:t>
            </a:r>
            <a:r>
              <a:rPr b="0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-</a:t>
            </a:r>
            <a:r>
              <a:rPr b="1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Line Interface</a:t>
            </a:r>
            <a:r>
              <a:rPr b="0" lang="en-US" sz="1600" spc="-1" strike="noStrike">
                <a:solidFill>
                  <a:srgbClr val="222222"/>
                </a:solidFill>
                <a:latin typeface="arial"/>
                <a:ea typeface="DejaVu Sans"/>
              </a:rPr>
              <a:t>) 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2b2b2b"/>
                </a:solidFill>
                <a:latin typeface="OpenSans-Semibold"/>
                <a:ea typeface="DejaVu Sans"/>
              </a:rPr>
              <a:t>Streams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When you run any program in the shell, it will have access to three streams: -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One input stream:stdin (standard in) </a:t>
            </a:r>
            <a:endParaRPr b="0" lang="en-US" sz="18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Two output streams: stdout and stderr (standard out and standard error)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3" name="Group 4"/>
          <p:cNvGrpSpPr/>
          <p:nvPr/>
        </p:nvGrpSpPr>
        <p:grpSpPr>
          <a:xfrm>
            <a:off x="7818120" y="2165400"/>
            <a:ext cx="4148640" cy="2525040"/>
            <a:chOff x="7818120" y="2165400"/>
            <a:chExt cx="4148640" cy="2525040"/>
          </a:xfrm>
        </p:grpSpPr>
        <p:grpSp>
          <p:nvGrpSpPr>
            <p:cNvPr id="174" name="Group 5"/>
            <p:cNvGrpSpPr/>
            <p:nvPr/>
          </p:nvGrpSpPr>
          <p:grpSpPr>
            <a:xfrm>
              <a:off x="7818120" y="2165400"/>
              <a:ext cx="4070160" cy="2525040"/>
              <a:chOff x="7818120" y="2165400"/>
              <a:chExt cx="4070160" cy="2525040"/>
            </a:xfrm>
          </p:grpSpPr>
          <p:pic>
            <p:nvPicPr>
              <p:cNvPr id="175" name="Picture 2" descr=""/>
              <p:cNvPicPr/>
              <p:nvPr/>
            </p:nvPicPr>
            <p:blipFill>
              <a:blip r:embed="rId1"/>
              <a:stretch/>
            </p:blipFill>
            <p:spPr>
              <a:xfrm rot="5400000">
                <a:off x="8690040" y="2165040"/>
                <a:ext cx="2525040" cy="252504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76" name="Group 6"/>
              <p:cNvGrpSpPr/>
              <p:nvPr/>
            </p:nvGrpSpPr>
            <p:grpSpPr>
              <a:xfrm>
                <a:off x="7818120" y="2993400"/>
                <a:ext cx="4070160" cy="1644840"/>
                <a:chOff x="7818120" y="2993400"/>
                <a:chExt cx="4070160" cy="1644840"/>
              </a:xfrm>
            </p:grpSpPr>
            <p:sp>
              <p:nvSpPr>
                <p:cNvPr id="177" name="CustomShape 7"/>
                <p:cNvSpPr/>
                <p:nvPr/>
              </p:nvSpPr>
              <p:spPr>
                <a:xfrm>
                  <a:off x="7818120" y="2993400"/>
                  <a:ext cx="9460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rgbClr val="00b05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8" name="CustomShape 8"/>
                <p:cNvSpPr/>
                <p:nvPr/>
              </p:nvSpPr>
              <p:spPr>
                <a:xfrm>
                  <a:off x="10942200" y="3015360"/>
                  <a:ext cx="9460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rgbClr val="00b05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79" name="CustomShape 9"/>
                <p:cNvSpPr/>
                <p:nvPr/>
              </p:nvSpPr>
              <p:spPr>
                <a:xfrm>
                  <a:off x="10431000" y="3953520"/>
                  <a:ext cx="782640" cy="6847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rgbClr val="00b05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80" name="CustomShape 10"/>
            <p:cNvSpPr/>
            <p:nvPr/>
          </p:nvSpPr>
          <p:spPr>
            <a:xfrm>
              <a:off x="7822440" y="2558160"/>
              <a:ext cx="662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c71"/>
                  </a:solidFill>
                  <a:latin typeface="Arial"/>
                  <a:ea typeface="DejaVu Sans"/>
                </a:rPr>
                <a:t>stdin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1" name="CustomShape 11"/>
            <p:cNvSpPr/>
            <p:nvPr/>
          </p:nvSpPr>
          <p:spPr>
            <a:xfrm>
              <a:off x="11164680" y="2535120"/>
              <a:ext cx="802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c71"/>
                  </a:solidFill>
                  <a:latin typeface="Arial"/>
                  <a:ea typeface="DejaVu Sans"/>
                </a:rPr>
                <a:t>stdout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82" name="CustomShape 12"/>
            <p:cNvSpPr/>
            <p:nvPr/>
          </p:nvSpPr>
          <p:spPr>
            <a:xfrm>
              <a:off x="10899360" y="4055040"/>
              <a:ext cx="763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c71"/>
                  </a:solidFill>
                  <a:latin typeface="Arial"/>
                  <a:ea typeface="DejaVu Sans"/>
                </a:rPr>
                <a:t>stderr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Shell Plumbing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3DFAB21-C95E-4CEF-9831-0FBE18CC3B2C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83840" y="2100240"/>
            <a:ext cx="7469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2b2b2b"/>
                </a:solidFill>
                <a:latin typeface="OpenSans-Semibold"/>
                <a:ea typeface="DejaVu Sans"/>
              </a:rPr>
              <a:t>Why two output streams?</a:t>
            </a:r>
            <a:endParaRPr b="0" lang="en-US" sz="2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It is important to distinguish between valid output of a command and output due to errors. Like a function, you can make some assumptions about the output of a command. If errors were mixed in with the output, you wouldn't be able to make these assumptions.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For example, the </a:t>
            </a:r>
            <a:r>
              <a:rPr b="0" lang="en-US" sz="1800" spc="-1" strike="noStrike">
                <a:solidFill>
                  <a:srgbClr val="3a3a3a"/>
                </a:solidFill>
                <a:latin typeface="CourierNewPSMT"/>
                <a:ea typeface="DejaVu Sans"/>
              </a:rPr>
              <a:t>ls 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command will always write a list of files (or nothing) to </a:t>
            </a:r>
            <a:r>
              <a:rPr b="0" lang="en-US" sz="1800" spc="-1" strike="noStrike">
                <a:solidFill>
                  <a:srgbClr val="3a3a3a"/>
                </a:solidFill>
                <a:latin typeface="CourierNewPSMT"/>
                <a:ea typeface="DejaVu Sans"/>
              </a:rPr>
              <a:t>stdout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. Any error message is sent over </a:t>
            </a:r>
            <a:r>
              <a:rPr b="0" lang="en-US" sz="1800" spc="-1" strike="noStrike">
                <a:solidFill>
                  <a:srgbClr val="3a3a3a"/>
                </a:solidFill>
                <a:latin typeface="CourierNewPSMT"/>
                <a:ea typeface="DejaVu Sans"/>
              </a:rPr>
              <a:t>stderr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For instance try this command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535456"/>
                </a:solidFill>
                <a:latin typeface="CourierNewPSMT"/>
                <a:ea typeface="DejaVu Sans"/>
              </a:rPr>
              <a:t>ls /root /var (stdout)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6" name="Group 4"/>
          <p:cNvGrpSpPr/>
          <p:nvPr/>
        </p:nvGrpSpPr>
        <p:grpSpPr>
          <a:xfrm>
            <a:off x="7818120" y="2165400"/>
            <a:ext cx="4148640" cy="2525040"/>
            <a:chOff x="7818120" y="2165400"/>
            <a:chExt cx="4148640" cy="2525040"/>
          </a:xfrm>
        </p:grpSpPr>
        <p:grpSp>
          <p:nvGrpSpPr>
            <p:cNvPr id="187" name="Group 5"/>
            <p:cNvGrpSpPr/>
            <p:nvPr/>
          </p:nvGrpSpPr>
          <p:grpSpPr>
            <a:xfrm>
              <a:off x="7818120" y="2165400"/>
              <a:ext cx="4070160" cy="2525040"/>
              <a:chOff x="7818120" y="2165400"/>
              <a:chExt cx="4070160" cy="2525040"/>
            </a:xfrm>
          </p:grpSpPr>
          <p:pic>
            <p:nvPicPr>
              <p:cNvPr id="188" name="Picture 2" descr=""/>
              <p:cNvPicPr/>
              <p:nvPr/>
            </p:nvPicPr>
            <p:blipFill>
              <a:blip r:embed="rId1"/>
              <a:stretch/>
            </p:blipFill>
            <p:spPr>
              <a:xfrm rot="5400000">
                <a:off x="8690040" y="2165040"/>
                <a:ext cx="2525040" cy="2525040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89" name="Group 6"/>
              <p:cNvGrpSpPr/>
              <p:nvPr/>
            </p:nvGrpSpPr>
            <p:grpSpPr>
              <a:xfrm>
                <a:off x="7818120" y="2993400"/>
                <a:ext cx="4070160" cy="1644840"/>
                <a:chOff x="7818120" y="2993400"/>
                <a:chExt cx="4070160" cy="1644840"/>
              </a:xfrm>
            </p:grpSpPr>
            <p:sp>
              <p:nvSpPr>
                <p:cNvPr id="190" name="CustomShape 7"/>
                <p:cNvSpPr/>
                <p:nvPr/>
              </p:nvSpPr>
              <p:spPr>
                <a:xfrm>
                  <a:off x="7818120" y="2993400"/>
                  <a:ext cx="9460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rgbClr val="00b05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1" name="CustomShape 8"/>
                <p:cNvSpPr/>
                <p:nvPr/>
              </p:nvSpPr>
              <p:spPr>
                <a:xfrm>
                  <a:off x="10942200" y="3015360"/>
                  <a:ext cx="9460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rgbClr val="00b05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2" name="CustomShape 9"/>
                <p:cNvSpPr/>
                <p:nvPr/>
              </p:nvSpPr>
              <p:spPr>
                <a:xfrm>
                  <a:off x="10431000" y="3953520"/>
                  <a:ext cx="782640" cy="6847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76320">
                  <a:solidFill>
                    <a:srgbClr val="00b050"/>
                  </a:solidFill>
                  <a:tailEnd len="med" type="triangle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</p:grpSp>
        <p:sp>
          <p:nvSpPr>
            <p:cNvPr id="193" name="CustomShape 10"/>
            <p:cNvSpPr/>
            <p:nvPr/>
          </p:nvSpPr>
          <p:spPr>
            <a:xfrm>
              <a:off x="7822440" y="2558160"/>
              <a:ext cx="66204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c71"/>
                  </a:solidFill>
                  <a:latin typeface="Arial"/>
                  <a:ea typeface="DejaVu Sans"/>
                </a:rPr>
                <a:t>stdin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4" name="CustomShape 11"/>
            <p:cNvSpPr/>
            <p:nvPr/>
          </p:nvSpPr>
          <p:spPr>
            <a:xfrm>
              <a:off x="11164680" y="2535120"/>
              <a:ext cx="802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c71"/>
                  </a:solidFill>
                  <a:latin typeface="Arial"/>
                  <a:ea typeface="DejaVu Sans"/>
                </a:rPr>
                <a:t>stdout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95" name="CustomShape 12"/>
            <p:cNvSpPr/>
            <p:nvPr/>
          </p:nvSpPr>
          <p:spPr>
            <a:xfrm>
              <a:off x="10899360" y="4055040"/>
              <a:ext cx="763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3c71"/>
                  </a:solidFill>
                  <a:latin typeface="Arial"/>
                  <a:ea typeface="DejaVu Sans"/>
                </a:rPr>
                <a:t>stderr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20200" y="2766240"/>
            <a:ext cx="1116720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3c71"/>
                </a:solidFill>
                <a:latin typeface="Arial"/>
                <a:ea typeface="DejaVu Sans"/>
              </a:rPr>
              <a:t>Pipes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04960" y="365040"/>
            <a:ext cx="1054764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000" spc="-1" strike="noStrike">
                <a:solidFill>
                  <a:srgbClr val="003c71"/>
                </a:solidFill>
                <a:latin typeface="Arial"/>
                <a:ea typeface="DejaVu Sans"/>
              </a:rPr>
              <a:t>Pipes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610480" y="6212160"/>
            <a:ext cx="2742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B7E985-5977-46B3-90E1-E70C3EA22826}" type="slidenum">
              <a:rPr b="0" lang="en-US" sz="1200" spc="-1" strike="noStrike">
                <a:solidFill>
                  <a:srgbClr val="8b91a4"/>
                </a:solidFill>
                <a:latin typeface="Arial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483840" y="2100240"/>
            <a:ext cx="7469640" cy="390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Pipes are a very powerful tool which allow you to create your own data flow in the terminal. A pipe connects two streams together.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The </a:t>
            </a:r>
            <a:r>
              <a:rPr b="1" lang="en-US" sz="1800" spc="-1" strike="noStrike">
                <a:solidFill>
                  <a:srgbClr val="ff0000"/>
                </a:solidFill>
                <a:latin typeface="OpenSans-Semibold"/>
                <a:ea typeface="DejaVu Sans"/>
              </a:rPr>
              <a:t>piped commands run concurrently</a:t>
            </a: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. This can be very helpful for basic multiprocessing.</a:t>
            </a:r>
            <a:endParaRPr b="0" lang="en-US" sz="1800" spc="-1" strike="noStrike">
              <a:latin typeface="Arial"/>
            </a:endParaRPr>
          </a:p>
          <a:p>
            <a:pPr marL="285840" indent="-284760">
              <a:lnSpc>
                <a:spcPct val="90000"/>
              </a:lnSpc>
              <a:spcBef>
                <a:spcPts val="1001"/>
              </a:spcBef>
              <a:buClr>
                <a:srgbClr val="00355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3a3a3a"/>
                </a:solidFill>
                <a:latin typeface="OpenSans"/>
                <a:ea typeface="DejaVu Sans"/>
              </a:rPr>
              <a:t>For example, running the following will display all files in the working directory which contain the letter "a".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535456"/>
                </a:solidFill>
                <a:latin typeface="CourierNewPSMT"/>
                <a:ea typeface="DejaVu Sans"/>
              </a:rPr>
              <a:t>ls | grep "a"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c71"/>
      </a:dk2>
      <a:lt2>
        <a:srgbClr val="e7e6e6"/>
      </a:lt2>
      <a:accent1>
        <a:srgbClr val="0077ca"/>
      </a:accent1>
      <a:accent2>
        <a:srgbClr val="e75d2a"/>
      </a:accent2>
      <a:accent3>
        <a:srgbClr val="5b6770"/>
      </a:accent3>
      <a:accent4>
        <a:srgbClr val="a7a8aa"/>
      </a:accent4>
      <a:accent5>
        <a:srgbClr val="aca391"/>
      </a:accent5>
      <a:accent6>
        <a:srgbClr val="003c71"/>
      </a:accent6>
      <a:hlink>
        <a:srgbClr val="0077ca"/>
      </a:hlink>
      <a:folHlink>
        <a:srgbClr val="caca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Powerpoint_Template_Ontario_Tech_University</Template>
  <TotalTime>425</TotalTime>
  <Application>LibreOffice/6.4.7.2$Linux_X86_64 LibreOffice_project/40$Build-2</Application>
  <Words>1020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2020-09-11T17:09:19Z</dcterms:created>
  <dc:creator>abdelrahman elewah</dc:creator>
  <dc:description/>
  <dc:language>en-US</dc:language>
  <cp:lastModifiedBy/>
  <dcterms:modified xsi:type="dcterms:W3CDTF">2024-09-20T19:41:16Z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