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2" r:id="rId2"/>
    <p:sldMasterId id="2147483752" r:id="rId3"/>
  </p:sldMasterIdLst>
  <p:notesMasterIdLst>
    <p:notesMasterId r:id="rId54"/>
  </p:notesMasterIdLst>
  <p:handoutMasterIdLst>
    <p:handoutMasterId r:id="rId55"/>
  </p:handoutMasterIdLst>
  <p:sldIdLst>
    <p:sldId id="276" r:id="rId4"/>
    <p:sldId id="300" r:id="rId5"/>
    <p:sldId id="301" r:id="rId6"/>
    <p:sldId id="325" r:id="rId7"/>
    <p:sldId id="326" r:id="rId8"/>
    <p:sldId id="327" r:id="rId9"/>
    <p:sldId id="328" r:id="rId10"/>
    <p:sldId id="318" r:id="rId11"/>
    <p:sldId id="320" r:id="rId12"/>
    <p:sldId id="319" r:id="rId13"/>
    <p:sldId id="330" r:id="rId14"/>
    <p:sldId id="329" r:id="rId15"/>
    <p:sldId id="33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323" r:id="rId24"/>
    <p:sldId id="310" r:id="rId25"/>
    <p:sldId id="277" r:id="rId26"/>
    <p:sldId id="311" r:id="rId27"/>
    <p:sldId id="279" r:id="rId28"/>
    <p:sldId id="332" r:id="rId29"/>
    <p:sldId id="333" r:id="rId30"/>
    <p:sldId id="321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12" r:id="rId39"/>
    <p:sldId id="341" r:id="rId40"/>
    <p:sldId id="342" r:id="rId41"/>
    <p:sldId id="324" r:id="rId42"/>
    <p:sldId id="313" r:id="rId43"/>
    <p:sldId id="290" r:id="rId44"/>
    <p:sldId id="343" r:id="rId45"/>
    <p:sldId id="344" r:id="rId46"/>
    <p:sldId id="345" r:id="rId47"/>
    <p:sldId id="346" r:id="rId48"/>
    <p:sldId id="347" r:id="rId49"/>
    <p:sldId id="348" r:id="rId50"/>
    <p:sldId id="317" r:id="rId51"/>
    <p:sldId id="315" r:id="rId52"/>
    <p:sldId id="322" r:id="rId53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">
          <p15:clr>
            <a:srgbClr val="A4A3A4"/>
          </p15:clr>
        </p15:guide>
        <p15:guide id="2" pos="3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33CC"/>
    <a:srgbClr val="99FF99"/>
    <a:srgbClr val="99CCFF"/>
    <a:srgbClr val="FF999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62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-1044" y="-84"/>
      </p:cViewPr>
      <p:guideLst>
        <p:guide orient="horz" pos="323"/>
        <p:guide pos="35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04" y="-132"/>
      </p:cViewPr>
      <p:guideLst>
        <p:guide orient="horz" pos="3224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n\Desktop\sales\Regional-wise%20salesorders_d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n\Desktop\sales\salesorder%20in%20de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n\Desktop\Regional-Wise%20salesorders_us%20(1)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7"/>
          <c:y val="0.22582823705647675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87695360"/>
        <c:axId val="87696896"/>
        <c:axId val="0"/>
      </c:bar3DChart>
      <c:catAx>
        <c:axId val="87695360"/>
        <c:scaling>
          <c:orientation val="minMax"/>
        </c:scaling>
        <c:axPos val="b"/>
        <c:tickLblPos val="nextTo"/>
        <c:crossAx val="87696896"/>
        <c:crosses val="autoZero"/>
        <c:auto val="1"/>
        <c:lblAlgn val="ctr"/>
        <c:lblOffset val="100"/>
      </c:catAx>
      <c:valAx>
        <c:axId val="87696896"/>
        <c:scaling>
          <c:orientation val="minMax"/>
        </c:scaling>
        <c:axPos val="l"/>
        <c:majorGridlines/>
        <c:numFmt formatCode="General" sourceLinked="1"/>
        <c:tickLblPos val="nextTo"/>
        <c:crossAx val="8769536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'Regional-wise salesorders_de'!$B$3</c:f>
              <c:strCache>
                <c:ptCount val="1"/>
                <c:pt idx="0">
                  <c:v>ANKLAM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salesorders_de'!$B$4:$B$21</c:f>
              <c:numCache>
                <c:formatCode>General</c:formatCode>
                <c:ptCount val="18"/>
                <c:pt idx="0">
                  <c:v>59</c:v>
                </c:pt>
                <c:pt idx="1">
                  <c:v>54</c:v>
                </c:pt>
                <c:pt idx="2">
                  <c:v>43</c:v>
                </c:pt>
                <c:pt idx="3">
                  <c:v>56</c:v>
                </c:pt>
                <c:pt idx="4">
                  <c:v>43</c:v>
                </c:pt>
                <c:pt idx="5">
                  <c:v>42</c:v>
                </c:pt>
                <c:pt idx="6">
                  <c:v>52</c:v>
                </c:pt>
                <c:pt idx="7">
                  <c:v>46</c:v>
                </c:pt>
                <c:pt idx="8">
                  <c:v>56</c:v>
                </c:pt>
                <c:pt idx="9">
                  <c:v>53</c:v>
                </c:pt>
                <c:pt idx="10">
                  <c:v>39</c:v>
                </c:pt>
                <c:pt idx="11">
                  <c:v>53</c:v>
                </c:pt>
                <c:pt idx="12">
                  <c:v>46</c:v>
                </c:pt>
                <c:pt idx="13">
                  <c:v>48</c:v>
                </c:pt>
                <c:pt idx="14">
                  <c:v>48</c:v>
                </c:pt>
                <c:pt idx="15">
                  <c:v>50</c:v>
                </c:pt>
                <c:pt idx="16">
                  <c:v>42</c:v>
                </c:pt>
                <c:pt idx="17">
                  <c:v>40</c:v>
                </c:pt>
              </c:numCache>
            </c:numRef>
          </c:val>
        </c:ser>
        <c:ser>
          <c:idx val="1"/>
          <c:order val="1"/>
          <c:tx>
            <c:strRef>
              <c:f>'Regional-wise salesorders_de'!$C$3</c:f>
              <c:strCache>
                <c:ptCount val="1"/>
                <c:pt idx="0">
                  <c:v>BERLIN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salesorders_de'!$C$4:$C$21</c:f>
              <c:numCache>
                <c:formatCode>General</c:formatCode>
                <c:ptCount val="18"/>
                <c:pt idx="0">
                  <c:v>45</c:v>
                </c:pt>
                <c:pt idx="1">
                  <c:v>55</c:v>
                </c:pt>
                <c:pt idx="2">
                  <c:v>44</c:v>
                </c:pt>
                <c:pt idx="3">
                  <c:v>51</c:v>
                </c:pt>
                <c:pt idx="4">
                  <c:v>52</c:v>
                </c:pt>
                <c:pt idx="5">
                  <c:v>44</c:v>
                </c:pt>
                <c:pt idx="6">
                  <c:v>43</c:v>
                </c:pt>
                <c:pt idx="7">
                  <c:v>42</c:v>
                </c:pt>
                <c:pt idx="8">
                  <c:v>39</c:v>
                </c:pt>
                <c:pt idx="9">
                  <c:v>48</c:v>
                </c:pt>
                <c:pt idx="10">
                  <c:v>46</c:v>
                </c:pt>
                <c:pt idx="11">
                  <c:v>46</c:v>
                </c:pt>
                <c:pt idx="12">
                  <c:v>44</c:v>
                </c:pt>
                <c:pt idx="13">
                  <c:v>43</c:v>
                </c:pt>
                <c:pt idx="14">
                  <c:v>46</c:v>
                </c:pt>
                <c:pt idx="15">
                  <c:v>47</c:v>
                </c:pt>
                <c:pt idx="16">
                  <c:v>50</c:v>
                </c:pt>
                <c:pt idx="17">
                  <c:v>45</c:v>
                </c:pt>
              </c:numCache>
            </c:numRef>
          </c:val>
        </c:ser>
        <c:ser>
          <c:idx val="2"/>
          <c:order val="2"/>
          <c:tx>
            <c:strRef>
              <c:f>'Regional-wise salesorders_de'!$D$3</c:f>
              <c:strCache>
                <c:ptCount val="1"/>
                <c:pt idx="0">
                  <c:v>BOCHUM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salesorders_de'!$D$4:$D$21</c:f>
              <c:numCache>
                <c:formatCode>General</c:formatCode>
                <c:ptCount val="18"/>
                <c:pt idx="0">
                  <c:v>55</c:v>
                </c:pt>
                <c:pt idx="1">
                  <c:v>53</c:v>
                </c:pt>
                <c:pt idx="2">
                  <c:v>45</c:v>
                </c:pt>
                <c:pt idx="3">
                  <c:v>38</c:v>
                </c:pt>
                <c:pt idx="4">
                  <c:v>44</c:v>
                </c:pt>
                <c:pt idx="5">
                  <c:v>37</c:v>
                </c:pt>
                <c:pt idx="6">
                  <c:v>55</c:v>
                </c:pt>
                <c:pt idx="7">
                  <c:v>50</c:v>
                </c:pt>
                <c:pt idx="8">
                  <c:v>44</c:v>
                </c:pt>
                <c:pt idx="9">
                  <c:v>40</c:v>
                </c:pt>
                <c:pt idx="10">
                  <c:v>35</c:v>
                </c:pt>
                <c:pt idx="11">
                  <c:v>33</c:v>
                </c:pt>
                <c:pt idx="12">
                  <c:v>40</c:v>
                </c:pt>
                <c:pt idx="13">
                  <c:v>33</c:v>
                </c:pt>
                <c:pt idx="14">
                  <c:v>40</c:v>
                </c:pt>
                <c:pt idx="15">
                  <c:v>58</c:v>
                </c:pt>
                <c:pt idx="16">
                  <c:v>46</c:v>
                </c:pt>
                <c:pt idx="17">
                  <c:v>55</c:v>
                </c:pt>
              </c:numCache>
            </c:numRef>
          </c:val>
        </c:ser>
        <c:ser>
          <c:idx val="3"/>
          <c:order val="3"/>
          <c:tx>
            <c:strRef>
              <c:f>'Regional-wise salesorders_de'!$E$3</c:f>
              <c:strCache>
                <c:ptCount val="1"/>
                <c:pt idx="0">
                  <c:v>FRANKFURT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salesorders_de'!$E$4:$E$21</c:f>
              <c:numCache>
                <c:formatCode>General</c:formatCode>
                <c:ptCount val="18"/>
                <c:pt idx="0">
                  <c:v>65</c:v>
                </c:pt>
                <c:pt idx="1">
                  <c:v>47</c:v>
                </c:pt>
                <c:pt idx="2">
                  <c:v>47</c:v>
                </c:pt>
                <c:pt idx="3">
                  <c:v>46</c:v>
                </c:pt>
                <c:pt idx="4">
                  <c:v>57</c:v>
                </c:pt>
                <c:pt idx="5">
                  <c:v>41</c:v>
                </c:pt>
                <c:pt idx="6">
                  <c:v>55</c:v>
                </c:pt>
                <c:pt idx="7">
                  <c:v>50</c:v>
                </c:pt>
                <c:pt idx="8">
                  <c:v>47</c:v>
                </c:pt>
                <c:pt idx="9">
                  <c:v>40</c:v>
                </c:pt>
                <c:pt idx="10">
                  <c:v>55</c:v>
                </c:pt>
                <c:pt idx="11">
                  <c:v>56</c:v>
                </c:pt>
                <c:pt idx="12">
                  <c:v>57</c:v>
                </c:pt>
                <c:pt idx="13">
                  <c:v>37</c:v>
                </c:pt>
                <c:pt idx="14">
                  <c:v>46</c:v>
                </c:pt>
                <c:pt idx="15">
                  <c:v>41</c:v>
                </c:pt>
                <c:pt idx="16">
                  <c:v>58</c:v>
                </c:pt>
                <c:pt idx="17">
                  <c:v>42</c:v>
                </c:pt>
              </c:numCache>
            </c:numRef>
          </c:val>
        </c:ser>
        <c:ser>
          <c:idx val="4"/>
          <c:order val="4"/>
          <c:tx>
            <c:strRef>
              <c:f>'Regional-wise salesorders_de'!$F$3</c:f>
              <c:strCache>
                <c:ptCount val="1"/>
                <c:pt idx="0">
                  <c:v>HAMBURG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salesorders_de'!$F$4:$F$21</c:f>
              <c:numCache>
                <c:formatCode>General</c:formatCode>
                <c:ptCount val="18"/>
                <c:pt idx="0">
                  <c:v>105</c:v>
                </c:pt>
                <c:pt idx="1">
                  <c:v>88</c:v>
                </c:pt>
                <c:pt idx="2">
                  <c:v>88</c:v>
                </c:pt>
                <c:pt idx="3">
                  <c:v>86</c:v>
                </c:pt>
                <c:pt idx="4">
                  <c:v>98</c:v>
                </c:pt>
                <c:pt idx="5">
                  <c:v>101</c:v>
                </c:pt>
                <c:pt idx="6">
                  <c:v>110</c:v>
                </c:pt>
                <c:pt idx="7">
                  <c:v>98</c:v>
                </c:pt>
                <c:pt idx="8">
                  <c:v>93</c:v>
                </c:pt>
                <c:pt idx="9">
                  <c:v>98</c:v>
                </c:pt>
                <c:pt idx="10">
                  <c:v>86</c:v>
                </c:pt>
                <c:pt idx="11">
                  <c:v>103</c:v>
                </c:pt>
                <c:pt idx="12">
                  <c:v>84</c:v>
                </c:pt>
                <c:pt idx="13">
                  <c:v>87</c:v>
                </c:pt>
                <c:pt idx="14">
                  <c:v>79</c:v>
                </c:pt>
                <c:pt idx="15">
                  <c:v>91</c:v>
                </c:pt>
                <c:pt idx="16">
                  <c:v>88</c:v>
                </c:pt>
                <c:pt idx="17">
                  <c:v>94</c:v>
                </c:pt>
              </c:numCache>
            </c:numRef>
          </c:val>
        </c:ser>
        <c:ser>
          <c:idx val="5"/>
          <c:order val="5"/>
          <c:tx>
            <c:strRef>
              <c:f>'Regional-wise salesorders_de'!$G$3</c:f>
              <c:strCache>
                <c:ptCount val="1"/>
                <c:pt idx="0">
                  <c:v>HANNOVER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salesorders_de'!$G$4:$G$21</c:f>
              <c:numCache>
                <c:formatCode>General</c:formatCode>
                <c:ptCount val="18"/>
                <c:pt idx="0">
                  <c:v>40</c:v>
                </c:pt>
                <c:pt idx="1">
                  <c:v>40</c:v>
                </c:pt>
                <c:pt idx="2">
                  <c:v>46</c:v>
                </c:pt>
                <c:pt idx="3">
                  <c:v>45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  <c:pt idx="10">
                  <c:v>37</c:v>
                </c:pt>
                <c:pt idx="11">
                  <c:v>47</c:v>
                </c:pt>
                <c:pt idx="12">
                  <c:v>42</c:v>
                </c:pt>
                <c:pt idx="13">
                  <c:v>47</c:v>
                </c:pt>
                <c:pt idx="14">
                  <c:v>48</c:v>
                </c:pt>
                <c:pt idx="15">
                  <c:v>59</c:v>
                </c:pt>
                <c:pt idx="16">
                  <c:v>46</c:v>
                </c:pt>
                <c:pt idx="17">
                  <c:v>46</c:v>
                </c:pt>
              </c:numCache>
            </c:numRef>
          </c:val>
        </c:ser>
        <c:ser>
          <c:idx val="6"/>
          <c:order val="6"/>
          <c:tx>
            <c:strRef>
              <c:f>'Regional-wise salesorders_de'!$H$3</c:f>
              <c:strCache>
                <c:ptCount val="1"/>
                <c:pt idx="0">
                  <c:v>HEIDELBERG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salesorders_de'!$H$4:$H$21</c:f>
              <c:numCache>
                <c:formatCode>General</c:formatCode>
                <c:ptCount val="18"/>
                <c:pt idx="0">
                  <c:v>43</c:v>
                </c:pt>
                <c:pt idx="1">
                  <c:v>33</c:v>
                </c:pt>
                <c:pt idx="2">
                  <c:v>43</c:v>
                </c:pt>
                <c:pt idx="3">
                  <c:v>45</c:v>
                </c:pt>
                <c:pt idx="4">
                  <c:v>45</c:v>
                </c:pt>
                <c:pt idx="5">
                  <c:v>51</c:v>
                </c:pt>
                <c:pt idx="6">
                  <c:v>51</c:v>
                </c:pt>
                <c:pt idx="7">
                  <c:v>52</c:v>
                </c:pt>
                <c:pt idx="8">
                  <c:v>52</c:v>
                </c:pt>
                <c:pt idx="9">
                  <c:v>46</c:v>
                </c:pt>
                <c:pt idx="10">
                  <c:v>47</c:v>
                </c:pt>
                <c:pt idx="11">
                  <c:v>48</c:v>
                </c:pt>
                <c:pt idx="12">
                  <c:v>43</c:v>
                </c:pt>
                <c:pt idx="13">
                  <c:v>41</c:v>
                </c:pt>
                <c:pt idx="14">
                  <c:v>45</c:v>
                </c:pt>
                <c:pt idx="15">
                  <c:v>40</c:v>
                </c:pt>
                <c:pt idx="16">
                  <c:v>52</c:v>
                </c:pt>
                <c:pt idx="17">
                  <c:v>48</c:v>
                </c:pt>
              </c:numCache>
            </c:numRef>
          </c:val>
        </c:ser>
        <c:ser>
          <c:idx val="7"/>
          <c:order val="7"/>
          <c:tx>
            <c:strRef>
              <c:f>'Regional-wise salesorders_de'!$I$3</c:f>
              <c:strCache>
                <c:ptCount val="1"/>
                <c:pt idx="0">
                  <c:v>LEIPZIG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salesorders_de'!$I$4:$I$21</c:f>
              <c:numCache>
                <c:formatCode>General</c:formatCode>
                <c:ptCount val="18"/>
                <c:pt idx="0">
                  <c:v>32</c:v>
                </c:pt>
                <c:pt idx="1">
                  <c:v>41</c:v>
                </c:pt>
                <c:pt idx="2">
                  <c:v>33</c:v>
                </c:pt>
                <c:pt idx="3">
                  <c:v>40</c:v>
                </c:pt>
                <c:pt idx="4">
                  <c:v>47</c:v>
                </c:pt>
                <c:pt idx="5">
                  <c:v>47</c:v>
                </c:pt>
                <c:pt idx="6">
                  <c:v>47</c:v>
                </c:pt>
                <c:pt idx="7">
                  <c:v>44</c:v>
                </c:pt>
                <c:pt idx="8">
                  <c:v>57</c:v>
                </c:pt>
                <c:pt idx="9">
                  <c:v>42</c:v>
                </c:pt>
                <c:pt idx="10">
                  <c:v>49</c:v>
                </c:pt>
                <c:pt idx="11">
                  <c:v>46</c:v>
                </c:pt>
                <c:pt idx="12">
                  <c:v>41</c:v>
                </c:pt>
                <c:pt idx="13">
                  <c:v>49</c:v>
                </c:pt>
                <c:pt idx="14">
                  <c:v>47</c:v>
                </c:pt>
                <c:pt idx="15">
                  <c:v>53</c:v>
                </c:pt>
                <c:pt idx="16">
                  <c:v>39</c:v>
                </c:pt>
                <c:pt idx="17">
                  <c:v>40</c:v>
                </c:pt>
              </c:numCache>
            </c:numRef>
          </c:val>
        </c:ser>
        <c:ser>
          <c:idx val="8"/>
          <c:order val="8"/>
          <c:tx>
            <c:strRef>
              <c:f>'Regional-wise salesorders_de'!$J$3</c:f>
              <c:strCache>
                <c:ptCount val="1"/>
                <c:pt idx="0">
                  <c:v>MAGDEBURG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salesorders_de'!$J$4:$J$21</c:f>
              <c:numCache>
                <c:formatCode>General</c:formatCode>
                <c:ptCount val="18"/>
                <c:pt idx="0">
                  <c:v>46</c:v>
                </c:pt>
                <c:pt idx="1">
                  <c:v>58</c:v>
                </c:pt>
                <c:pt idx="2">
                  <c:v>32</c:v>
                </c:pt>
                <c:pt idx="3">
                  <c:v>47</c:v>
                </c:pt>
                <c:pt idx="4">
                  <c:v>48</c:v>
                </c:pt>
                <c:pt idx="5">
                  <c:v>36</c:v>
                </c:pt>
                <c:pt idx="6">
                  <c:v>54</c:v>
                </c:pt>
                <c:pt idx="7">
                  <c:v>40</c:v>
                </c:pt>
                <c:pt idx="8">
                  <c:v>43</c:v>
                </c:pt>
                <c:pt idx="9">
                  <c:v>45</c:v>
                </c:pt>
                <c:pt idx="10">
                  <c:v>57</c:v>
                </c:pt>
                <c:pt idx="11">
                  <c:v>50</c:v>
                </c:pt>
                <c:pt idx="12">
                  <c:v>58</c:v>
                </c:pt>
                <c:pt idx="13">
                  <c:v>54</c:v>
                </c:pt>
                <c:pt idx="14">
                  <c:v>50</c:v>
                </c:pt>
                <c:pt idx="15">
                  <c:v>55</c:v>
                </c:pt>
                <c:pt idx="16">
                  <c:v>50</c:v>
                </c:pt>
                <c:pt idx="17">
                  <c:v>41</c:v>
                </c:pt>
              </c:numCache>
            </c:numRef>
          </c:val>
        </c:ser>
        <c:ser>
          <c:idx val="9"/>
          <c:order val="9"/>
          <c:tx>
            <c:strRef>
              <c:f>'Regional-wise salesorders_de'!$K$3</c:f>
              <c:strCache>
                <c:ptCount val="1"/>
                <c:pt idx="0">
                  <c:v>MUNCHEN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salesorders_de'!$K$4:$K$21</c:f>
              <c:numCache>
                <c:formatCode>General</c:formatCode>
                <c:ptCount val="18"/>
                <c:pt idx="0">
                  <c:v>40</c:v>
                </c:pt>
                <c:pt idx="1">
                  <c:v>51</c:v>
                </c:pt>
                <c:pt idx="2">
                  <c:v>37</c:v>
                </c:pt>
                <c:pt idx="3">
                  <c:v>49</c:v>
                </c:pt>
                <c:pt idx="4">
                  <c:v>59</c:v>
                </c:pt>
                <c:pt idx="5">
                  <c:v>39</c:v>
                </c:pt>
                <c:pt idx="6">
                  <c:v>43</c:v>
                </c:pt>
                <c:pt idx="7">
                  <c:v>43</c:v>
                </c:pt>
                <c:pt idx="8">
                  <c:v>39</c:v>
                </c:pt>
                <c:pt idx="9">
                  <c:v>35</c:v>
                </c:pt>
                <c:pt idx="10">
                  <c:v>41</c:v>
                </c:pt>
                <c:pt idx="11">
                  <c:v>42</c:v>
                </c:pt>
                <c:pt idx="12">
                  <c:v>40</c:v>
                </c:pt>
                <c:pt idx="13">
                  <c:v>42</c:v>
                </c:pt>
                <c:pt idx="14">
                  <c:v>54</c:v>
                </c:pt>
                <c:pt idx="15">
                  <c:v>45</c:v>
                </c:pt>
                <c:pt idx="16">
                  <c:v>48</c:v>
                </c:pt>
                <c:pt idx="17">
                  <c:v>36</c:v>
                </c:pt>
              </c:numCache>
            </c:numRef>
          </c:val>
        </c:ser>
        <c:ser>
          <c:idx val="10"/>
          <c:order val="10"/>
          <c:tx>
            <c:strRef>
              <c:f>'Regional-wise salesorders_de'!$L$3</c:f>
              <c:strCache>
                <c:ptCount val="1"/>
                <c:pt idx="0">
                  <c:v>STUTTGART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salesorders_de'!$A$4:$A$21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salesorders_de'!$L$4:$L$21</c:f>
              <c:numCache>
                <c:formatCode>General</c:formatCode>
                <c:ptCount val="18"/>
                <c:pt idx="0">
                  <c:v>50</c:v>
                </c:pt>
                <c:pt idx="1">
                  <c:v>54</c:v>
                </c:pt>
                <c:pt idx="2">
                  <c:v>48</c:v>
                </c:pt>
                <c:pt idx="3">
                  <c:v>44</c:v>
                </c:pt>
                <c:pt idx="4">
                  <c:v>44</c:v>
                </c:pt>
                <c:pt idx="5">
                  <c:v>56</c:v>
                </c:pt>
                <c:pt idx="6">
                  <c:v>47</c:v>
                </c:pt>
                <c:pt idx="7">
                  <c:v>38</c:v>
                </c:pt>
                <c:pt idx="8">
                  <c:v>51</c:v>
                </c:pt>
                <c:pt idx="9">
                  <c:v>43</c:v>
                </c:pt>
                <c:pt idx="10">
                  <c:v>45</c:v>
                </c:pt>
                <c:pt idx="11">
                  <c:v>46</c:v>
                </c:pt>
                <c:pt idx="12">
                  <c:v>57</c:v>
                </c:pt>
                <c:pt idx="13">
                  <c:v>59</c:v>
                </c:pt>
                <c:pt idx="14">
                  <c:v>40</c:v>
                </c:pt>
                <c:pt idx="15">
                  <c:v>45</c:v>
                </c:pt>
                <c:pt idx="16">
                  <c:v>40</c:v>
                </c:pt>
                <c:pt idx="17">
                  <c:v>37</c:v>
                </c:pt>
              </c:numCache>
            </c:numRef>
          </c:val>
        </c:ser>
        <c:dLbls/>
        <c:shape val="box"/>
        <c:axId val="94922240"/>
        <c:axId val="94923776"/>
        <c:axId val="0"/>
      </c:bar3DChart>
      <c:catAx>
        <c:axId val="94922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23776"/>
        <c:crosses val="autoZero"/>
        <c:auto val="1"/>
        <c:lblAlgn val="ctr"/>
        <c:lblOffset val="100"/>
      </c:catAx>
      <c:valAx>
        <c:axId val="94923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2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698"/>
          <c:y val="0.22582823705647675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88138880"/>
        <c:axId val="88140416"/>
        <c:axId val="0"/>
      </c:bar3DChart>
      <c:catAx>
        <c:axId val="88138880"/>
        <c:scaling>
          <c:orientation val="minMax"/>
        </c:scaling>
        <c:axPos val="b"/>
        <c:tickLblPos val="nextTo"/>
        <c:crossAx val="88140416"/>
        <c:crosses val="autoZero"/>
        <c:auto val="1"/>
        <c:lblAlgn val="ctr"/>
        <c:lblOffset val="100"/>
      </c:catAx>
      <c:valAx>
        <c:axId val="88140416"/>
        <c:scaling>
          <c:orientation val="minMax"/>
        </c:scaling>
        <c:axPos val="l"/>
        <c:majorGridlines/>
        <c:numFmt formatCode="General" sourceLinked="1"/>
        <c:tickLblPos val="nextTo"/>
        <c:crossAx val="8813888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698"/>
          <c:y val="0.22582823705647678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88685952"/>
        <c:axId val="88712320"/>
        <c:axId val="0"/>
      </c:bar3DChart>
      <c:catAx>
        <c:axId val="88685952"/>
        <c:scaling>
          <c:orientation val="minMax"/>
        </c:scaling>
        <c:axPos val="b"/>
        <c:tickLblPos val="nextTo"/>
        <c:crossAx val="88712320"/>
        <c:crosses val="autoZero"/>
        <c:auto val="1"/>
        <c:lblAlgn val="ctr"/>
        <c:lblOffset val="100"/>
      </c:catAx>
      <c:valAx>
        <c:axId val="88712320"/>
        <c:scaling>
          <c:orientation val="minMax"/>
        </c:scaling>
        <c:axPos val="l"/>
        <c:majorGridlines/>
        <c:numFmt formatCode="General" sourceLinked="1"/>
        <c:tickLblPos val="nextTo"/>
        <c:crossAx val="88685952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698"/>
          <c:y val="0.22582823705647681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88185088"/>
        <c:axId val="88186880"/>
        <c:axId val="0"/>
      </c:bar3DChart>
      <c:catAx>
        <c:axId val="88185088"/>
        <c:scaling>
          <c:orientation val="minMax"/>
        </c:scaling>
        <c:axPos val="b"/>
        <c:tickLblPos val="nextTo"/>
        <c:crossAx val="88186880"/>
        <c:crosses val="autoZero"/>
        <c:auto val="1"/>
        <c:lblAlgn val="ctr"/>
        <c:lblOffset val="100"/>
      </c:catAx>
      <c:valAx>
        <c:axId val="88186880"/>
        <c:scaling>
          <c:orientation val="minMax"/>
        </c:scaling>
        <c:axPos val="l"/>
        <c:majorGridlines/>
        <c:numFmt formatCode="General" sourceLinked="1"/>
        <c:tickLblPos val="nextTo"/>
        <c:crossAx val="88185088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698"/>
          <c:y val="0.22582823705647684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89092864"/>
        <c:axId val="89094400"/>
        <c:axId val="0"/>
      </c:bar3DChart>
      <c:catAx>
        <c:axId val="89092864"/>
        <c:scaling>
          <c:orientation val="minMax"/>
        </c:scaling>
        <c:axPos val="b"/>
        <c:tickLblPos val="nextTo"/>
        <c:crossAx val="89094400"/>
        <c:crosses val="autoZero"/>
        <c:auto val="1"/>
        <c:lblAlgn val="ctr"/>
        <c:lblOffset val="100"/>
      </c:catAx>
      <c:valAx>
        <c:axId val="89094400"/>
        <c:scaling>
          <c:orientation val="minMax"/>
        </c:scaling>
        <c:axPos val="l"/>
        <c:majorGridlines/>
        <c:numFmt formatCode="General" sourceLinked="1"/>
        <c:tickLblPos val="nextTo"/>
        <c:crossAx val="8909286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[salesorder in de.csv]Sheet3!PivotTable9</c:name>
    <c:fmtId val="-1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Sheet3!$B$3:$B$4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Sheet3!$A$5:$A$23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Sheet3!$B$5:$B$23</c:f>
              <c:numCache>
                <c:formatCode>General</c:formatCode>
                <c:ptCount val="18"/>
                <c:pt idx="0">
                  <c:v>156</c:v>
                </c:pt>
                <c:pt idx="1">
                  <c:v>123</c:v>
                </c:pt>
                <c:pt idx="2">
                  <c:v>111</c:v>
                </c:pt>
                <c:pt idx="3">
                  <c:v>131</c:v>
                </c:pt>
                <c:pt idx="4">
                  <c:v>130</c:v>
                </c:pt>
                <c:pt idx="5">
                  <c:v>121</c:v>
                </c:pt>
                <c:pt idx="6">
                  <c:v>149</c:v>
                </c:pt>
                <c:pt idx="7">
                  <c:v>149</c:v>
                </c:pt>
                <c:pt idx="8">
                  <c:v>131</c:v>
                </c:pt>
                <c:pt idx="9">
                  <c:v>122</c:v>
                </c:pt>
                <c:pt idx="10">
                  <c:v>130</c:v>
                </c:pt>
                <c:pt idx="11">
                  <c:v>151</c:v>
                </c:pt>
                <c:pt idx="12">
                  <c:v>147</c:v>
                </c:pt>
                <c:pt idx="13">
                  <c:v>156</c:v>
                </c:pt>
                <c:pt idx="14">
                  <c:v>138</c:v>
                </c:pt>
                <c:pt idx="15">
                  <c:v>130</c:v>
                </c:pt>
                <c:pt idx="16">
                  <c:v>128</c:v>
                </c:pt>
                <c:pt idx="17">
                  <c:v>121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Sheet3!$A$5:$A$23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Sheet3!$C$5:$C$23</c:f>
              <c:numCache>
                <c:formatCode>General</c:formatCode>
                <c:ptCount val="18"/>
                <c:pt idx="0">
                  <c:v>152</c:v>
                </c:pt>
                <c:pt idx="1">
                  <c:v>151</c:v>
                </c:pt>
                <c:pt idx="2">
                  <c:v>127</c:v>
                </c:pt>
                <c:pt idx="3">
                  <c:v>118</c:v>
                </c:pt>
                <c:pt idx="4">
                  <c:v>151</c:v>
                </c:pt>
                <c:pt idx="5">
                  <c:v>146</c:v>
                </c:pt>
                <c:pt idx="6">
                  <c:v>168</c:v>
                </c:pt>
                <c:pt idx="7">
                  <c:v>135</c:v>
                </c:pt>
                <c:pt idx="8">
                  <c:v>127</c:v>
                </c:pt>
                <c:pt idx="9">
                  <c:v>126</c:v>
                </c:pt>
                <c:pt idx="10">
                  <c:v>132</c:v>
                </c:pt>
                <c:pt idx="11">
                  <c:v>148</c:v>
                </c:pt>
                <c:pt idx="12">
                  <c:v>140</c:v>
                </c:pt>
                <c:pt idx="13">
                  <c:v>150</c:v>
                </c:pt>
                <c:pt idx="14">
                  <c:v>128</c:v>
                </c:pt>
                <c:pt idx="15">
                  <c:v>127</c:v>
                </c:pt>
                <c:pt idx="16">
                  <c:v>139</c:v>
                </c:pt>
                <c:pt idx="17">
                  <c:v>126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Sheet3!$A$5:$A$23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Sheet3!$D$5:$D$23</c:f>
              <c:numCache>
                <c:formatCode>General</c:formatCode>
                <c:ptCount val="18"/>
                <c:pt idx="0">
                  <c:v>115</c:v>
                </c:pt>
                <c:pt idx="1">
                  <c:v>147</c:v>
                </c:pt>
                <c:pt idx="2">
                  <c:v>130</c:v>
                </c:pt>
                <c:pt idx="3">
                  <c:v>158</c:v>
                </c:pt>
                <c:pt idx="4">
                  <c:v>132</c:v>
                </c:pt>
                <c:pt idx="5">
                  <c:v>130</c:v>
                </c:pt>
                <c:pt idx="6">
                  <c:v>133</c:v>
                </c:pt>
                <c:pt idx="7">
                  <c:v>121</c:v>
                </c:pt>
                <c:pt idx="8">
                  <c:v>159</c:v>
                </c:pt>
                <c:pt idx="9">
                  <c:v>138</c:v>
                </c:pt>
                <c:pt idx="10">
                  <c:v>140</c:v>
                </c:pt>
                <c:pt idx="11">
                  <c:v>115</c:v>
                </c:pt>
                <c:pt idx="12">
                  <c:v>136</c:v>
                </c:pt>
                <c:pt idx="13">
                  <c:v>110</c:v>
                </c:pt>
                <c:pt idx="14">
                  <c:v>133</c:v>
                </c:pt>
                <c:pt idx="15">
                  <c:v>142</c:v>
                </c:pt>
                <c:pt idx="16">
                  <c:v>135</c:v>
                </c:pt>
                <c:pt idx="17">
                  <c:v>133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Sheet3!$A$5:$A$23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Sheet3!$E$5:$E$23</c:f>
              <c:numCache>
                <c:formatCode>General</c:formatCode>
                <c:ptCount val="18"/>
                <c:pt idx="0">
                  <c:v>145</c:v>
                </c:pt>
                <c:pt idx="1">
                  <c:v>144</c:v>
                </c:pt>
                <c:pt idx="2">
                  <c:v>128</c:v>
                </c:pt>
                <c:pt idx="3">
                  <c:v>130</c:v>
                </c:pt>
                <c:pt idx="4">
                  <c:v>149</c:v>
                </c:pt>
                <c:pt idx="5">
                  <c:v>131</c:v>
                </c:pt>
                <c:pt idx="6">
                  <c:v>142</c:v>
                </c:pt>
                <c:pt idx="7">
                  <c:v>143</c:v>
                </c:pt>
                <c:pt idx="8">
                  <c:v>141</c:v>
                </c:pt>
                <c:pt idx="9">
                  <c:v>140</c:v>
                </c:pt>
                <c:pt idx="10">
                  <c:v>124</c:v>
                </c:pt>
                <c:pt idx="11">
                  <c:v>146</c:v>
                </c:pt>
                <c:pt idx="12">
                  <c:v>116</c:v>
                </c:pt>
                <c:pt idx="13">
                  <c:v>111</c:v>
                </c:pt>
                <c:pt idx="14">
                  <c:v>135</c:v>
                </c:pt>
                <c:pt idx="15">
                  <c:v>164</c:v>
                </c:pt>
                <c:pt idx="16">
                  <c:v>146</c:v>
                </c:pt>
                <c:pt idx="17">
                  <c:v>136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strRef>
              <c:f>Sheet3!$A$5:$A$23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Sheet3!$F$5:$F$23</c:f>
              <c:numCache>
                <c:formatCode>General</c:formatCode>
                <c:ptCount val="18"/>
                <c:pt idx="0">
                  <c:v>12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14</c:v>
                </c:pt>
                <c:pt idx="9">
                  <c:v>16</c:v>
                </c:pt>
                <c:pt idx="10">
                  <c:v>11</c:v>
                </c:pt>
                <c:pt idx="11">
                  <c:v>10</c:v>
                </c:pt>
                <c:pt idx="12">
                  <c:v>13</c:v>
                </c:pt>
                <c:pt idx="13">
                  <c:v>13</c:v>
                </c:pt>
                <c:pt idx="14">
                  <c:v>9</c:v>
                </c:pt>
                <c:pt idx="15">
                  <c:v>21</c:v>
                </c:pt>
                <c:pt idx="16">
                  <c:v>11</c:v>
                </c:pt>
                <c:pt idx="17">
                  <c:v>8</c:v>
                </c:pt>
              </c:numCache>
            </c:numRef>
          </c:val>
        </c:ser>
        <c:dLbls/>
        <c:shape val="box"/>
        <c:axId val="94572544"/>
        <c:axId val="94574080"/>
        <c:axId val="0"/>
      </c:bar3DChart>
      <c:catAx>
        <c:axId val="945725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74080"/>
        <c:crosses val="autoZero"/>
        <c:auto val="1"/>
        <c:lblAlgn val="ctr"/>
        <c:lblOffset val="100"/>
      </c:catAx>
      <c:valAx>
        <c:axId val="945740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7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698"/>
          <c:y val="0.22582823705647687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94585216"/>
        <c:axId val="94614272"/>
        <c:axId val="0"/>
      </c:bar3DChart>
      <c:catAx>
        <c:axId val="94585216"/>
        <c:scaling>
          <c:orientation val="minMax"/>
        </c:scaling>
        <c:axPos val="b"/>
        <c:tickLblPos val="nextTo"/>
        <c:crossAx val="94614272"/>
        <c:crosses val="autoZero"/>
        <c:auto val="1"/>
        <c:lblAlgn val="ctr"/>
        <c:lblOffset val="100"/>
      </c:catAx>
      <c:valAx>
        <c:axId val="94614272"/>
        <c:scaling>
          <c:orientation val="minMax"/>
        </c:scaling>
        <c:axPos val="l"/>
        <c:majorGridlines/>
        <c:numFmt formatCode="General" sourceLinked="1"/>
        <c:tickLblPos val="nextTo"/>
        <c:crossAx val="94585216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663635396491597"/>
          <c:y val="7.1119816366503719E-2"/>
          <c:w val="0.7887049019362915"/>
          <c:h val="0.45807378966243112"/>
        </c:manualLayout>
      </c:layout>
      <c:bar3DChart>
        <c:barDir val="col"/>
        <c:grouping val="clustered"/>
        <c:ser>
          <c:idx val="0"/>
          <c:order val="0"/>
          <c:tx>
            <c:strRef>
              <c:f>'Regional-Wise salesorders_us (1'!$B$3</c:f>
              <c:strCache>
                <c:ptCount val="1"/>
                <c:pt idx="0">
                  <c:v>ATLANTA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(1'!$B$4:$B$21</c:f>
              <c:numCache>
                <c:formatCode>General</c:formatCode>
                <c:ptCount val="18"/>
                <c:pt idx="0">
                  <c:v>48</c:v>
                </c:pt>
                <c:pt idx="1">
                  <c:v>49</c:v>
                </c:pt>
                <c:pt idx="2">
                  <c:v>39</c:v>
                </c:pt>
                <c:pt idx="3">
                  <c:v>42</c:v>
                </c:pt>
                <c:pt idx="4">
                  <c:v>37</c:v>
                </c:pt>
                <c:pt idx="5">
                  <c:v>42</c:v>
                </c:pt>
                <c:pt idx="6">
                  <c:v>33</c:v>
                </c:pt>
                <c:pt idx="7">
                  <c:v>36</c:v>
                </c:pt>
                <c:pt idx="8">
                  <c:v>54</c:v>
                </c:pt>
                <c:pt idx="9">
                  <c:v>41</c:v>
                </c:pt>
                <c:pt idx="10">
                  <c:v>39</c:v>
                </c:pt>
                <c:pt idx="11">
                  <c:v>40</c:v>
                </c:pt>
                <c:pt idx="12">
                  <c:v>41</c:v>
                </c:pt>
                <c:pt idx="13">
                  <c:v>27</c:v>
                </c:pt>
                <c:pt idx="14">
                  <c:v>40</c:v>
                </c:pt>
                <c:pt idx="15">
                  <c:v>37</c:v>
                </c:pt>
                <c:pt idx="16">
                  <c:v>63</c:v>
                </c:pt>
                <c:pt idx="17">
                  <c:v>48</c:v>
                </c:pt>
              </c:numCache>
            </c:numRef>
          </c:val>
        </c:ser>
        <c:ser>
          <c:idx val="1"/>
          <c:order val="1"/>
          <c:tx>
            <c:strRef>
              <c:f>'Regional-Wise salesorders_us (1'!$C$3</c:f>
              <c:strCache>
                <c:ptCount val="1"/>
                <c:pt idx="0">
                  <c:v>BOSTON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(1'!$C$4:$C$21</c:f>
              <c:numCache>
                <c:formatCode>General</c:formatCode>
                <c:ptCount val="18"/>
                <c:pt idx="0">
                  <c:v>37</c:v>
                </c:pt>
                <c:pt idx="1">
                  <c:v>37</c:v>
                </c:pt>
                <c:pt idx="2">
                  <c:v>44</c:v>
                </c:pt>
                <c:pt idx="3">
                  <c:v>44</c:v>
                </c:pt>
                <c:pt idx="4">
                  <c:v>41</c:v>
                </c:pt>
                <c:pt idx="5">
                  <c:v>34</c:v>
                </c:pt>
                <c:pt idx="6">
                  <c:v>46</c:v>
                </c:pt>
                <c:pt idx="7">
                  <c:v>39</c:v>
                </c:pt>
                <c:pt idx="8">
                  <c:v>34</c:v>
                </c:pt>
                <c:pt idx="9">
                  <c:v>46</c:v>
                </c:pt>
                <c:pt idx="10">
                  <c:v>55</c:v>
                </c:pt>
                <c:pt idx="11">
                  <c:v>45</c:v>
                </c:pt>
                <c:pt idx="12">
                  <c:v>35</c:v>
                </c:pt>
                <c:pt idx="13">
                  <c:v>34</c:v>
                </c:pt>
                <c:pt idx="14">
                  <c:v>39</c:v>
                </c:pt>
                <c:pt idx="15">
                  <c:v>42</c:v>
                </c:pt>
                <c:pt idx="16">
                  <c:v>36</c:v>
                </c:pt>
                <c:pt idx="17">
                  <c:v>43</c:v>
                </c:pt>
              </c:numCache>
            </c:numRef>
          </c:val>
        </c:ser>
        <c:ser>
          <c:idx val="2"/>
          <c:order val="2"/>
          <c:tx>
            <c:strRef>
              <c:f>'Regional-Wise salesorders_us (1'!$D$3</c:f>
              <c:strCache>
                <c:ptCount val="1"/>
                <c:pt idx="0">
                  <c:v>CHICAGO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(1'!$D$4:$D$21</c:f>
              <c:numCache>
                <c:formatCode>General</c:formatCode>
                <c:ptCount val="18"/>
                <c:pt idx="0">
                  <c:v>41</c:v>
                </c:pt>
                <c:pt idx="1">
                  <c:v>27</c:v>
                </c:pt>
                <c:pt idx="2">
                  <c:v>54</c:v>
                </c:pt>
                <c:pt idx="3">
                  <c:v>44</c:v>
                </c:pt>
                <c:pt idx="4">
                  <c:v>40</c:v>
                </c:pt>
                <c:pt idx="5">
                  <c:v>54</c:v>
                </c:pt>
                <c:pt idx="6">
                  <c:v>54</c:v>
                </c:pt>
                <c:pt idx="7">
                  <c:v>48</c:v>
                </c:pt>
                <c:pt idx="8">
                  <c:v>51</c:v>
                </c:pt>
                <c:pt idx="9">
                  <c:v>45</c:v>
                </c:pt>
                <c:pt idx="10">
                  <c:v>37</c:v>
                </c:pt>
                <c:pt idx="11">
                  <c:v>37</c:v>
                </c:pt>
                <c:pt idx="12">
                  <c:v>44</c:v>
                </c:pt>
                <c:pt idx="13">
                  <c:v>32</c:v>
                </c:pt>
                <c:pt idx="14">
                  <c:v>49</c:v>
                </c:pt>
                <c:pt idx="15">
                  <c:v>52</c:v>
                </c:pt>
                <c:pt idx="16">
                  <c:v>34</c:v>
                </c:pt>
                <c:pt idx="17">
                  <c:v>41</c:v>
                </c:pt>
              </c:numCache>
            </c:numRef>
          </c:val>
        </c:ser>
        <c:ser>
          <c:idx val="3"/>
          <c:order val="3"/>
          <c:tx>
            <c:strRef>
              <c:f>'Regional-Wise salesorders_us (1'!$E$3</c:f>
              <c:strCache>
                <c:ptCount val="1"/>
                <c:pt idx="0">
                  <c:v>DENVER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(1'!$E$4:$E$21</c:f>
              <c:numCache>
                <c:formatCode>General</c:formatCode>
                <c:ptCount val="18"/>
                <c:pt idx="0">
                  <c:v>40</c:v>
                </c:pt>
                <c:pt idx="1">
                  <c:v>47</c:v>
                </c:pt>
                <c:pt idx="2">
                  <c:v>52</c:v>
                </c:pt>
                <c:pt idx="3">
                  <c:v>41</c:v>
                </c:pt>
                <c:pt idx="4">
                  <c:v>42</c:v>
                </c:pt>
                <c:pt idx="5">
                  <c:v>34</c:v>
                </c:pt>
                <c:pt idx="6">
                  <c:v>47</c:v>
                </c:pt>
                <c:pt idx="7">
                  <c:v>52</c:v>
                </c:pt>
                <c:pt idx="8">
                  <c:v>47</c:v>
                </c:pt>
                <c:pt idx="9">
                  <c:v>54</c:v>
                </c:pt>
                <c:pt idx="10">
                  <c:v>44</c:v>
                </c:pt>
                <c:pt idx="11">
                  <c:v>42</c:v>
                </c:pt>
                <c:pt idx="12">
                  <c:v>47</c:v>
                </c:pt>
                <c:pt idx="13">
                  <c:v>43</c:v>
                </c:pt>
                <c:pt idx="14">
                  <c:v>35</c:v>
                </c:pt>
                <c:pt idx="15">
                  <c:v>39</c:v>
                </c:pt>
                <c:pt idx="16">
                  <c:v>43</c:v>
                </c:pt>
                <c:pt idx="17">
                  <c:v>51</c:v>
                </c:pt>
              </c:numCache>
            </c:numRef>
          </c:val>
        </c:ser>
        <c:ser>
          <c:idx val="4"/>
          <c:order val="4"/>
          <c:tx>
            <c:strRef>
              <c:f>'Regional-Wise salesorders_us (1'!$F$3</c:f>
              <c:strCache>
                <c:ptCount val="1"/>
                <c:pt idx="0">
                  <c:v>DETROIT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(1'!$F$4:$F$21</c:f>
              <c:numCache>
                <c:formatCode>General</c:formatCode>
                <c:ptCount val="18"/>
                <c:pt idx="0">
                  <c:v>48</c:v>
                </c:pt>
                <c:pt idx="1">
                  <c:v>53</c:v>
                </c:pt>
                <c:pt idx="2">
                  <c:v>49</c:v>
                </c:pt>
                <c:pt idx="3">
                  <c:v>37</c:v>
                </c:pt>
                <c:pt idx="4">
                  <c:v>36</c:v>
                </c:pt>
                <c:pt idx="5">
                  <c:v>40</c:v>
                </c:pt>
                <c:pt idx="6">
                  <c:v>51</c:v>
                </c:pt>
                <c:pt idx="7">
                  <c:v>37</c:v>
                </c:pt>
                <c:pt idx="8">
                  <c:v>30</c:v>
                </c:pt>
                <c:pt idx="9">
                  <c:v>31</c:v>
                </c:pt>
                <c:pt idx="10">
                  <c:v>38</c:v>
                </c:pt>
                <c:pt idx="11">
                  <c:v>42</c:v>
                </c:pt>
                <c:pt idx="12">
                  <c:v>41</c:v>
                </c:pt>
                <c:pt idx="13">
                  <c:v>36</c:v>
                </c:pt>
                <c:pt idx="14">
                  <c:v>51</c:v>
                </c:pt>
                <c:pt idx="15">
                  <c:v>58</c:v>
                </c:pt>
                <c:pt idx="16">
                  <c:v>35</c:v>
                </c:pt>
                <c:pt idx="17">
                  <c:v>37</c:v>
                </c:pt>
              </c:numCache>
            </c:numRef>
          </c:val>
        </c:ser>
        <c:ser>
          <c:idx val="5"/>
          <c:order val="5"/>
          <c:tx>
            <c:strRef>
              <c:f>'Regional-Wise salesorders_us (1'!$G$3</c:f>
              <c:strCache>
                <c:ptCount val="1"/>
                <c:pt idx="0">
                  <c:v>GRAND RAPIDS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(1'!$G$4:$G$21</c:f>
              <c:numCache>
                <c:formatCode>General</c:formatCode>
                <c:ptCount val="18"/>
                <c:pt idx="0">
                  <c:v>58</c:v>
                </c:pt>
                <c:pt idx="1">
                  <c:v>46</c:v>
                </c:pt>
                <c:pt idx="2">
                  <c:v>39</c:v>
                </c:pt>
                <c:pt idx="3">
                  <c:v>59</c:v>
                </c:pt>
                <c:pt idx="4">
                  <c:v>36</c:v>
                </c:pt>
                <c:pt idx="5">
                  <c:v>38</c:v>
                </c:pt>
                <c:pt idx="6">
                  <c:v>38</c:v>
                </c:pt>
                <c:pt idx="7">
                  <c:v>43</c:v>
                </c:pt>
                <c:pt idx="8">
                  <c:v>44</c:v>
                </c:pt>
                <c:pt idx="9">
                  <c:v>41</c:v>
                </c:pt>
                <c:pt idx="10">
                  <c:v>51</c:v>
                </c:pt>
                <c:pt idx="11">
                  <c:v>31</c:v>
                </c:pt>
                <c:pt idx="12">
                  <c:v>50</c:v>
                </c:pt>
                <c:pt idx="13">
                  <c:v>56</c:v>
                </c:pt>
                <c:pt idx="14">
                  <c:v>35</c:v>
                </c:pt>
                <c:pt idx="15">
                  <c:v>38</c:v>
                </c:pt>
                <c:pt idx="16">
                  <c:v>47</c:v>
                </c:pt>
                <c:pt idx="17">
                  <c:v>41</c:v>
                </c:pt>
              </c:numCache>
            </c:numRef>
          </c:val>
        </c:ser>
        <c:ser>
          <c:idx val="6"/>
          <c:order val="6"/>
          <c:tx>
            <c:strRef>
              <c:f>'Regional-Wise salesorders_us (1'!$H$3</c:f>
              <c:strCache>
                <c:ptCount val="1"/>
                <c:pt idx="0">
                  <c:v>IRVINE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(1'!$H$4:$H$21</c:f>
              <c:numCache>
                <c:formatCode>General</c:formatCode>
                <c:ptCount val="18"/>
                <c:pt idx="0">
                  <c:v>41</c:v>
                </c:pt>
                <c:pt idx="1">
                  <c:v>35</c:v>
                </c:pt>
                <c:pt idx="2">
                  <c:v>42</c:v>
                </c:pt>
                <c:pt idx="3">
                  <c:v>48</c:v>
                </c:pt>
                <c:pt idx="4">
                  <c:v>46</c:v>
                </c:pt>
                <c:pt idx="5">
                  <c:v>45</c:v>
                </c:pt>
                <c:pt idx="6">
                  <c:v>46</c:v>
                </c:pt>
                <c:pt idx="7">
                  <c:v>41</c:v>
                </c:pt>
                <c:pt idx="8">
                  <c:v>41</c:v>
                </c:pt>
                <c:pt idx="9">
                  <c:v>38</c:v>
                </c:pt>
                <c:pt idx="10">
                  <c:v>55</c:v>
                </c:pt>
                <c:pt idx="11">
                  <c:v>43</c:v>
                </c:pt>
                <c:pt idx="12">
                  <c:v>47</c:v>
                </c:pt>
                <c:pt idx="13">
                  <c:v>38</c:v>
                </c:pt>
                <c:pt idx="14">
                  <c:v>35</c:v>
                </c:pt>
                <c:pt idx="15">
                  <c:v>57</c:v>
                </c:pt>
                <c:pt idx="16">
                  <c:v>47</c:v>
                </c:pt>
                <c:pt idx="17">
                  <c:v>49</c:v>
                </c:pt>
              </c:numCache>
            </c:numRef>
          </c:val>
        </c:ser>
        <c:ser>
          <c:idx val="7"/>
          <c:order val="7"/>
          <c:tx>
            <c:strRef>
              <c:f>'Regional-Wise salesorders_us (1'!$I$3</c:f>
              <c:strCache>
                <c:ptCount val="1"/>
                <c:pt idx="0">
                  <c:v>NEW YORK CITY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(1'!$I$4:$I$21</c:f>
              <c:numCache>
                <c:formatCode>General</c:formatCode>
                <c:ptCount val="18"/>
                <c:pt idx="0">
                  <c:v>40</c:v>
                </c:pt>
                <c:pt idx="1">
                  <c:v>36</c:v>
                </c:pt>
                <c:pt idx="2">
                  <c:v>39</c:v>
                </c:pt>
                <c:pt idx="3">
                  <c:v>33</c:v>
                </c:pt>
                <c:pt idx="4">
                  <c:v>44</c:v>
                </c:pt>
                <c:pt idx="5">
                  <c:v>36</c:v>
                </c:pt>
                <c:pt idx="6">
                  <c:v>43</c:v>
                </c:pt>
                <c:pt idx="7">
                  <c:v>49</c:v>
                </c:pt>
                <c:pt idx="8">
                  <c:v>34</c:v>
                </c:pt>
                <c:pt idx="9">
                  <c:v>37</c:v>
                </c:pt>
                <c:pt idx="10">
                  <c:v>50</c:v>
                </c:pt>
                <c:pt idx="11">
                  <c:v>41</c:v>
                </c:pt>
                <c:pt idx="12">
                  <c:v>49</c:v>
                </c:pt>
                <c:pt idx="13">
                  <c:v>40</c:v>
                </c:pt>
                <c:pt idx="14">
                  <c:v>42</c:v>
                </c:pt>
                <c:pt idx="15">
                  <c:v>47</c:v>
                </c:pt>
                <c:pt idx="16">
                  <c:v>40</c:v>
                </c:pt>
                <c:pt idx="17">
                  <c:v>47</c:v>
                </c:pt>
              </c:numCache>
            </c:numRef>
          </c:val>
        </c:ser>
        <c:ser>
          <c:idx val="8"/>
          <c:order val="8"/>
          <c:tx>
            <c:strRef>
              <c:f>'Regional-Wise salesorders_us (1'!$J$3</c:f>
              <c:strCache>
                <c:ptCount val="1"/>
                <c:pt idx="0">
                  <c:v>ORLANDO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(1'!$J$4:$J$21</c:f>
              <c:numCache>
                <c:formatCode>General</c:formatCode>
                <c:ptCount val="18"/>
                <c:pt idx="0">
                  <c:v>40</c:v>
                </c:pt>
                <c:pt idx="1">
                  <c:v>41</c:v>
                </c:pt>
                <c:pt idx="2">
                  <c:v>41</c:v>
                </c:pt>
                <c:pt idx="3">
                  <c:v>51</c:v>
                </c:pt>
                <c:pt idx="4">
                  <c:v>46</c:v>
                </c:pt>
                <c:pt idx="5">
                  <c:v>55</c:v>
                </c:pt>
                <c:pt idx="6">
                  <c:v>49</c:v>
                </c:pt>
                <c:pt idx="7">
                  <c:v>60</c:v>
                </c:pt>
                <c:pt idx="8">
                  <c:v>42</c:v>
                </c:pt>
                <c:pt idx="9">
                  <c:v>48</c:v>
                </c:pt>
                <c:pt idx="10">
                  <c:v>46</c:v>
                </c:pt>
                <c:pt idx="11">
                  <c:v>40</c:v>
                </c:pt>
                <c:pt idx="12">
                  <c:v>42</c:v>
                </c:pt>
                <c:pt idx="13">
                  <c:v>35</c:v>
                </c:pt>
                <c:pt idx="14">
                  <c:v>40</c:v>
                </c:pt>
                <c:pt idx="15">
                  <c:v>35</c:v>
                </c:pt>
                <c:pt idx="16">
                  <c:v>36</c:v>
                </c:pt>
                <c:pt idx="17">
                  <c:v>41</c:v>
                </c:pt>
              </c:numCache>
            </c:numRef>
          </c:val>
        </c:ser>
        <c:ser>
          <c:idx val="9"/>
          <c:order val="9"/>
          <c:tx>
            <c:strRef>
              <c:f>'Regional-Wise salesorders_us (1'!$K$3</c:f>
              <c:strCache>
                <c:ptCount val="1"/>
                <c:pt idx="0">
                  <c:v>PALO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(1'!$K$4:$K$21</c:f>
              <c:numCache>
                <c:formatCode>General</c:formatCode>
                <c:ptCount val="18"/>
                <c:pt idx="0">
                  <c:v>48</c:v>
                </c:pt>
                <c:pt idx="1">
                  <c:v>46</c:v>
                </c:pt>
                <c:pt idx="2">
                  <c:v>51</c:v>
                </c:pt>
                <c:pt idx="3">
                  <c:v>31</c:v>
                </c:pt>
                <c:pt idx="4">
                  <c:v>44</c:v>
                </c:pt>
                <c:pt idx="5">
                  <c:v>47</c:v>
                </c:pt>
                <c:pt idx="6">
                  <c:v>42</c:v>
                </c:pt>
                <c:pt idx="7">
                  <c:v>40</c:v>
                </c:pt>
                <c:pt idx="8">
                  <c:v>47</c:v>
                </c:pt>
                <c:pt idx="9">
                  <c:v>33</c:v>
                </c:pt>
                <c:pt idx="10">
                  <c:v>38</c:v>
                </c:pt>
                <c:pt idx="11">
                  <c:v>44</c:v>
                </c:pt>
                <c:pt idx="12">
                  <c:v>37</c:v>
                </c:pt>
                <c:pt idx="13">
                  <c:v>33</c:v>
                </c:pt>
                <c:pt idx="14">
                  <c:v>50</c:v>
                </c:pt>
                <c:pt idx="15">
                  <c:v>48</c:v>
                </c:pt>
                <c:pt idx="16">
                  <c:v>30</c:v>
                </c:pt>
                <c:pt idx="17">
                  <c:v>51</c:v>
                </c:pt>
              </c:numCache>
            </c:numRef>
          </c:val>
        </c:ser>
        <c:ser>
          <c:idx val="10"/>
          <c:order val="10"/>
          <c:tx>
            <c:strRef>
              <c:f>'Regional-Wise salesorders_us (1'!$L$3</c:f>
              <c:strCache>
                <c:ptCount val="1"/>
                <c:pt idx="0">
                  <c:v>PHILADELPHIA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(1'!$L$4:$L$21</c:f>
              <c:numCache>
                <c:formatCode>General</c:formatCode>
                <c:ptCount val="18"/>
                <c:pt idx="0">
                  <c:v>36</c:v>
                </c:pt>
                <c:pt idx="1">
                  <c:v>40</c:v>
                </c:pt>
                <c:pt idx="2">
                  <c:v>43</c:v>
                </c:pt>
                <c:pt idx="3">
                  <c:v>43</c:v>
                </c:pt>
                <c:pt idx="4">
                  <c:v>42</c:v>
                </c:pt>
                <c:pt idx="5">
                  <c:v>54</c:v>
                </c:pt>
                <c:pt idx="6">
                  <c:v>47</c:v>
                </c:pt>
                <c:pt idx="7">
                  <c:v>53</c:v>
                </c:pt>
                <c:pt idx="8">
                  <c:v>40</c:v>
                </c:pt>
                <c:pt idx="9">
                  <c:v>47</c:v>
                </c:pt>
                <c:pt idx="10">
                  <c:v>50</c:v>
                </c:pt>
                <c:pt idx="11">
                  <c:v>51</c:v>
                </c:pt>
                <c:pt idx="12">
                  <c:v>42</c:v>
                </c:pt>
                <c:pt idx="13">
                  <c:v>36</c:v>
                </c:pt>
                <c:pt idx="14">
                  <c:v>36</c:v>
                </c:pt>
                <c:pt idx="15">
                  <c:v>37</c:v>
                </c:pt>
                <c:pt idx="16">
                  <c:v>51</c:v>
                </c:pt>
                <c:pt idx="17">
                  <c:v>43</c:v>
                </c:pt>
              </c:numCache>
            </c:numRef>
          </c:val>
        </c:ser>
        <c:ser>
          <c:idx val="11"/>
          <c:order val="11"/>
          <c:tx>
            <c:strRef>
              <c:f>'Regional-Wise salesorders_us (1'!$M$3</c:f>
              <c:strCache>
                <c:ptCount val="1"/>
                <c:pt idx="0">
                  <c:v>SEATTLE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(1'!$M$4:$M$21</c:f>
              <c:numCache>
                <c:formatCode>General</c:formatCode>
                <c:ptCount val="18"/>
                <c:pt idx="0">
                  <c:v>42</c:v>
                </c:pt>
                <c:pt idx="1">
                  <c:v>46</c:v>
                </c:pt>
                <c:pt idx="2">
                  <c:v>55</c:v>
                </c:pt>
                <c:pt idx="3">
                  <c:v>33</c:v>
                </c:pt>
                <c:pt idx="4">
                  <c:v>39</c:v>
                </c:pt>
                <c:pt idx="5">
                  <c:v>41</c:v>
                </c:pt>
                <c:pt idx="6">
                  <c:v>27</c:v>
                </c:pt>
                <c:pt idx="7">
                  <c:v>47</c:v>
                </c:pt>
                <c:pt idx="8">
                  <c:v>55</c:v>
                </c:pt>
                <c:pt idx="9">
                  <c:v>50</c:v>
                </c:pt>
                <c:pt idx="10">
                  <c:v>38</c:v>
                </c:pt>
                <c:pt idx="11">
                  <c:v>48</c:v>
                </c:pt>
                <c:pt idx="12">
                  <c:v>42</c:v>
                </c:pt>
                <c:pt idx="13">
                  <c:v>39</c:v>
                </c:pt>
                <c:pt idx="14">
                  <c:v>55</c:v>
                </c:pt>
                <c:pt idx="15">
                  <c:v>53</c:v>
                </c:pt>
                <c:pt idx="16">
                  <c:v>39</c:v>
                </c:pt>
                <c:pt idx="17">
                  <c:v>32</c:v>
                </c:pt>
              </c:numCache>
            </c:numRef>
          </c:val>
        </c:ser>
        <c:ser>
          <c:idx val="12"/>
          <c:order val="12"/>
          <c:tx>
            <c:strRef>
              <c:f>'Regional-Wise salesorders_us (1'!$N$3</c:f>
              <c:strCache>
                <c:ptCount val="1"/>
                <c:pt idx="0">
                  <c:v>WASHINGTON DC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cat>
            <c:strRef>
              <c:f>'Regional-Wise salesorders_us (1'!$A$4:$A$21</c:f>
              <c:strCache>
                <c:ptCount val="18"/>
                <c:pt idx="0">
                  <c:v> PROFESSIONAL TOURING BIKE (RED)</c:v>
                </c:pt>
                <c:pt idx="1">
                  <c:v>AIR PUMP</c:v>
                </c:pt>
                <c:pt idx="2">
                  <c:v>DELUXE TOURING BIKE (BLACK)</c:v>
                </c:pt>
                <c:pt idx="3">
                  <c:v>DELUXE TOURING BIKE (RED)</c:v>
                </c:pt>
                <c:pt idx="4">
                  <c:v>DELUXE TOURING BIKE (SILVER)</c:v>
                </c:pt>
                <c:pt idx="5">
                  <c:v>ELBOW PADS</c:v>
                </c:pt>
                <c:pt idx="6">
                  <c:v>FIRST AID KIT</c:v>
                </c:pt>
                <c:pt idx="7">
                  <c:v>KNEE PADS</c:v>
                </c:pt>
                <c:pt idx="8">
                  <c:v>MEN'S OFF ROAD BIKE</c:v>
                </c:pt>
                <c:pt idx="9">
                  <c:v>OFF ROAD HELMET</c:v>
                </c:pt>
                <c:pt idx="10">
                  <c:v>PROFESSIONAL TOURING BIKE (BLACK)</c:v>
                </c:pt>
                <c:pt idx="11">
                  <c:v>PROFESSIONAL TOURING BIKE (SILVER)</c:v>
                </c:pt>
                <c:pt idx="12">
                  <c:v>REPAIR KIT</c:v>
                </c:pt>
                <c:pt idx="13">
                  <c:v>ROAD HELMET</c:v>
                </c:pt>
                <c:pt idx="14">
                  <c:v>T-SHIRT</c:v>
                </c:pt>
                <c:pt idx="15">
                  <c:v>WATER BOTTLE</c:v>
                </c:pt>
                <c:pt idx="16">
                  <c:v>WATER BOTTLE CAGE</c:v>
                </c:pt>
                <c:pt idx="17">
                  <c:v>WOMEN'S OFF ROAD BIKE EN</c:v>
                </c:pt>
              </c:strCache>
            </c:strRef>
          </c:cat>
          <c:val>
            <c:numRef>
              <c:f>'Regional-Wise salesorders_us (1'!$N$4:$N$21</c:f>
              <c:numCache>
                <c:formatCode>General</c:formatCode>
                <c:ptCount val="18"/>
                <c:pt idx="0">
                  <c:v>35</c:v>
                </c:pt>
                <c:pt idx="1">
                  <c:v>50</c:v>
                </c:pt>
                <c:pt idx="2">
                  <c:v>36</c:v>
                </c:pt>
                <c:pt idx="3">
                  <c:v>49</c:v>
                </c:pt>
                <c:pt idx="4">
                  <c:v>43</c:v>
                </c:pt>
                <c:pt idx="5">
                  <c:v>38</c:v>
                </c:pt>
                <c:pt idx="6">
                  <c:v>35</c:v>
                </c:pt>
                <c:pt idx="7">
                  <c:v>30</c:v>
                </c:pt>
                <c:pt idx="8">
                  <c:v>40</c:v>
                </c:pt>
                <c:pt idx="9">
                  <c:v>52</c:v>
                </c:pt>
                <c:pt idx="10">
                  <c:v>31</c:v>
                </c:pt>
                <c:pt idx="11">
                  <c:v>38</c:v>
                </c:pt>
                <c:pt idx="12">
                  <c:v>33</c:v>
                </c:pt>
                <c:pt idx="13">
                  <c:v>45</c:v>
                </c:pt>
                <c:pt idx="14">
                  <c:v>42</c:v>
                </c:pt>
                <c:pt idx="15">
                  <c:v>47</c:v>
                </c:pt>
                <c:pt idx="16">
                  <c:v>42</c:v>
                </c:pt>
                <c:pt idx="17">
                  <c:v>41</c:v>
                </c:pt>
              </c:numCache>
            </c:numRef>
          </c:val>
        </c:ser>
        <c:dLbls/>
        <c:shape val="box"/>
        <c:axId val="94758784"/>
        <c:axId val="94760320"/>
        <c:axId val="0"/>
      </c:bar3DChart>
      <c:catAx>
        <c:axId val="94758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60320"/>
        <c:crosses val="autoZero"/>
        <c:auto val="1"/>
        <c:lblAlgn val="ctr"/>
        <c:lblOffset val="100"/>
      </c:catAx>
      <c:valAx>
        <c:axId val="947603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5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6004610701821698"/>
          <c:y val="0.22582823705647692"/>
          <c:w val="0.68387433886960269"/>
          <c:h val="0.73653202373087878"/>
        </c:manualLayout>
      </c:layout>
      <c:bar3DChart>
        <c:barDir val="col"/>
        <c:grouping val="clustered"/>
        <c:dLbls/>
        <c:shape val="box"/>
        <c:axId val="94860416"/>
        <c:axId val="94861952"/>
        <c:axId val="0"/>
      </c:bar3DChart>
      <c:catAx>
        <c:axId val="94860416"/>
        <c:scaling>
          <c:orientation val="minMax"/>
        </c:scaling>
        <c:axPos val="b"/>
        <c:tickLblPos val="nextTo"/>
        <c:crossAx val="94861952"/>
        <c:crosses val="autoZero"/>
        <c:auto val="1"/>
        <c:lblAlgn val="ctr"/>
        <c:lblOffset val="100"/>
      </c:catAx>
      <c:valAx>
        <c:axId val="94861952"/>
        <c:scaling>
          <c:orientation val="minMax"/>
        </c:scaling>
        <c:axPos val="l"/>
        <c:majorGridlines/>
        <c:numFmt formatCode="General" sourceLinked="1"/>
        <c:tickLblPos val="nextTo"/>
        <c:crossAx val="94860416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t" anchorCtr="0" compatLnSpc="1">
            <a:prstTxWarp prst="textNoShape">
              <a:avLst/>
            </a:prstTxWarp>
            <a:spAutoFit/>
          </a:bodyPr>
          <a:lstStyle>
            <a:lvl1pPr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21" y="0"/>
            <a:ext cx="3075479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t" anchorCtr="0" compatLnSpc="1">
            <a:prstTxWarp prst="textNoShape">
              <a:avLst/>
            </a:prstTxWarp>
            <a:spAutoFit/>
          </a:bodyPr>
          <a:lstStyle>
            <a:lvl1pPr algn="r"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73EC926-407D-412D-A065-FE172BFB4A7A}" type="datetime1">
              <a:rPr lang="en-US" smtClean="0"/>
              <a:pPr>
                <a:defRPr/>
              </a:pPr>
              <a:t>7/13/2016</a:t>
            </a:fld>
            <a:endParaRPr lang="de-DE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51598"/>
            <a:ext cx="3075480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b" anchorCtr="0" compatLnSpc="1">
            <a:prstTxWarp prst="textNoShape">
              <a:avLst/>
            </a:prstTxWarp>
            <a:spAutoFit/>
          </a:bodyPr>
          <a:lstStyle>
            <a:lvl1pPr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21" y="9951598"/>
            <a:ext cx="3075479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b" anchorCtr="0" compatLnSpc="1">
            <a:prstTxWarp prst="textNoShape">
              <a:avLst/>
            </a:prstTxWarp>
            <a:spAutoFit/>
          </a:bodyPr>
          <a:lstStyle>
            <a:lvl1pPr algn="r"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93F60BA-3FA0-4DBA-B75F-FC0BF95EE7F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6780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t" anchorCtr="0" compatLnSpc="1">
            <a:prstTxWarp prst="textNoShape">
              <a:avLst/>
            </a:prstTxWarp>
            <a:spAutoFit/>
          </a:bodyPr>
          <a:lstStyle>
            <a:lvl1pPr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21" y="0"/>
            <a:ext cx="3075479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t" anchorCtr="0" compatLnSpc="1">
            <a:prstTxWarp prst="textNoShape">
              <a:avLst/>
            </a:prstTxWarp>
            <a:spAutoFit/>
          </a:bodyPr>
          <a:lstStyle>
            <a:lvl1pPr algn="r"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EA4A30C-24CA-42D2-B626-4C2F0B3142A2}" type="datetime1">
              <a:rPr lang="en-US" smtClean="0"/>
              <a:pPr>
                <a:defRPr/>
              </a:pPr>
              <a:t>7/13/2016</a:t>
            </a:fld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265"/>
            <a:ext cx="5205932" cy="12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18793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1554" y="9880845"/>
            <a:ext cx="7099300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b" anchorCtr="0" compatLnSpc="1">
            <a:prstTxWarp prst="textNoShape">
              <a:avLst/>
            </a:prstTxWarp>
            <a:spAutoFit/>
          </a:bodyPr>
          <a:lstStyle>
            <a:lvl1pPr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160821" y="9867681"/>
            <a:ext cx="67909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5070" tIns="47535" rIns="95070" bIns="47535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924" y="9867681"/>
            <a:ext cx="3077137" cy="2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8520" rIns="93306" bIns="48520" numCol="1" anchor="b" anchorCtr="0" compatLnSpc="1">
            <a:prstTxWarp prst="textNoShape">
              <a:avLst/>
            </a:prstTxWarp>
            <a:spAutoFit/>
          </a:bodyPr>
          <a:lstStyle>
            <a:lvl1pPr algn="r" defTabSz="94740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1 - </a:t>
            </a:r>
            <a:fld id="{19F00949-BCF1-4229-AF99-0A94369B32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33740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5838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4360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436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8729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842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898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211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3745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610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971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971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971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971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971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818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1 - </a:t>
            </a:r>
            <a:fld id="{19F00949-BCF1-4229-AF99-0A94369B32C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436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1E300-B801-49BC-BCFC-BF4B12B973B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6596-FE89-4A20-BD9B-8B713C1D6CB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000250" cy="6357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57250" y="0"/>
            <a:ext cx="5848350" cy="635793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FAF7-F294-4378-BDF6-066F44B35F4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8688" y="0"/>
            <a:ext cx="6786562" cy="8096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857250" y="1285875"/>
            <a:ext cx="8001000" cy="5072063"/>
          </a:xfrm>
        </p:spPr>
        <p:txBody>
          <a:bodyPr/>
          <a:lstStyle/>
          <a:p>
            <a:pPr lvl="0"/>
            <a:r>
              <a:rPr lang="de-DE" noProof="0" smtClean="0"/>
              <a:t>Tabelle durch Klicken auf Symbol hinzufügen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59FB-BA81-4EB7-A35D-DA9B048742B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1E300-B801-49BC-BCFC-BF4B12B973B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30190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E9C7-BA82-4DF0-BAA0-925BE0E0BDED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2251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FA8E-C628-4C8E-B526-41169568119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7884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50" y="1285875"/>
            <a:ext cx="39243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3950" y="1285875"/>
            <a:ext cx="39243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E006-792B-4DAF-BDB1-84580C7CDDEF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9521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87877-9787-462A-92D6-80BE7D57153D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0605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33E1D-4CFF-4025-9B57-A6D923AD8E3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68352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EAE9-FE73-432F-8B21-9DDA06EA52D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2464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E9C7-BA82-4DF0-BAA0-925BE0E0BDE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AB00A-A0F7-4491-B36D-6834C8AB07B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3857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25BB-8C2F-4563-8893-C2967CE8E0E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4035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6596-FE89-4A20-BD9B-8B713C1D6CB4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18502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000250" cy="6357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57250" y="0"/>
            <a:ext cx="5848350" cy="6357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FAF7-F294-4378-BDF6-066F44B35F4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89990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8688" y="0"/>
            <a:ext cx="6786562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857250" y="1285875"/>
            <a:ext cx="8001000" cy="50720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de-DE" noProof="0" smtClean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59FB-BA81-4EB7-A35D-DA9B048742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76141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BD5-CA11-4A24-9520-53EA72A6B20D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71916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FDE6-23F8-4F39-A5F2-806C80426690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0910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99D-6EEF-4D27-B871-485CBFEACF3F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59900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1895-0579-4AED-9209-4A0D8DC5BD61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5270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568D-BA54-4D7A-820A-516C6D9A2404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218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FA8E-C628-4C8E-B526-41169568119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E366-F604-431D-95E3-E2A9375E8CF5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01565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F8D-0D92-49F8-B977-343F9E57E496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39377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FADA-DD91-4324-A157-29C65E7AB0E6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557949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C0E0-5263-48D5-8993-597470990111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94284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23AD-9A0F-4CA2-9BCA-C90C6E092175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82663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389D-2AEA-47AB-A9E6-0697F833C406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8258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50" y="1285875"/>
            <a:ext cx="39243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3950" y="1285875"/>
            <a:ext cx="39243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E006-792B-4DAF-BDB1-84580C7CDDEF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87877-9787-462A-92D6-80BE7D57153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33E1D-4CFF-4025-9B57-A6D923AD8E3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EAE9-FE73-432F-8B21-9DDA06EA52D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AB00A-A0F7-4491-B36D-6834C8AB07B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25BB-8C2F-4563-8893-C2967CE8E0E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9" descr="fuss_englisch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Grafik 9" descr="banner_blanc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57250" y="1285875"/>
            <a:ext cx="800100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86763" y="6637338"/>
            <a:ext cx="542925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C5ECC4-0E62-47D2-8B41-0197022064F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5" name="Fußzeilenplatzhalter 4"/>
          <p:cNvSpPr txBox="1">
            <a:spLocks/>
          </p:cNvSpPr>
          <p:nvPr/>
        </p:nvSpPr>
        <p:spPr>
          <a:xfrm>
            <a:off x="2273300" y="6626225"/>
            <a:ext cx="2090738" cy="149225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de-DE" sz="1100" dirty="0" smtClean="0">
                <a:solidFill>
                  <a:srgbClr val="898989"/>
                </a:solidFill>
                <a:latin typeface="Calibri" pitchFamily="34" charset="0"/>
              </a:rPr>
              <a:t>Data</a:t>
            </a:r>
            <a:r>
              <a:rPr lang="de-DE" sz="1100" baseline="0" dirty="0" smtClean="0">
                <a:solidFill>
                  <a:srgbClr val="898989"/>
                </a:solidFill>
                <a:latin typeface="Calibri" pitchFamily="34" charset="0"/>
              </a:rPr>
              <a:t> Generator</a:t>
            </a:r>
            <a:endParaRPr lang="en-US" sz="11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" name="Fußzeilenplatzhalter 4"/>
          <p:cNvSpPr txBox="1">
            <a:spLocks/>
          </p:cNvSpPr>
          <p:nvPr/>
        </p:nvSpPr>
        <p:spPr>
          <a:xfrm>
            <a:off x="5559425" y="6626225"/>
            <a:ext cx="2090738" cy="149225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de-DE" sz="1100" dirty="0" smtClean="0">
                <a:solidFill>
                  <a:srgbClr val="898989"/>
                </a:solidFill>
                <a:latin typeface="Calibri" pitchFamily="34" charset="0"/>
              </a:rPr>
              <a:t>Tim</a:t>
            </a:r>
            <a:r>
              <a:rPr lang="de-DE" sz="1100" baseline="0" dirty="0" smtClean="0">
                <a:solidFill>
                  <a:srgbClr val="898989"/>
                </a:solidFill>
                <a:latin typeface="Calibri" pitchFamily="34" charset="0"/>
              </a:rPr>
              <a:t> Böttcher</a:t>
            </a:r>
            <a:endParaRPr lang="de-DE" sz="11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32" name="Titelplatzhalter 22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678656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" name="Fußzeilenplatzhalter 4"/>
          <p:cNvSpPr txBox="1">
            <a:spLocks/>
          </p:cNvSpPr>
          <p:nvPr/>
        </p:nvSpPr>
        <p:spPr bwMode="auto">
          <a:xfrm>
            <a:off x="23813" y="6632575"/>
            <a:ext cx="1495425" cy="149225"/>
          </a:xfrm>
          <a:prstGeom prst="rect">
            <a:avLst/>
          </a:prstGeom>
          <a:solidFill>
            <a:srgbClr val="EEEEEE"/>
          </a:solidFill>
          <a:ln w="9525">
            <a:solidFill>
              <a:srgbClr val="EEEEEE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de-DE" sz="1100" b="1" dirty="0">
                <a:latin typeface="Calibri" pitchFamily="34" charset="0"/>
              </a:rPr>
              <a:t>©</a:t>
            </a:r>
            <a:r>
              <a:rPr lang="de-DE" sz="1100" b="1" dirty="0" smtClean="0">
                <a:latin typeface="Calibri" pitchFamily="34" charset="0"/>
              </a:rPr>
              <a:t>2015 </a:t>
            </a:r>
            <a:r>
              <a:rPr lang="de-DE" sz="1100" b="1" dirty="0">
                <a:latin typeface="Calibri" pitchFamily="34" charset="0"/>
              </a:rPr>
              <a:t>SAP UCC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9" descr="fuss_englisch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Grafik 9" descr="banner_blanc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57250" y="1285875"/>
            <a:ext cx="800100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86763" y="6637338"/>
            <a:ext cx="542925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5" name="Fußzeilenplatzhalter 4"/>
          <p:cNvSpPr txBox="1">
            <a:spLocks/>
          </p:cNvSpPr>
          <p:nvPr/>
        </p:nvSpPr>
        <p:spPr>
          <a:xfrm>
            <a:off x="2273300" y="6626225"/>
            <a:ext cx="2090738" cy="149225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de-DE" sz="1100" dirty="0" smtClean="0">
                <a:solidFill>
                  <a:srgbClr val="898989"/>
                </a:solidFill>
                <a:latin typeface="Calibri" pitchFamily="34" charset="0"/>
              </a:rPr>
              <a:t>Data</a:t>
            </a:r>
            <a:r>
              <a:rPr lang="de-DE" sz="1100" baseline="0" dirty="0" smtClean="0">
                <a:solidFill>
                  <a:srgbClr val="898989"/>
                </a:solidFill>
                <a:latin typeface="Calibri" pitchFamily="34" charset="0"/>
              </a:rPr>
              <a:t> Generator</a:t>
            </a:r>
            <a:endParaRPr lang="en-US" sz="11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" name="Fußzeilenplatzhalter 4"/>
          <p:cNvSpPr txBox="1">
            <a:spLocks/>
          </p:cNvSpPr>
          <p:nvPr/>
        </p:nvSpPr>
        <p:spPr>
          <a:xfrm>
            <a:off x="5559425" y="6626225"/>
            <a:ext cx="2090738" cy="149225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de-DE" sz="1100" dirty="0" smtClean="0">
                <a:solidFill>
                  <a:srgbClr val="898989"/>
                </a:solidFill>
                <a:latin typeface="Calibri" pitchFamily="34" charset="0"/>
              </a:rPr>
              <a:t>Tim</a:t>
            </a:r>
            <a:r>
              <a:rPr lang="de-DE" sz="1100" baseline="0" dirty="0" smtClean="0">
                <a:solidFill>
                  <a:srgbClr val="898989"/>
                </a:solidFill>
                <a:latin typeface="Calibri" pitchFamily="34" charset="0"/>
              </a:rPr>
              <a:t> Böttcher</a:t>
            </a:r>
            <a:endParaRPr lang="de-DE" sz="11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32" name="Titelplatzhalter 22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678656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" name="Fußzeilenplatzhalter 4"/>
          <p:cNvSpPr txBox="1">
            <a:spLocks/>
          </p:cNvSpPr>
          <p:nvPr/>
        </p:nvSpPr>
        <p:spPr bwMode="auto">
          <a:xfrm>
            <a:off x="23813" y="6632575"/>
            <a:ext cx="1495425" cy="149225"/>
          </a:xfrm>
          <a:prstGeom prst="rect">
            <a:avLst/>
          </a:prstGeom>
          <a:solidFill>
            <a:srgbClr val="EEEEEE"/>
          </a:solidFill>
          <a:ln w="9525">
            <a:solidFill>
              <a:srgbClr val="EEEEEE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de-DE" sz="1100" b="1" dirty="0">
                <a:latin typeface="Calibri" pitchFamily="34" charset="0"/>
              </a:rPr>
              <a:t>©</a:t>
            </a:r>
            <a:r>
              <a:rPr lang="de-DE" sz="1100" b="1" dirty="0" smtClean="0">
                <a:latin typeface="Calibri" pitchFamily="34" charset="0"/>
              </a:rPr>
              <a:t>2015 </a:t>
            </a:r>
            <a:r>
              <a:rPr lang="de-DE" sz="1100" b="1" dirty="0">
                <a:latin typeface="Calibri" pitchFamily="34" charset="0"/>
              </a:rPr>
              <a:t>SAP UCC</a:t>
            </a:r>
          </a:p>
        </p:txBody>
      </p:sp>
    </p:spTree>
    <p:extLst>
      <p:ext uri="{BB962C8B-B14F-4D97-AF65-F5344CB8AC3E}">
        <p14:creationId xmlns:p14="http://schemas.microsoft.com/office/powerpoint/2010/main" xmlns="" val="11699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6BFA-3D34-4343-889A-578A742F5CB3}" type="datetime1">
              <a:rPr lang="en-IN" smtClean="0"/>
              <a:pPr/>
              <a:t>13-07-2016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Title : Data Generator using Benerator Tool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689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gif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gif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gif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6.gif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gif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6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.gif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chart" Target="../charts/chart6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chart" Target="../charts/chart8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chart" Target="../charts/chart10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hyperlink" Target="https://csiweb.ucd.ie/files/UCD-CSI-2013-03.pdf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databene.org/databene-benerator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gif"/><Relationship Id="rId5" Type="http://schemas.openxmlformats.org/officeDocument/2006/relationships/hyperlink" Target="http://www.sdn.sap.com/irj/scn/go/portal/prtroot/docs/library/uuid/e01b8d27-ff8b-2d10-5483-a44659b649a2?QuickLink=index&amp;overridelayout=true&amp;48752174280003" TargetMode="External"/><Relationship Id="rId4" Type="http://schemas.openxmlformats.org/officeDocument/2006/relationships/hyperlink" Target="https://datamegan.files.wordpress.com/2015/09/2-a-data-warehouse-and-business-intelligence-solution-for-global-bik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gif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41142"/>
            <a:ext cx="9144001" cy="430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hteck 5"/>
          <p:cNvSpPr/>
          <p:nvPr/>
        </p:nvSpPr>
        <p:spPr bwMode="auto">
          <a:xfrm>
            <a:off x="0" y="3886200"/>
            <a:ext cx="9144001" cy="228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193" y="1293814"/>
            <a:ext cx="7886700" cy="1325563"/>
          </a:xfrm>
        </p:spPr>
        <p:txBody>
          <a:bodyPr>
            <a:normAutofit/>
          </a:bodyPr>
          <a:lstStyle/>
          <a:p>
            <a:r>
              <a:rPr lang="de-DE" sz="3600" b="1" dirty="0" smtClean="0"/>
              <a:t>Data Generator for SAP Solutions</a:t>
            </a:r>
            <a:br>
              <a:rPr lang="de-DE" sz="3600" b="1" dirty="0" smtClean="0"/>
            </a:br>
            <a:r>
              <a:rPr lang="de-DE" sz="3600" b="1" dirty="0" smtClean="0">
                <a:solidFill>
                  <a:schemeClr val="tx1"/>
                </a:solidFill>
              </a:rPr>
              <a:t>using Benerator Tool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3611563" y="4383088"/>
            <a:ext cx="5532437" cy="1765300"/>
          </a:xfr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Baba 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Pakruddin Tailor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Julian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Reddy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Allam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Naga 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Sai Krishna Ayinampudi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Sai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 </a:t>
            </a:r>
            <a:r>
              <a:rPr lang="en-US" sz="2400" b="1" dirty="0" smtClean="0">
                <a:ln/>
                <a:solidFill>
                  <a:schemeClr val="bg1"/>
                </a:solidFill>
                <a:latin typeface="+mj-lt"/>
                <a:cs typeface="Lucida Sans Unicode"/>
              </a:rPr>
              <a:t>Rajesh Vanimireddy</a:t>
            </a:r>
          </a:p>
          <a:p>
            <a:pPr algn="r"/>
            <a:endParaRPr lang="de-DE" sz="2000" dirty="0" smtClean="0"/>
          </a:p>
        </p:txBody>
      </p:sp>
      <p:pic>
        <p:nvPicPr>
          <p:cNvPr id="5" name="Picture 319" descr="md-unipla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3886200"/>
            <a:ext cx="3611896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-14988"/>
            <a:ext cx="914400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-1" y="658906"/>
            <a:ext cx="9144001" cy="2958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0624" y="0"/>
            <a:ext cx="793376" cy="954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3814"/>
            <a:ext cx="1922930" cy="682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655544"/>
            <a:ext cx="3381375" cy="272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5965" y="3351619"/>
            <a:ext cx="325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Project </a:t>
            </a:r>
            <a:r>
              <a:rPr lang="en-IN" sz="2000" dirty="0" err="1" smtClean="0"/>
              <a:t>Guide:Tim</a:t>
            </a:r>
            <a:r>
              <a:rPr lang="en-IN" sz="2000" dirty="0" smtClean="0"/>
              <a:t> </a:t>
            </a:r>
            <a:r>
              <a:rPr lang="en-IN" sz="2000" dirty="0" err="1" smtClean="0"/>
              <a:t>Böttcher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56352"/>
            <a:ext cx="9144000" cy="501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3999" cy="605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91671"/>
            <a:ext cx="914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6763" y="-13986"/>
            <a:ext cx="757237" cy="834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4922"/>
            <a:ext cx="1772702" cy="6165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900" y="1130300"/>
            <a:ext cx="287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Order to Cash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749635"/>
            <a:ext cx="7886700" cy="378116"/>
          </a:xfrm>
        </p:spPr>
        <p:txBody>
          <a:bodyPr>
            <a:noAutofit/>
          </a:bodyPr>
          <a:lstStyle/>
          <a:p>
            <a:r>
              <a:rPr lang="en-IN" sz="1200" dirty="0" err="1" smtClean="0"/>
              <a:t>Source:Threem.co.id</a:t>
            </a:r>
            <a:endParaRPr lang="en-IN" sz="1200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0F18-D1D1-4BD0-9CBE-111E45219710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4" name="Content Placeholder 13" descr="OTC_process_0.png"/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0" y="1660525"/>
            <a:ext cx="7886700" cy="38814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0" y="602783"/>
            <a:ext cx="3381375" cy="2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52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3999" cy="605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91671"/>
            <a:ext cx="914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6763" y="-13986"/>
            <a:ext cx="757237" cy="834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4922"/>
            <a:ext cx="1772702" cy="6165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900" y="1130300"/>
            <a:ext cx="287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Order to Cash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Process Steps </a:t>
            </a:r>
          </a:p>
          <a:p>
            <a:pPr>
              <a:buNone/>
            </a:pPr>
            <a:r>
              <a:rPr lang="en-IN" dirty="0" smtClean="0"/>
              <a:t>   - Sales order processing</a:t>
            </a:r>
          </a:p>
          <a:p>
            <a:pPr>
              <a:buNone/>
            </a:pPr>
            <a:r>
              <a:rPr lang="en-IN" dirty="0" smtClean="0"/>
              <a:t>   - Availability</a:t>
            </a:r>
          </a:p>
          <a:p>
            <a:pPr>
              <a:buNone/>
            </a:pPr>
            <a:r>
              <a:rPr lang="en-IN" dirty="0" smtClean="0"/>
              <a:t>   - Delivery</a:t>
            </a:r>
          </a:p>
          <a:p>
            <a:pPr>
              <a:buNone/>
            </a:pPr>
            <a:r>
              <a:rPr lang="en-IN" dirty="0" smtClean="0"/>
              <a:t>   - Invoicing</a:t>
            </a:r>
          </a:p>
          <a:p>
            <a:pPr>
              <a:buNone/>
            </a:pPr>
            <a:r>
              <a:rPr lang="en-IN" dirty="0" smtClean="0"/>
              <a:t>   - Payment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E64-3616-46A6-AB20-C95BA4E6C30F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1670"/>
            <a:ext cx="3381375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52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87353"/>
            <a:ext cx="9144000" cy="484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8947" y="1223319"/>
            <a:ext cx="7772400" cy="6054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Procure to 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5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91671"/>
            <a:ext cx="9144000" cy="242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4071" y="0"/>
            <a:ext cx="779929" cy="833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52333"/>
            <a:ext cx="1851509" cy="644003"/>
          </a:xfrm>
          <a:prstGeom prst="rect">
            <a:avLst/>
          </a:prstGeom>
        </p:spPr>
      </p:pic>
      <p:pic>
        <p:nvPicPr>
          <p:cNvPr id="14" name="Picture 13" descr="procure2pa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979169"/>
            <a:ext cx="6273799" cy="4015231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3EF5-3D6F-4873-B1EC-6A493C878C92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302499" y="5994400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 smtClean="0"/>
              <a:t>Source:victorstinga.files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1670"/>
            <a:ext cx="3381375" cy="2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0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87353"/>
            <a:ext cx="9144000" cy="484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8947" y="1223319"/>
            <a:ext cx="7772400" cy="4399007"/>
          </a:xfrm>
        </p:spPr>
        <p:txBody>
          <a:bodyPr/>
          <a:lstStyle/>
          <a:p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Procure to Pay</a:t>
            </a:r>
          </a:p>
          <a:p>
            <a:pPr marL="342900" indent="-342900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- Creating Suppliers</a:t>
            </a:r>
          </a:p>
          <a:p>
            <a:pPr marL="342900" indent="-342900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-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Preparing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purchase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</a:t>
            </a:r>
          </a:p>
          <a:p>
            <a:pPr marL="457200" indent="-457200"/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- Goods Receipt</a:t>
            </a:r>
          </a:p>
          <a:p>
            <a:pPr marL="457200" indent="-457200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- Invoice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processing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5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91671"/>
            <a:ext cx="9144000" cy="242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4071" y="0"/>
            <a:ext cx="779929" cy="833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52333"/>
            <a:ext cx="1851509" cy="644003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C334-9895-4338-BBBD-4703215A1F99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1670"/>
            <a:ext cx="3381375" cy="2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0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75400"/>
            <a:ext cx="9144000" cy="49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151489"/>
            <a:ext cx="4137795" cy="470095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+mn-lt"/>
              </a:rPr>
              <a:t> Requirements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118" y="1661868"/>
            <a:ext cx="8092131" cy="469607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Master Data</a:t>
            </a:r>
          </a:p>
          <a:p>
            <a:pPr>
              <a:buNone/>
            </a:pPr>
            <a:r>
              <a:rPr lang="en-IN" sz="2400" dirty="0" smtClean="0"/>
              <a:t>    - Core data</a:t>
            </a:r>
          </a:p>
          <a:p>
            <a:pPr>
              <a:buNone/>
            </a:pPr>
            <a:r>
              <a:rPr lang="en-IN" sz="2400" dirty="0" smtClean="0"/>
              <a:t>    - Basis for any business processes</a:t>
            </a:r>
          </a:p>
          <a:p>
            <a:pPr>
              <a:buNone/>
            </a:pPr>
            <a:r>
              <a:rPr lang="en-IN" sz="2400" dirty="0" smtClean="0"/>
              <a:t>     Ex - Master data of Customers ,Vendors and  Products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92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99247"/>
            <a:ext cx="9144000" cy="223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582" y="0"/>
            <a:ext cx="881418" cy="922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2100"/>
            <a:ext cx="2057400" cy="715617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2A3E-CE18-492C-B552-FB6C9293051B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12566"/>
            <a:ext cx="3381375" cy="2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2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414014"/>
            <a:ext cx="9144000" cy="443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553"/>
            <a:ext cx="7886700" cy="5033963"/>
          </a:xfrm>
        </p:spPr>
        <p:txBody>
          <a:bodyPr/>
          <a:lstStyle/>
          <a:p>
            <a:r>
              <a:rPr lang="en-IN" dirty="0" smtClean="0"/>
              <a:t>Master data of  GBI Customers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0" y="2177299"/>
            <a:ext cx="3478684" cy="2707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1" y="2171624"/>
            <a:ext cx="3069109" cy="27127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22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22500"/>
            <a:ext cx="9144000" cy="2565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590" y="0"/>
            <a:ext cx="897410" cy="879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8834"/>
            <a:ext cx="1901335" cy="661334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028950" y="6454122"/>
            <a:ext cx="3086100" cy="307462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7950" y="6414014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628650" y="6425290"/>
            <a:ext cx="2057400" cy="365125"/>
          </a:xfrm>
        </p:spPr>
        <p:txBody>
          <a:bodyPr/>
          <a:lstStyle/>
          <a:p>
            <a:fld id="{B32F2659-AD57-4FC6-B371-14B9DC28E447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0" y="612428"/>
            <a:ext cx="3381375" cy="2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6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33208"/>
            <a:ext cx="9144000" cy="4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285876"/>
            <a:ext cx="8524618" cy="5040784"/>
          </a:xfrm>
        </p:spPr>
        <p:txBody>
          <a:bodyPr/>
          <a:lstStyle/>
          <a:p>
            <a:r>
              <a:rPr lang="en-IN" dirty="0" smtClean="0"/>
              <a:t>Master Data of GBI Vendors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49" y="2375785"/>
            <a:ext cx="3594214" cy="2739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73" y="2375785"/>
            <a:ext cx="3632201" cy="2739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32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632012"/>
            <a:ext cx="9144000" cy="28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6763" y="6046"/>
            <a:ext cx="773906" cy="908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7279"/>
            <a:ext cx="1837962" cy="639291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052891" y="6435545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505832" y="6433207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628650" y="6467006"/>
            <a:ext cx="2057400" cy="365125"/>
          </a:xfrm>
        </p:spPr>
        <p:txBody>
          <a:bodyPr/>
          <a:lstStyle/>
          <a:p>
            <a:fld id="{E02ABAD4-F88D-4B88-9641-ECFE85F0A6A7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080" y="628650"/>
            <a:ext cx="3381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5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99" y="1258520"/>
            <a:ext cx="8586401" cy="5097549"/>
          </a:xfrm>
        </p:spPr>
        <p:txBody>
          <a:bodyPr/>
          <a:lstStyle/>
          <a:p>
            <a:r>
              <a:rPr lang="en-IN" dirty="0" smtClean="0"/>
              <a:t>Master Data of GBI Products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082800"/>
            <a:ext cx="5283200" cy="388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723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9144000" cy="23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7858" y="0"/>
            <a:ext cx="726141" cy="896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0995"/>
            <a:ext cx="2022123" cy="703347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DE67-6043-4DC8-A971-1FA54808C412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67689"/>
            <a:ext cx="3381375" cy="2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7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13501"/>
            <a:ext cx="9144000" cy="457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242" y="1115065"/>
            <a:ext cx="6168926" cy="4673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Semi Finished Goods</a:t>
            </a: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81" y="3559389"/>
            <a:ext cx="4941614" cy="26800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-1"/>
            <a:ext cx="9144000" cy="6992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85799"/>
            <a:ext cx="9144000" cy="295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0624" y="0"/>
            <a:ext cx="793376" cy="9816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1048"/>
            <a:ext cx="2032182" cy="706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193" y="1998209"/>
            <a:ext cx="4752975" cy="6780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" y="2959100"/>
            <a:ext cx="259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Trading Goods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28950" y="6459911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7950" y="6459911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8650" y="6413501"/>
            <a:ext cx="2057400" cy="365125"/>
          </a:xfrm>
        </p:spPr>
        <p:txBody>
          <a:bodyPr/>
          <a:lstStyle/>
          <a:p>
            <a:fld id="{6BDECECA-2A85-4EF6-87C6-25B75466C88D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0584"/>
            <a:ext cx="3381375" cy="3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5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52562"/>
            <a:ext cx="9144000" cy="405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851"/>
            <a:ext cx="7886700" cy="406587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 smtClean="0"/>
              <a:t>Raw materials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667438"/>
            <a:ext cx="3517899" cy="4626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992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712693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7518" y="0"/>
            <a:ext cx="766482" cy="981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048990" cy="712692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28950" y="6461873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457950" y="6461873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628650" y="6448454"/>
            <a:ext cx="2057400" cy="365125"/>
          </a:xfrm>
        </p:spPr>
        <p:txBody>
          <a:bodyPr/>
          <a:lstStyle/>
          <a:p>
            <a:fld id="{7C808939-8192-4E22-91B7-E9436AB19EAC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4696"/>
            <a:ext cx="3381375" cy="2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48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36600" y="1020740"/>
            <a:ext cx="8113059" cy="358914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Contents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36600" y="1501913"/>
            <a:ext cx="7773988" cy="4854438"/>
          </a:xfrm>
        </p:spPr>
        <p:txBody>
          <a:bodyPr>
            <a:normAutofit fontScale="92500" lnSpcReduction="20000"/>
          </a:bodyPr>
          <a:lstStyle/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Introduction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Requirements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Tools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Installation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dirty="0" smtClean="0"/>
              <a:t>Project Creation</a:t>
            </a:r>
            <a:endParaRPr lang="en-IN" sz="2400" cap="none" dirty="0" smtClean="0">
              <a:solidFill>
                <a:schemeClr val="tx1"/>
              </a:solidFill>
            </a:endParaRP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dirty="0" smtClean="0"/>
              <a:t>Data Generation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Methodology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Business Analysis and Results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Conclusion</a:t>
            </a:r>
          </a:p>
          <a:p>
            <a:pPr marL="10800">
              <a:lnSpc>
                <a:spcPct val="120000"/>
              </a:lnSpc>
              <a:buFont typeface="Wingdings" pitchFamily="2" charset="2"/>
              <a:buChar char="Ø"/>
              <a:tabLst>
                <a:tab pos="36000" algn="l"/>
              </a:tabLst>
            </a:pPr>
            <a:r>
              <a:rPr lang="en-IN" sz="2400" cap="none" dirty="0" smtClean="0">
                <a:solidFill>
                  <a:schemeClr val="tx1"/>
                </a:solidFill>
              </a:rPr>
              <a:t>References</a:t>
            </a:r>
            <a:endParaRPr lang="en-IN" sz="2400" cap="smal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644" y="13446"/>
            <a:ext cx="9144000" cy="551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564776"/>
            <a:ext cx="9144000" cy="319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7518" y="-13447"/>
            <a:ext cx="766482" cy="814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644" y="0"/>
            <a:ext cx="1842306" cy="564775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E3A-9551-421C-A217-767DF771BCEC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60128"/>
            <a:ext cx="3381375" cy="3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2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1"/>
            <a:ext cx="9144000" cy="456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4378" y="1854200"/>
            <a:ext cx="7694785" cy="322729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err="1" smtClean="0"/>
              <a:t>MySQL</a:t>
            </a:r>
            <a:r>
              <a:rPr lang="en-IN" sz="2400" dirty="0" smtClean="0"/>
              <a:t> Workbench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err="1" smtClean="0"/>
              <a:t>Benerator</a:t>
            </a:r>
            <a:r>
              <a:rPr lang="en-IN" sz="2400" dirty="0" smtClean="0"/>
              <a:t> (open source tool)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Secure WAMP</a:t>
            </a:r>
          </a:p>
          <a:p>
            <a:pPr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9144000" cy="6454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32012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5" y="0"/>
            <a:ext cx="887506" cy="9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0349"/>
            <a:ext cx="1904282" cy="66235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155700"/>
            <a:ext cx="7886700" cy="53498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Tools</a:t>
            </a:r>
            <a:endParaRPr lang="en-US" sz="2800" b="1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450481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481763" y="6463929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8650" y="6459820"/>
            <a:ext cx="2057400" cy="365125"/>
          </a:xfrm>
        </p:spPr>
        <p:txBody>
          <a:bodyPr/>
          <a:lstStyle/>
          <a:p>
            <a:fld id="{EA555A54-B3BE-4C9B-9DBD-12B55AAFA82F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2009"/>
            <a:ext cx="3381375" cy="2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3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46044"/>
            <a:ext cx="9144000" cy="411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078120"/>
            <a:ext cx="7886700" cy="5098843"/>
          </a:xfrm>
        </p:spPr>
        <p:txBody>
          <a:bodyPr/>
          <a:lstStyle/>
          <a:p>
            <a:r>
              <a:rPr lang="en-IN" dirty="0" smtClean="0"/>
              <a:t>My SQL  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Open source Relational Database system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+mj-lt"/>
            </a:endParaRPr>
          </a:p>
          <a:p>
            <a:endParaRPr lang="en-IN" dirty="0"/>
          </a:p>
        </p:txBody>
      </p:sp>
      <p:pic>
        <p:nvPicPr>
          <p:cNvPr id="2050" name="Picture 2" descr="The Home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6310" y="2832100"/>
            <a:ext cx="5251621" cy="337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723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9144000" cy="255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4935" y="0"/>
            <a:ext cx="809065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3617"/>
            <a:ext cx="2126310" cy="739586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209070" y="6402034"/>
            <a:ext cx="3086100" cy="427786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457950" y="6464695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628650" y="6456011"/>
            <a:ext cx="2057400" cy="365125"/>
          </a:xfrm>
        </p:spPr>
        <p:txBody>
          <a:bodyPr/>
          <a:lstStyle/>
          <a:p>
            <a:fld id="{D595782F-25D1-4171-A2DF-40B252FD0103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1347"/>
            <a:ext cx="3381375" cy="3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3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54000" y="1109745"/>
            <a:ext cx="3055792" cy="638553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+mn-lt"/>
              </a:rPr>
              <a:t>Benerator Tool</a:t>
            </a:r>
            <a:endParaRPr lang="en-IN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41404" y="1977081"/>
            <a:ext cx="5634681" cy="392944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 </a:t>
            </a:r>
            <a:r>
              <a:rPr lang="en-IN" sz="2400" dirty="0" smtClean="0"/>
              <a:t>Test data generation Tool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Huge volume of data</a:t>
            </a:r>
            <a:endParaRPr lang="en-IN" sz="24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 Easily Customizable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Reduces time </a:t>
            </a:r>
            <a:endParaRPr lang="en-IN" sz="24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Supports  Database Systems, XML, Excel sheet, CSV etc.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9144000" cy="7291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729132"/>
            <a:ext cx="9144000" cy="242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2706" y="-16991"/>
            <a:ext cx="941294" cy="9044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6992"/>
            <a:ext cx="2145107" cy="746124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6671"/>
            <a:ext cx="9144000" cy="55132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02601" y="6421735"/>
            <a:ext cx="5686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22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64425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Title : Data Generator using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Benerator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Tool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4089" y="6428601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D85ADB9-DA50-49C9-BD4D-5D439F49218E}" type="datetime1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/>
              <a:t>13-07-2016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729132"/>
            <a:ext cx="3381375" cy="2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52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9034"/>
            <a:ext cx="9144000" cy="448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subTitle" idx="1"/>
          </p:nvPr>
        </p:nvSpPr>
        <p:spPr>
          <a:xfrm>
            <a:off x="1804474" y="5165143"/>
            <a:ext cx="6054810" cy="903033"/>
          </a:xfrm>
        </p:spPr>
        <p:txBody>
          <a:bodyPr>
            <a:normAutofit fontScale="92500" lnSpcReduction="20000"/>
          </a:bodyPr>
          <a:lstStyle/>
          <a:p>
            <a:endParaRPr lang="en-IN" sz="2000" dirty="0" smtClean="0"/>
          </a:p>
          <a:p>
            <a:r>
              <a:rPr lang="en-IN" sz="2000" dirty="0" err="1" smtClean="0"/>
              <a:t>Benerator</a:t>
            </a:r>
            <a:r>
              <a:rPr lang="en-IN" sz="2000" dirty="0" smtClean="0"/>
              <a:t> Block Diagram</a:t>
            </a:r>
          </a:p>
          <a:p>
            <a:r>
              <a:rPr lang="en-IN" sz="1100" dirty="0" smtClean="0"/>
              <a:t>Reference: http</a:t>
            </a:r>
            <a:r>
              <a:rPr lang="en-IN" sz="1100" dirty="0"/>
              <a:t>://</a:t>
            </a:r>
            <a:r>
              <a:rPr lang="en-IN" sz="1100" dirty="0" smtClean="0"/>
              <a:t>databene.org/download/databene-benerator-manual-0.7.6.pdf</a:t>
            </a:r>
            <a:endParaRPr lang="en-IN" sz="28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58906"/>
            <a:ext cx="9144000" cy="284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0282" y="0"/>
            <a:ext cx="833718" cy="898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43648"/>
            <a:ext cx="2019843" cy="7025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1485900"/>
            <a:ext cx="6934200" cy="37243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2600" y="6409035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D85ADB9-DA50-49C9-BD4D-5D439F49218E}" type="datetime1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/>
              <a:t>13-07-2016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3346" y="64090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Title : Data Generator using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Benerator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Tool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5445" y="6409035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2980"/>
            <a:ext cx="3381375" cy="30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Installation of My </a:t>
            </a:r>
            <a:r>
              <a:rPr lang="en-IN" sz="2800" b="1" dirty="0" err="1" smtClean="0"/>
              <a:t>sql</a:t>
            </a:r>
            <a:r>
              <a:rPr lang="en-IN" sz="2800" b="1" dirty="0" smtClean="0"/>
              <a:t> Instructions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Download and Install My </a:t>
            </a:r>
            <a:r>
              <a:rPr lang="en-IN" sz="2400" dirty="0" err="1" smtClean="0"/>
              <a:t>sql</a:t>
            </a:r>
            <a:r>
              <a:rPr lang="en-IN" sz="2400" dirty="0" smtClean="0"/>
              <a:t> workbench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Set user name and password for the database.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Create a database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create customer, product, vendor, material master data tables for US and Germany and insert the given values into the tables.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28950" y="6419478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08376" y="6396692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578224" y="6444782"/>
            <a:ext cx="2057400" cy="365125"/>
          </a:xfrm>
        </p:spPr>
        <p:txBody>
          <a:bodyPr/>
          <a:lstStyle/>
          <a:p>
            <a:fld id="{85DA7E87-915A-4759-8102-4D6BB17C990C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50"/>
            <a:ext cx="3381375" cy="3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54588"/>
            <a:ext cx="9144000" cy="40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0" y="996353"/>
            <a:ext cx="8300926" cy="49056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723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72354"/>
            <a:ext cx="9144000" cy="266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6512"/>
            <a:ext cx="1980487" cy="688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7176" y="-1573"/>
            <a:ext cx="806824" cy="902526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028950" y="6454588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02188" y="6473731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37258" y="6492875"/>
            <a:ext cx="2057400" cy="365125"/>
          </a:xfrm>
        </p:spPr>
        <p:txBody>
          <a:bodyPr/>
          <a:lstStyle/>
          <a:p>
            <a:fld id="{A2C43BAC-B3F7-407B-9165-D61527E16A59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5203"/>
            <a:ext cx="3381375" cy="342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Installation of </a:t>
            </a:r>
            <a:r>
              <a:rPr lang="en-IN" sz="2800" b="1" dirty="0" err="1" smtClean="0"/>
              <a:t>Benerator</a:t>
            </a:r>
            <a:r>
              <a:rPr lang="en-IN" sz="2800" b="1" dirty="0" smtClean="0"/>
              <a:t> Tool Instructions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Download the </a:t>
            </a:r>
            <a:r>
              <a:rPr lang="en-US" sz="2400" dirty="0" err="1" smtClean="0"/>
              <a:t>Benerator</a:t>
            </a:r>
            <a:r>
              <a:rPr lang="en-US" sz="2400" dirty="0" smtClean="0"/>
              <a:t> tool using the link http://bergmann-it.de/download/download_benerator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Set </a:t>
            </a:r>
            <a:r>
              <a:rPr lang="en-US" sz="2400" dirty="0" err="1" smtClean="0"/>
              <a:t>benerator_Home</a:t>
            </a:r>
            <a:r>
              <a:rPr lang="en-US" sz="2400" dirty="0" smtClean="0"/>
              <a:t> and </a:t>
            </a:r>
            <a:r>
              <a:rPr lang="en-US" sz="2400" dirty="0" err="1" smtClean="0"/>
              <a:t>Java_home</a:t>
            </a:r>
            <a:r>
              <a:rPr lang="en-US" sz="2400" dirty="0" smtClean="0"/>
              <a:t>  environment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Set  maven variables in system variables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D917-0081-4F1C-AF5F-9DAD47B02C14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546"/>
            <a:ext cx="3381375" cy="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Installation of </a:t>
            </a:r>
            <a:r>
              <a:rPr lang="en-IN" sz="2800" b="1" dirty="0" err="1" smtClean="0"/>
              <a:t>Benerator</a:t>
            </a:r>
            <a:r>
              <a:rPr lang="en-IN" sz="2800" b="1" dirty="0" smtClean="0"/>
              <a:t> Tool Instructions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400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Start project wizard on command line by typing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benerator</a:t>
            </a:r>
            <a:r>
              <a:rPr lang="en-US" sz="2400" dirty="0" smtClean="0"/>
              <a:t>-wizard-bat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Depending on our language settings, GUI window will be opened as shown.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A277-9005-4176-8448-77B8C0E2465C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50"/>
            <a:ext cx="3381375" cy="3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33384"/>
            <a:ext cx="7076681" cy="4317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58906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0965" y="0"/>
            <a:ext cx="753036" cy="927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894352" cy="658905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0A82-F362-4C02-B871-1ACBE9F92973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8904"/>
            <a:ext cx="3381375" cy="2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0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Project creation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In the GUI, select project type as populate database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Create new project folder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Select the database product as My SQL.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Enter the driver details : 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://localhost:3306/&lt;database name&gt;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Enter username and password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0E36-CECB-4775-BF64-BE8564DA5F75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50"/>
            <a:ext cx="3381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06" y="-71052"/>
            <a:ext cx="6701996" cy="74140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257300"/>
            <a:ext cx="7975600" cy="4800600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pPr marL="0" indent="0">
              <a:buNone/>
            </a:pPr>
            <a:endParaRPr lang="en-IN" sz="2600" dirty="0" smtClean="0">
              <a:latin typeface="+mj-lt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/>
              <a:t>Developing a Data Generator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/>
              <a:t>Big Data      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/>
              <a:t>Global Bike Inc.</a:t>
            </a:r>
          </a:p>
          <a:p>
            <a:pPr>
              <a:lnSpc>
                <a:spcPct val="200000"/>
              </a:lnSpc>
              <a:buNone/>
            </a:pPr>
            <a:endParaRPr lang="en-IN" sz="2400" dirty="0" smtClean="0">
              <a:latin typeface="+mj-lt"/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-4088"/>
            <a:ext cx="9144000" cy="710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90848"/>
            <a:ext cx="9144000" cy="257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2850" y="18836"/>
            <a:ext cx="871150" cy="9673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6" y="-19043"/>
            <a:ext cx="1982014" cy="689396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965C-2337-4597-BBF5-C2B92675A9FC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745"/>
            <a:ext cx="3381375" cy="3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Project creation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/>
              <a:t>Click on create a project, which will produce benerator.xml, pom.xml, read me, base.dbunit files in the target project folder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/>
              <a:t>Benerator.xml is a descriptor file which is used  data generation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/>
              <a:t>POM.xml contains plugins, project dependencies, project versions etc.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400" dirty="0" smtClean="0"/>
              <a:t>Read me file give instructions to generate data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96A3-07C3-45C8-9D2B-4776CB5E84E1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50"/>
            <a:ext cx="3381375" cy="3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Data  generation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benerator</a:t>
            </a:r>
            <a:r>
              <a:rPr lang="en-US" sz="2400" dirty="0" smtClean="0"/>
              <a:t>  descriptor file is XML based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400" dirty="0" smtClean="0"/>
              <a:t> Document  root is &lt;setup&gt; element</a:t>
            </a:r>
            <a:endParaRPr lang="en-US" sz="24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/>
              <a:t> &lt;generate&gt; elements are used to generate data from scratch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400" dirty="0" smtClean="0"/>
              <a:t> It provides different configuration options for data generation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13D7-1A8F-4195-AF4D-72443BDBF1BC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0712"/>
            <a:ext cx="3381375" cy="2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Methodology 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Entities may be generated completely synthetically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US" sz="2400" dirty="0" smtClean="0"/>
              <a:t>Entities as well as their attributes can be imported from storage systems or data files which serve as prototypes for huge volume data generation </a:t>
            </a:r>
          </a:p>
          <a:p>
            <a:pPr>
              <a:lnSpc>
                <a:spcPct val="100000"/>
              </a:lnSpc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80EA-0A25-4221-B3D3-41CEA1BF1697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50"/>
            <a:ext cx="3381375" cy="2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Methodology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613647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None/>
            </a:pPr>
            <a:endParaRPr lang="en-US" sz="2400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As we have  master data tables of customer, product, vendor and material in the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we have queried the customer id and product id by using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&lt;reference&gt; elements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 This  will produce the required data to the sales order table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DB8C-6A81-4DB8-BCCC-A0D05009D183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50"/>
            <a:ext cx="3381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Methodology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&lt;generate type="salesorders_de" count="10000" consumer="db,ConsoleExporter"&gt;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  &lt;id name="</a:t>
            </a:r>
            <a:r>
              <a:rPr lang="en-US" sz="2300" b="1" dirty="0" err="1" smtClean="0">
                <a:solidFill>
                  <a:srgbClr val="002060"/>
                </a:solidFill>
              </a:rPr>
              <a:t>orderid</a:t>
            </a:r>
            <a:r>
              <a:rPr lang="en-US" sz="2300" b="1" dirty="0" smtClean="0">
                <a:solidFill>
                  <a:srgbClr val="002060"/>
                </a:solidFill>
              </a:rPr>
              <a:t>" type="integer" /&gt;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 &lt;reference name="</a:t>
            </a:r>
            <a:r>
              <a:rPr lang="en-US" sz="2300" b="1" dirty="0" err="1" smtClean="0">
                <a:solidFill>
                  <a:srgbClr val="002060"/>
                </a:solidFill>
              </a:rPr>
              <a:t>customerid</a:t>
            </a:r>
            <a:r>
              <a:rPr lang="en-US" sz="2300" b="1" dirty="0" smtClean="0">
                <a:solidFill>
                  <a:srgbClr val="002060"/>
                </a:solidFill>
              </a:rPr>
              <a:t>" type="</a:t>
            </a:r>
            <a:r>
              <a:rPr lang="en-US" sz="2300" b="1" dirty="0" err="1" smtClean="0">
                <a:solidFill>
                  <a:srgbClr val="002060"/>
                </a:solidFill>
              </a:rPr>
              <a:t>int</a:t>
            </a:r>
            <a:r>
              <a:rPr lang="en-US" sz="2300" b="1" dirty="0" smtClean="0">
                <a:solidFill>
                  <a:srgbClr val="002060"/>
                </a:solidFill>
              </a:rPr>
              <a:t>" </a:t>
            </a:r>
            <a:r>
              <a:rPr lang="en-US" sz="2300" b="1" dirty="0" err="1" smtClean="0">
                <a:solidFill>
                  <a:srgbClr val="002060"/>
                </a:solidFill>
              </a:rPr>
              <a:t>targetType</a:t>
            </a:r>
            <a:r>
              <a:rPr lang="en-US" sz="2300" b="1" dirty="0" smtClean="0">
                <a:solidFill>
                  <a:srgbClr val="002060"/>
                </a:solidFill>
              </a:rPr>
              <a:t>="salesorders_de"  source="db“ selector="select id from </a:t>
            </a:r>
            <a:r>
              <a:rPr lang="en-US" sz="2300" b="1" dirty="0" err="1" smtClean="0">
                <a:solidFill>
                  <a:srgbClr val="002060"/>
                </a:solidFill>
              </a:rPr>
              <a:t>customer_de</a:t>
            </a:r>
            <a:r>
              <a:rPr lang="en-US" sz="2300" b="1" dirty="0" smtClean="0">
                <a:solidFill>
                  <a:srgbClr val="002060"/>
                </a:solidFill>
              </a:rPr>
              <a:t>" </a:t>
            </a:r>
            <a:r>
              <a:rPr lang="en-US" sz="2300" b="1" dirty="0" err="1" smtClean="0">
                <a:solidFill>
                  <a:srgbClr val="002060"/>
                </a:solidFill>
              </a:rPr>
              <a:t>nullable</a:t>
            </a:r>
            <a:r>
              <a:rPr lang="en-US" sz="2300" b="1" dirty="0" smtClean="0">
                <a:solidFill>
                  <a:srgbClr val="002060"/>
                </a:solidFill>
              </a:rPr>
              <a:t>="false" cyclic="true" distribution="random"/&gt;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  &lt;reference name="</a:t>
            </a:r>
            <a:r>
              <a:rPr lang="en-US" sz="2300" b="1" dirty="0" err="1" smtClean="0">
                <a:solidFill>
                  <a:srgbClr val="002060"/>
                </a:solidFill>
              </a:rPr>
              <a:t>productid</a:t>
            </a:r>
            <a:r>
              <a:rPr lang="en-US" sz="2300" b="1" dirty="0" smtClean="0">
                <a:solidFill>
                  <a:srgbClr val="002060"/>
                </a:solidFill>
              </a:rPr>
              <a:t>" type="</a:t>
            </a:r>
            <a:r>
              <a:rPr lang="en-US" sz="2300" b="1" dirty="0" err="1" smtClean="0">
                <a:solidFill>
                  <a:srgbClr val="002060"/>
                </a:solidFill>
              </a:rPr>
              <a:t>int</a:t>
            </a:r>
            <a:r>
              <a:rPr lang="en-US" sz="2300" b="1" dirty="0" smtClean="0">
                <a:solidFill>
                  <a:srgbClr val="002060"/>
                </a:solidFill>
              </a:rPr>
              <a:t>" </a:t>
            </a:r>
            <a:r>
              <a:rPr lang="en-US" sz="2300" b="1" dirty="0" err="1" smtClean="0">
                <a:solidFill>
                  <a:srgbClr val="002060"/>
                </a:solidFill>
              </a:rPr>
              <a:t>targetType</a:t>
            </a:r>
            <a:r>
              <a:rPr lang="en-US" sz="2300" b="1" dirty="0" smtClean="0">
                <a:solidFill>
                  <a:srgbClr val="002060"/>
                </a:solidFill>
              </a:rPr>
              <a:t>="salesorders_de" source="db" selector="select </a:t>
            </a:r>
            <a:r>
              <a:rPr lang="en-US" sz="2300" b="1" dirty="0" err="1" smtClean="0">
                <a:solidFill>
                  <a:srgbClr val="002060"/>
                </a:solidFill>
              </a:rPr>
              <a:t>pid</a:t>
            </a:r>
            <a:r>
              <a:rPr lang="en-US" sz="2300" b="1" dirty="0" smtClean="0">
                <a:solidFill>
                  <a:srgbClr val="002060"/>
                </a:solidFill>
              </a:rPr>
              <a:t> from </a:t>
            </a:r>
            <a:r>
              <a:rPr lang="en-US" sz="2300" b="1" dirty="0" err="1" smtClean="0">
                <a:solidFill>
                  <a:srgbClr val="002060"/>
                </a:solidFill>
              </a:rPr>
              <a:t>product_de</a:t>
            </a:r>
            <a:r>
              <a:rPr lang="en-US" sz="2300" b="1" dirty="0" smtClean="0">
                <a:solidFill>
                  <a:srgbClr val="002060"/>
                </a:solidFill>
              </a:rPr>
              <a:t>" </a:t>
            </a:r>
            <a:r>
              <a:rPr lang="en-US" sz="2300" b="1" dirty="0" err="1" smtClean="0">
                <a:solidFill>
                  <a:srgbClr val="002060"/>
                </a:solidFill>
              </a:rPr>
              <a:t>nullable</a:t>
            </a:r>
            <a:r>
              <a:rPr lang="en-US" sz="2300" b="1" dirty="0" smtClean="0">
                <a:solidFill>
                  <a:srgbClr val="002060"/>
                </a:solidFill>
              </a:rPr>
              <a:t>="false" cyclic="true" distribution="random"/&gt;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&lt;attribute name="quantity" type="integer" min="0" max="10" distribution="cumulated" /&gt;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&lt;attribute name="</a:t>
            </a:r>
            <a:r>
              <a:rPr lang="en-US" sz="2300" b="1" dirty="0" err="1" smtClean="0">
                <a:solidFill>
                  <a:srgbClr val="002060"/>
                </a:solidFill>
              </a:rPr>
              <a:t>sale_time</a:t>
            </a:r>
            <a:r>
              <a:rPr lang="en-US" sz="2300" b="1" dirty="0" smtClean="0">
                <a:solidFill>
                  <a:srgbClr val="002060"/>
                </a:solidFill>
              </a:rPr>
              <a:t>" type="</a:t>
            </a:r>
            <a:r>
              <a:rPr lang="en-US" sz="2300" b="1" dirty="0" err="1" smtClean="0">
                <a:solidFill>
                  <a:srgbClr val="002060"/>
                </a:solidFill>
              </a:rPr>
              <a:t>datetime</a:t>
            </a:r>
            <a:r>
              <a:rPr lang="en-US" sz="2300" b="1" dirty="0" smtClean="0">
                <a:solidFill>
                  <a:srgbClr val="002060"/>
                </a:solidFill>
              </a:rPr>
              <a:t>" generator="</a:t>
            </a:r>
            <a:r>
              <a:rPr lang="en-US" sz="2300" b="1" dirty="0" err="1" smtClean="0">
                <a:solidFill>
                  <a:srgbClr val="002060"/>
                </a:solidFill>
              </a:rPr>
              <a:t>dtGen</a:t>
            </a:r>
            <a:r>
              <a:rPr lang="en-US" sz="2300" b="1" dirty="0" smtClean="0">
                <a:solidFill>
                  <a:srgbClr val="002060"/>
                </a:solidFill>
              </a:rPr>
              <a:t>"/&gt;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&lt;/generate&gt;</a:t>
            </a:r>
            <a:endParaRPr lang="en-US" sz="2300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4DF0-9E76-4276-8C4C-EEB5DFAABEBF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250" y="652774"/>
            <a:ext cx="3381375" cy="2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Methodology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None/>
            </a:pPr>
            <a:endParaRPr lang="en-US" sz="2400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Execution of above code in benerator.xml using the command  </a:t>
            </a:r>
            <a:r>
              <a:rPr lang="en-US" sz="2400" dirty="0" err="1" smtClean="0"/>
              <a:t>mvn</a:t>
            </a:r>
            <a:r>
              <a:rPr lang="en-US" sz="2400" dirty="0" smtClean="0"/>
              <a:t> </a:t>
            </a:r>
            <a:r>
              <a:rPr lang="en-US" sz="2400" dirty="0" err="1" smtClean="0"/>
              <a:t>benerator</a:t>
            </a:r>
            <a:r>
              <a:rPr lang="en-US" sz="2400" dirty="0" smtClean="0"/>
              <a:t> : generate in command prompt will  produce 10000 rows in the </a:t>
            </a:r>
            <a:r>
              <a:rPr lang="en-US" sz="2400" dirty="0" err="1" smtClean="0"/>
              <a:t>salesorder</a:t>
            </a:r>
            <a:r>
              <a:rPr lang="en-US" sz="2400" dirty="0" smtClean="0"/>
              <a:t> table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 we can export the file into </a:t>
            </a:r>
            <a:r>
              <a:rPr lang="en-IN" sz="2400" dirty="0" err="1" smtClean="0"/>
              <a:t>csv</a:t>
            </a:r>
            <a:r>
              <a:rPr lang="en-IN" sz="2400" dirty="0" smtClean="0"/>
              <a:t>, </a:t>
            </a:r>
            <a:r>
              <a:rPr lang="en-IN" sz="2400" dirty="0" err="1" smtClean="0"/>
              <a:t>xls</a:t>
            </a:r>
            <a:r>
              <a:rPr lang="en-IN" sz="2400" dirty="0" smtClean="0"/>
              <a:t> or  other file formats or selecting the database as receiving object in consumer element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6BE3-7D84-4A92-A227-879962D8A429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546"/>
            <a:ext cx="3381375" cy="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92875"/>
            <a:ext cx="9144000" cy="3765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278720" y="6039704"/>
            <a:ext cx="2836330" cy="319727"/>
          </a:xfrm>
        </p:spPr>
        <p:txBody>
          <a:bodyPr>
            <a:noAutofit/>
          </a:bodyPr>
          <a:lstStyle/>
          <a:p>
            <a:r>
              <a:rPr lang="en-IN" sz="2400" dirty="0" err="1" smtClean="0"/>
              <a:t>Salesorder</a:t>
            </a:r>
            <a:r>
              <a:rPr lang="en-IN" sz="2400" dirty="0" smtClean="0"/>
              <a:t> data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1938"/>
            <a:ext cx="2576513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chemeClr val="accent3"/>
                </a:solidFill>
              </a:rPr>
              <a:t>Generated Data</a:t>
            </a:r>
            <a:endParaRPr lang="en-IN" sz="2800" dirty="0">
              <a:solidFill>
                <a:schemeClr val="accent3"/>
              </a:solidFill>
              <a:latin typeface="Blackadder ITC" panose="04020505051007020D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92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72353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4071" y="0"/>
            <a:ext cx="779929" cy="901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9328"/>
            <a:ext cx="1959827" cy="681679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313" y="1179444"/>
            <a:ext cx="8296967" cy="466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28950" y="6504268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90740" y="6504268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8650" y="6529108"/>
            <a:ext cx="2057400" cy="365125"/>
          </a:xfrm>
        </p:spPr>
        <p:txBody>
          <a:bodyPr/>
          <a:lstStyle/>
          <a:p>
            <a:fld id="{73A2F24A-EAA1-491E-A716-6EA7CF032F85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668338"/>
            <a:ext cx="3381375" cy="2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Business  Analysis  and Results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buNone/>
            </a:pPr>
            <a:endParaRPr lang="en-US" sz="2400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Analysis of past performance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Used to derive new insights and understanding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Explore the unknown and discover new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 Types : </a:t>
            </a:r>
          </a:p>
          <a:p>
            <a:pPr>
              <a:lnSpc>
                <a:spcPct val="110000"/>
              </a:lnSpc>
              <a:buNone/>
            </a:pPr>
            <a:r>
              <a:rPr lang="en-IN" sz="2400" dirty="0" smtClean="0"/>
              <a:t> 		  - Descriptive</a:t>
            </a:r>
          </a:p>
          <a:p>
            <a:pPr>
              <a:lnSpc>
                <a:spcPct val="110000"/>
              </a:lnSpc>
              <a:buNone/>
            </a:pPr>
            <a:r>
              <a:rPr lang="en-IN" sz="2400" dirty="0" smtClean="0"/>
              <a:t>               - Predictive </a:t>
            </a:r>
          </a:p>
          <a:p>
            <a:pPr>
              <a:lnSpc>
                <a:spcPct val="110000"/>
              </a:lnSpc>
              <a:buNone/>
            </a:pPr>
            <a:r>
              <a:rPr lang="en-IN" sz="2400" dirty="0" smtClean="0"/>
              <a:t>               - Prescriptive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28950" y="6444782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457950" y="6467568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28650" y="6396692"/>
            <a:ext cx="2057400" cy="365125"/>
          </a:xfrm>
        </p:spPr>
        <p:txBody>
          <a:bodyPr/>
          <a:lstStyle/>
          <a:p>
            <a:fld id="{37EB4B5F-5354-4D3F-B286-D231C461A6BB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2774"/>
            <a:ext cx="3381375" cy="2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96692"/>
            <a:ext cx="9144000" cy="461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1167124"/>
            <a:ext cx="8775700" cy="40618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Business  Analysis  and Results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01906"/>
            <a:ext cx="7678270" cy="45006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400" dirty="0" smtClean="0"/>
              <a:t> Descriptive Analysis : 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 smtClean="0"/>
              <a:t>	 - what happened in the past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 smtClean="0"/>
              <a:t>     Ex : Dashboards, scorecards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400" dirty="0" smtClean="0"/>
              <a:t> Predictive :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 smtClean="0"/>
              <a:t>	- what  will happen 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 smtClean="0"/>
              <a:t>     Ex : Data </a:t>
            </a:r>
            <a:r>
              <a:rPr lang="en-IN" sz="2400" dirty="0" err="1" smtClean="0"/>
              <a:t>mining,Forecasting</a:t>
            </a:r>
            <a:endParaRPr lang="en-IN" sz="24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400" dirty="0" smtClean="0"/>
              <a:t> Prescriptive :</a:t>
            </a:r>
            <a:endParaRPr lang="en-US" sz="2400" dirty="0" smtClean="0"/>
          </a:p>
          <a:p>
            <a:pPr>
              <a:lnSpc>
                <a:spcPct val="100000"/>
              </a:lnSpc>
              <a:buNone/>
            </a:pPr>
            <a:r>
              <a:rPr lang="en-IN" sz="2400" dirty="0" smtClean="0"/>
              <a:t>	-  what should </a:t>
            </a:r>
            <a:r>
              <a:rPr lang="en-IN" sz="2400" dirty="0" err="1" smtClean="0"/>
              <a:t>i</a:t>
            </a:r>
            <a:r>
              <a:rPr lang="en-IN" sz="2400" dirty="0" smtClean="0"/>
              <a:t> do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 smtClean="0"/>
              <a:t>    Ex : </a:t>
            </a:r>
            <a:r>
              <a:rPr lang="en-IN" sz="2400" dirty="0" err="1" smtClean="0"/>
              <a:t>optimization,simulation</a:t>
            </a:r>
            <a:endParaRPr lang="en-IN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45459"/>
            <a:ext cx="9144000" cy="26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94" y="0"/>
            <a:ext cx="8875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284"/>
            <a:ext cx="1865130" cy="64874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28950" y="6444782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461312" y="6427227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78224" y="6450013"/>
            <a:ext cx="2057400" cy="365125"/>
          </a:xfrm>
        </p:spPr>
        <p:txBody>
          <a:bodyPr/>
          <a:lstStyle/>
          <a:p>
            <a:fld id="{AB440D28-CA74-4C88-9CD1-5D2B38A12D13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0712"/>
            <a:ext cx="3381375" cy="2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57071"/>
            <a:ext cx="9144000" cy="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763" y="5761070"/>
            <a:ext cx="3936637" cy="246030"/>
          </a:xfrm>
        </p:spPr>
        <p:txBody>
          <a:bodyPr>
            <a:normAutofit fontScale="90000"/>
          </a:bodyPr>
          <a:lstStyle/>
          <a:p>
            <a:r>
              <a:rPr lang="en-IN" sz="2400" dirty="0" err="1" smtClean="0"/>
              <a:t>YoY</a:t>
            </a:r>
            <a:r>
              <a:rPr lang="en-IN" sz="2400" dirty="0" smtClean="0"/>
              <a:t> sales volume in </a:t>
            </a:r>
            <a:r>
              <a:rPr lang="en-IN" sz="2400" dirty="0" err="1" smtClean="0"/>
              <a:t>germany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150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515099"/>
            <a:ext cx="9144000" cy="2795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28074" y="0"/>
            <a:ext cx="815926" cy="731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7294"/>
            <a:ext cx="1688124" cy="58717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461312" y="6457071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>
          <a:xfrm>
            <a:off x="628650" y="6475320"/>
            <a:ext cx="2057400" cy="365125"/>
          </a:xfrm>
        </p:spPr>
        <p:txBody>
          <a:bodyPr/>
          <a:lstStyle/>
          <a:p>
            <a:fld id="{7E1CE21E-B0C7-4905-B7C6-67A83A030E29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3" name="Pictur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05"/>
          <a:stretch>
            <a:fillRect/>
          </a:stretch>
        </p:blipFill>
        <p:spPr bwMode="auto">
          <a:xfrm>
            <a:off x="1279562" y="1244600"/>
            <a:ext cx="7026238" cy="43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9879"/>
            <a:ext cx="3381375" cy="2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79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06" y="-71052"/>
            <a:ext cx="6701996" cy="74140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955800"/>
            <a:ext cx="6807200" cy="40940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-4088"/>
            <a:ext cx="9144000" cy="710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90848"/>
            <a:ext cx="9144000" cy="257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2850" y="18836"/>
            <a:ext cx="871150" cy="9673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6" y="-19043"/>
            <a:ext cx="1982014" cy="689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650" y="1221147"/>
            <a:ext cx="35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GBI Company 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5644-69D2-4F2F-81E2-2638FA3B44CA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0353"/>
            <a:ext cx="3381375" cy="2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5756"/>
            <a:ext cx="9144000" cy="422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625187"/>
            <a:ext cx="9144000" cy="275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4071" y="0"/>
            <a:ext cx="779928" cy="880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48" y="3174"/>
            <a:ext cx="1894634" cy="659003"/>
          </a:xfrm>
          <a:prstGeom prst="rect">
            <a:avLst/>
          </a:prstGeom>
        </p:spPr>
      </p:pic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01"/>
          <a:stretch>
            <a:fillRect/>
          </a:stretch>
        </p:blipFill>
        <p:spPr bwMode="auto">
          <a:xfrm>
            <a:off x="838200" y="1193800"/>
            <a:ext cx="7607300" cy="45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3538678" y="6004868"/>
            <a:ext cx="34462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 err="1" smtClean="0"/>
              <a:t>YoY</a:t>
            </a:r>
            <a:r>
              <a:rPr lang="en-IN" sz="2200" dirty="0" smtClean="0"/>
              <a:t> sales volume in  USA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92873"/>
            <a:ext cx="2057400" cy="365125"/>
          </a:xfrm>
        </p:spPr>
        <p:txBody>
          <a:bodyPr/>
          <a:lstStyle/>
          <a:p>
            <a:fld id="{2FE13E6A-A1DF-4D39-BD8C-4524479C9610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6398" y="6463926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2846" y="6492874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8906"/>
            <a:ext cx="3381375" cy="2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24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88101"/>
            <a:ext cx="9144000" cy="46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5"/>
            <a:ext cx="9146897" cy="393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2FD7-B3B0-4DAC-935E-62B1A110F0C3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51"/>
          <a:stretch>
            <a:fillRect/>
          </a:stretch>
        </p:blipFill>
        <p:spPr bwMode="auto">
          <a:xfrm>
            <a:off x="742912" y="1255637"/>
            <a:ext cx="7486688" cy="4624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2552700" y="5854700"/>
            <a:ext cx="43123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Regional-wise sales in Germany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338" y="668262"/>
            <a:ext cx="3381375" cy="384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38900"/>
            <a:ext cx="9144000" cy="464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6"/>
            <a:ext cx="9146897" cy="276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028950" y="6473885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1772" y="6473885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>
          <a:xfrm>
            <a:off x="628650" y="6473885"/>
            <a:ext cx="2057400" cy="365125"/>
          </a:xfrm>
        </p:spPr>
        <p:txBody>
          <a:bodyPr/>
          <a:lstStyle/>
          <a:p>
            <a:fld id="{C41FAD99-4464-4CD6-AED8-46D217A85524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57"/>
          <a:stretch>
            <a:fillRect/>
          </a:stretch>
        </p:blipFill>
        <p:spPr bwMode="auto">
          <a:xfrm>
            <a:off x="431801" y="1041400"/>
            <a:ext cx="7861300" cy="46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501900" y="5791200"/>
            <a:ext cx="37289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 Regional-wise sales in USA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8904"/>
            <a:ext cx="3381375" cy="27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17428"/>
            <a:ext cx="9144000" cy="540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6"/>
            <a:ext cx="9146897" cy="344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>
          <a:xfrm>
            <a:off x="628650" y="6384984"/>
            <a:ext cx="2057400" cy="365125"/>
          </a:xfrm>
        </p:spPr>
        <p:txBody>
          <a:bodyPr/>
          <a:lstStyle/>
          <a:p>
            <a:fld id="{A2C32A80-7E32-4220-8DC5-4D4E6F9F28C4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1868" y="1320801"/>
            <a:ext cx="5927464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6904" y="3866328"/>
            <a:ext cx="5926591" cy="197567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514600" y="5908617"/>
            <a:ext cx="47993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Total Revenue in USA and Germany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338" y="656804"/>
            <a:ext cx="3381375" cy="319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56351"/>
            <a:ext cx="9144000" cy="501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6"/>
            <a:ext cx="9146897" cy="3415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1261-59D8-4D11-8376-FCAA86F4414F}" type="datetime1">
              <a:rPr lang="en-IN" smtClean="0"/>
              <a:pPr/>
              <a:t>13-07-2016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141" y="1420171"/>
            <a:ext cx="7789209" cy="4529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2273300" y="5740400"/>
            <a:ext cx="41408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Product  wise sales in Germany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8904"/>
            <a:ext cx="3381375" cy="341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56351"/>
            <a:ext cx="9144000" cy="501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6"/>
            <a:ext cx="9146897" cy="317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5679-1BF1-43FB-8A22-B476AE7A4155}" type="datetime1">
              <a:rPr lang="en-IN" smtClean="0"/>
              <a:pPr/>
              <a:t>13-07-2016</a:t>
            </a:fld>
            <a:endParaRPr lang="en-IN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876300" y="1219200"/>
          <a:ext cx="7340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71800" y="5880100"/>
            <a:ext cx="388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 wise sales in USA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7321"/>
            <a:ext cx="3381375" cy="339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56351"/>
            <a:ext cx="9144000" cy="501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6"/>
            <a:ext cx="9146897" cy="27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5416-6FD9-4B0F-A850-E6AE3FDF5AF6}" type="datetime1">
              <a:rPr lang="en-IN" smtClean="0"/>
              <a:pPr/>
              <a:t>13-07-2016</a:t>
            </a:fld>
            <a:endParaRPr lang="en-IN" dirty="0"/>
          </a:p>
        </p:txBody>
      </p:sp>
      <p:graphicFrame>
        <p:nvGraphicFramePr>
          <p:cNvPr id="16" name="Chart 15"/>
          <p:cNvGraphicFramePr/>
          <p:nvPr/>
        </p:nvGraphicFramePr>
        <p:xfrm>
          <a:off x="1280945" y="1066801"/>
          <a:ext cx="6580356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84400" y="5854700"/>
            <a:ext cx="44518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Regional-wise sales graph in USA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4526"/>
            <a:ext cx="3381375" cy="28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56351"/>
            <a:ext cx="9144000" cy="501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746640828"/>
              </p:ext>
            </p:extLst>
          </p:nvPr>
        </p:nvGraphicFramePr>
        <p:xfrm>
          <a:off x="4390896" y="1317810"/>
          <a:ext cx="4357688" cy="227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2897" y="0"/>
            <a:ext cx="9146897" cy="6589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-2897" y="658906"/>
            <a:ext cx="9146897" cy="272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2606" y="0"/>
            <a:ext cx="741394" cy="804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98" y="-23541"/>
            <a:ext cx="1962029" cy="682445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5B7C-C688-4328-8B6B-C6408D0F3277}" type="datetime1">
              <a:rPr lang="en-IN" smtClean="0"/>
              <a:pPr/>
              <a:t>13-07-2016</a:t>
            </a:fld>
            <a:endParaRPr lang="en-IN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863600" y="1219200"/>
          <a:ext cx="7581900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16200" y="5854700"/>
            <a:ext cx="5626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Regional-wise sales graph in Germany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8904"/>
            <a:ext cx="3381375" cy="28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5945" y="6356351"/>
            <a:ext cx="9189945" cy="4861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606" y="1182680"/>
            <a:ext cx="7886700" cy="467007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Conclusion</a:t>
            </a:r>
            <a:endParaRPr lang="en-IN" sz="2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9674"/>
            <a:ext cx="8001000" cy="282969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As per the requirements and data types given by the user, </a:t>
            </a:r>
            <a:r>
              <a:rPr lang="en-IN" dirty="0" err="1" smtClean="0"/>
              <a:t>benerator</a:t>
            </a:r>
            <a:r>
              <a:rPr lang="en-IN" dirty="0" smtClean="0"/>
              <a:t> has generated the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Data has analysed and the outcome has been reported in the graphs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126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99246"/>
            <a:ext cx="9144000" cy="268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0624" y="-3635"/>
            <a:ext cx="793376" cy="931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447"/>
            <a:ext cx="2048995" cy="712694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037B-9470-4851-8F14-EC26D8ACD90B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1777"/>
            <a:ext cx="3381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1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4400"/>
            <a:ext cx="7308850" cy="7747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References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37746"/>
            <a:ext cx="7912100" cy="4334454"/>
          </a:xfrm>
        </p:spPr>
        <p:txBody>
          <a:bodyPr>
            <a:normAutofit/>
          </a:bodyPr>
          <a:lstStyle/>
          <a:p>
            <a:pPr lvl="0"/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http://databene.org/databene-benerator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Synthetic data generation using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benerator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tool              </a:t>
            </a:r>
          </a:p>
          <a:p>
            <a:pPr>
              <a:buNone/>
            </a:pPr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https://csiweb.ucd.ie/files/UCD-CSI-2013-03.pdf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https://datamegan.files.wordpress.com/2015/09/2-a-data-warehouse-and-business-intelligence-solution-for-global-bike.pdf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http://www.sdn.sap.com/irj/scn/go/portal/prtroot/docs/library/uuid/e01b8d27-ff8b-2d10-5483-a44659b649a2?QuickLink=index&amp;overridelayout=true&amp;48752174280003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454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05118"/>
            <a:ext cx="9144000" cy="309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7859" y="0"/>
            <a:ext cx="726140" cy="860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752600" cy="6096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F3-DCE8-49E6-B97A-820FE8C38A5B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64" y="609600"/>
            <a:ext cx="3381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38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06" y="-71052"/>
            <a:ext cx="6701996" cy="74140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-4088"/>
            <a:ext cx="9144000" cy="710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90848"/>
            <a:ext cx="9144000" cy="257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2850" y="18836"/>
            <a:ext cx="871150" cy="9673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6" y="-19043"/>
            <a:ext cx="1982014" cy="689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5600" y="1219200"/>
            <a:ext cx="413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GBI Products 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3" t="864" r="1174"/>
          <a:stretch>
            <a:fillRect/>
          </a:stretch>
        </p:blipFill>
        <p:spPr bwMode="auto">
          <a:xfrm>
            <a:off x="393700" y="1968500"/>
            <a:ext cx="7442200" cy="43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DC1F-29F7-4677-9EC2-EDAC7D0B40D9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0353"/>
            <a:ext cx="3381375" cy="2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7200" dirty="0" smtClean="0"/>
              <a:t>       </a:t>
            </a:r>
          </a:p>
          <a:p>
            <a:pPr marL="0" indent="0">
              <a:buNone/>
            </a:pPr>
            <a:r>
              <a:rPr lang="en-IN" sz="7200" dirty="0"/>
              <a:t> </a:t>
            </a:r>
            <a:r>
              <a:rPr lang="en-IN" sz="7200" dirty="0" smtClean="0"/>
              <a:t>        </a:t>
            </a:r>
            <a:r>
              <a:rPr lang="en-IN" sz="7200" dirty="0" smtClean="0">
                <a:solidFill>
                  <a:srgbClr val="0070C0"/>
                </a:solidFill>
              </a:rPr>
              <a:t>Thank You</a:t>
            </a:r>
            <a:endParaRPr lang="en-IN" sz="7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9144000" cy="6992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699247"/>
            <a:ext cx="9144000" cy="28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0965" y="0"/>
            <a:ext cx="753035" cy="981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010332" cy="699246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3D2C-F651-4E9B-87D3-33ABE3E4EAB8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6595"/>
            <a:ext cx="3381375" cy="3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07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06" y="-71052"/>
            <a:ext cx="6701996" cy="74140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-4088"/>
            <a:ext cx="9144000" cy="710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90848"/>
            <a:ext cx="9144000" cy="257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2850" y="18836"/>
            <a:ext cx="871150" cy="9673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6" y="-19043"/>
            <a:ext cx="1982014" cy="689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5600" y="1219200"/>
            <a:ext cx="781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Enterprise Resource Planning (ERP)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200" y="1943100"/>
            <a:ext cx="7658100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Integration of people, information and process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Improves efficiency and transparency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Increases profitability and reduces Total Cost of Ownership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5E8-603E-4CBE-9B40-BABA2824DC95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2904"/>
            <a:ext cx="3381375" cy="2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06" y="-71052"/>
            <a:ext cx="6701996" cy="74140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-4088"/>
            <a:ext cx="9144000" cy="710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90848"/>
            <a:ext cx="9144000" cy="257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2850" y="18836"/>
            <a:ext cx="871150" cy="9673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6" y="-19043"/>
            <a:ext cx="1982014" cy="689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5600" y="1219200"/>
            <a:ext cx="781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Enterprise Resource Planning (ERP)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200" y="1943100"/>
            <a:ext cx="7658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SAP ERP Financials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SAP ERP Human Capital Management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SAP ERP Operations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/>
              <a:t>SAP ERP Corporate solutions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D93C-4BDF-4C3A-BC93-4DBCB58C580A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0353"/>
            <a:ext cx="3381375" cy="3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8035"/>
            <a:ext cx="9144000" cy="472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4" y="1264024"/>
            <a:ext cx="8017991" cy="4899841"/>
          </a:xfrm>
        </p:spPr>
        <p:txBody>
          <a:bodyPr/>
          <a:lstStyle/>
          <a:p>
            <a:r>
              <a:rPr lang="en-IN" dirty="0" smtClean="0"/>
              <a:t>OnLine  Analytical Processing (OLAP)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An approach to answer multidimensional analytical queries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Big data volumes per  operation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Historical (2-7 years),multiple </a:t>
            </a:r>
            <a:r>
              <a:rPr lang="en-IN" dirty="0" err="1" smtClean="0"/>
              <a:t>datasources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Generates knowledge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32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32011"/>
            <a:ext cx="9144000" cy="281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4412" y="0"/>
            <a:ext cx="739588" cy="8107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841127" cy="640392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028949" y="6571322"/>
            <a:ext cx="3086100" cy="365125"/>
          </a:xfrm>
        </p:spPr>
        <p:txBody>
          <a:bodyPr/>
          <a:lstStyle/>
          <a:p>
            <a:r>
              <a:rPr lang="en-US" dirty="0" smtClean="0"/>
              <a:t>Title : Data Generator using </a:t>
            </a:r>
            <a:r>
              <a:rPr lang="en-US" dirty="0" err="1" smtClean="0"/>
              <a:t>Benerator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716806" y="6521732"/>
            <a:ext cx="2057400" cy="365125"/>
          </a:xfrm>
        </p:spPr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01755" y="6556978"/>
            <a:ext cx="2057400" cy="365125"/>
          </a:xfrm>
        </p:spPr>
        <p:txBody>
          <a:bodyPr/>
          <a:lstStyle/>
          <a:p>
            <a:fld id="{CE7B5F65-3AFC-4AEF-AB5C-A74ECA290BA9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258"/>
            <a:ext cx="3381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28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87353"/>
            <a:ext cx="9144000" cy="484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91671" y="982019"/>
            <a:ext cx="7772400" cy="541981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GBI Business Processes </a:t>
            </a: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IN" sz="2800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5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91671"/>
            <a:ext cx="9144000" cy="242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4071" y="0"/>
            <a:ext cx="779929" cy="833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52333"/>
            <a:ext cx="1851509" cy="6440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3300" y="1524000"/>
            <a:ext cx="6286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Order To Cash (OTC)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  ERP Modules</a:t>
            </a:r>
          </a:p>
          <a:p>
            <a:r>
              <a:rPr lang="en-IN" dirty="0" smtClean="0"/>
              <a:t>      - Sales &amp; Distribution</a:t>
            </a:r>
          </a:p>
          <a:p>
            <a:r>
              <a:rPr lang="en-IN" dirty="0" smtClean="0"/>
              <a:t>      - Material Management</a:t>
            </a:r>
          </a:p>
          <a:p>
            <a:r>
              <a:rPr lang="en-IN" dirty="0" smtClean="0"/>
              <a:t>      - Finance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Procure To Pay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   ERP Modules</a:t>
            </a:r>
          </a:p>
          <a:p>
            <a:r>
              <a:rPr lang="en-IN" dirty="0" smtClean="0"/>
              <a:t>      - Material Management</a:t>
            </a:r>
          </a:p>
          <a:p>
            <a:r>
              <a:rPr lang="en-IN" dirty="0" smtClean="0"/>
              <a:t>      - Finance</a:t>
            </a:r>
          </a:p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: Data Generator using Benerator Tool</a:t>
            </a:r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5ECC4-0E62-47D2-8B41-0197022064F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4DDF-FB4E-4852-BFEA-C90E33C9EA65}" type="datetime1">
              <a:rPr lang="en-IN" smtClean="0"/>
              <a:pPr/>
              <a:t>13-07-2016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591670"/>
            <a:ext cx="3381375" cy="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0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ration Workshop 2014">
  <a:themeElements>
    <a:clrScheme name="Benutzerdefiniertes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Benutzerdefiniertes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P theme">
  <a:themeElements>
    <a:clrScheme name="Benutzerdefiniertes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Benutzerdefiniertes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AP theme" id="{43850468-E4A6-44C0-80D4-210BD9BDF641}" vid="{49D20DA5-42E8-45D9-A1A2-F01A45A9B1E0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7688</TotalTime>
  <Words>1480</Words>
  <Application>Microsoft Office PowerPoint</Application>
  <PresentationFormat>On-screen Show (4:3)</PresentationFormat>
  <Paragraphs>366</Paragraphs>
  <Slides>50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Operation Workshop 2014</vt:lpstr>
      <vt:lpstr>SAP theme</vt:lpstr>
      <vt:lpstr>Office Theme</vt:lpstr>
      <vt:lpstr>Data Generator for SAP Solutions using Benerator Tool</vt:lpstr>
      <vt:lpstr>Contents</vt:lpstr>
      <vt:lpstr> Introduction</vt:lpstr>
      <vt:lpstr> Introduction</vt:lpstr>
      <vt:lpstr> Introduction</vt:lpstr>
      <vt:lpstr> Introduction</vt:lpstr>
      <vt:lpstr> Introduction</vt:lpstr>
      <vt:lpstr>Slide 8</vt:lpstr>
      <vt:lpstr>Slide 9</vt:lpstr>
      <vt:lpstr>Source:Threem.co.id</vt:lpstr>
      <vt:lpstr>Slide 11</vt:lpstr>
      <vt:lpstr>Slide 12</vt:lpstr>
      <vt:lpstr>Slide 13</vt:lpstr>
      <vt:lpstr> Requirements</vt:lpstr>
      <vt:lpstr>Slide 15</vt:lpstr>
      <vt:lpstr>Slide 16</vt:lpstr>
      <vt:lpstr>Slide 17</vt:lpstr>
      <vt:lpstr>Slide 18</vt:lpstr>
      <vt:lpstr>Slide 19</vt:lpstr>
      <vt:lpstr> Tools</vt:lpstr>
      <vt:lpstr>Slide 21</vt:lpstr>
      <vt:lpstr>Benerator Tool</vt:lpstr>
      <vt:lpstr>Slide 23</vt:lpstr>
      <vt:lpstr> Installation of My sql Instructions</vt:lpstr>
      <vt:lpstr>Slide 25</vt:lpstr>
      <vt:lpstr> Installation of Benerator Tool Instructions</vt:lpstr>
      <vt:lpstr> Installation of Benerator Tool Instructions</vt:lpstr>
      <vt:lpstr>Slide 28</vt:lpstr>
      <vt:lpstr> Project creation</vt:lpstr>
      <vt:lpstr> Project creation</vt:lpstr>
      <vt:lpstr> Data  generation</vt:lpstr>
      <vt:lpstr> Methodology  </vt:lpstr>
      <vt:lpstr> Methodology</vt:lpstr>
      <vt:lpstr> Methodology</vt:lpstr>
      <vt:lpstr> Methodology</vt:lpstr>
      <vt:lpstr>Salesorder data</vt:lpstr>
      <vt:lpstr> Business  Analysis  and Results</vt:lpstr>
      <vt:lpstr> Business  Analysis  and Results </vt:lpstr>
      <vt:lpstr>YoY sales volume in germany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   Conclusion</vt:lpstr>
      <vt:lpstr>References</vt:lpstr>
      <vt:lpstr>Slide 50</vt:lpstr>
    </vt:vector>
  </TitlesOfParts>
  <Company>UCC Magdeburg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Michael Greulich</dc:creator>
  <cp:lastModifiedBy>Bavaddin</cp:lastModifiedBy>
  <cp:revision>343</cp:revision>
  <cp:lastPrinted>2000-06-30T15:40:31Z</cp:lastPrinted>
  <dcterms:created xsi:type="dcterms:W3CDTF">2015-05-18T09:09:12Z</dcterms:created>
  <dcterms:modified xsi:type="dcterms:W3CDTF">2016-07-13T08:59:07Z</dcterms:modified>
</cp:coreProperties>
</file>