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3"/>
  </p:notesMasterIdLst>
  <p:sldIdLst>
    <p:sldId id="303" r:id="rId2"/>
    <p:sldId id="308" r:id="rId3"/>
    <p:sldId id="304" r:id="rId4"/>
    <p:sldId id="305" r:id="rId5"/>
    <p:sldId id="306" r:id="rId6"/>
    <p:sldId id="309" r:id="rId7"/>
    <p:sldId id="307" r:id="rId8"/>
    <p:sldId id="310" r:id="rId9"/>
    <p:sldId id="311" r:id="rId10"/>
    <p:sldId id="313" r:id="rId11"/>
    <p:sldId id="31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/>
    <p:restoredTop sz="94694"/>
  </p:normalViewPr>
  <p:slideViewPr>
    <p:cSldViewPr snapToGrid="0">
      <p:cViewPr>
        <p:scale>
          <a:sx n="78" d="100"/>
          <a:sy n="78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0E814-1657-8949-B550-CE5720157FB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C500C-AF8D-694F-942B-429AA694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4444-8C89-46E0-954F-57C4A5ADF3BA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812F08-7724-1447-BFCF-973F475F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2488-34BA-4556-A36F-75B4643648C5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2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A91-49FB-411E-A50D-A0F3057E73B0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243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EFF4-3E8F-49A6-AC2F-9B46697403D5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5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6DA3-D6AE-4E0C-A456-BA3790EAD732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12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562F-03AC-456C-B002-972C3CF127FB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96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6A0F-D7DC-4656-97BE-DB83D3D62560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94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365-2DCF-4512-858F-81FC39AFCA5C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5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D0A-7E45-4B2C-94CA-8EF73790D586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61AE-2AC1-41BD-BD6D-8D0E45FAEF97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812F08-7724-1447-BFCF-973F475F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B155-239B-49BE-87D0-DCD70222697E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812F08-7724-1447-BFCF-973F475F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D792-847B-4AFE-A3AF-638625086C9D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812F08-7724-1447-BFCF-973F475F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6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39BE-6BF6-4DBA-9B6D-D59A55794063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EBFF-3468-47B1-86CA-71025948FF58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CC16-FE76-4407-AD0E-0AAEF3200FC9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9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9571-9F75-4B5F-AF5D-56098AD4EA9F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812F08-7724-1447-BFCF-973F475F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AB50-7993-4A06-AB2A-6A1B2E76B904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1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E82E-3DAA-C2B9-A2F5-7C6638A61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609344"/>
            <a:ext cx="8915399" cy="2679192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Maekawa Algorithm Projects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9AFC5-2637-AADA-D04B-AFA0379E7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7122" y="5248656"/>
            <a:ext cx="4088828" cy="1057342"/>
          </a:xfrm>
        </p:spPr>
        <p:txBody>
          <a:bodyPr>
            <a:noAutofit/>
          </a:bodyPr>
          <a:lstStyle/>
          <a:p>
            <a:r>
              <a:rPr lang="en-US" sz="1500" b="1" dirty="0">
                <a:solidFill>
                  <a:srgbClr val="202122"/>
                </a:solidFill>
                <a:latin typeface="Lato" panose="020F0502020204030203" pitchFamily="34" charset="0"/>
              </a:rPr>
              <a:t>Group #3</a:t>
            </a:r>
            <a:r>
              <a:rPr lang="en-US" sz="1500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r>
              <a:rPr lang="en-US" sz="15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Pooja Baba </a:t>
            </a:r>
            <a:br>
              <a:rPr lang="en-US" sz="1500" dirty="0"/>
            </a:br>
            <a:r>
              <a:rPr lang="en-US" sz="15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Ishu Goyal</a:t>
            </a:r>
            <a:br>
              <a:rPr lang="en-US" sz="1500" dirty="0"/>
            </a:br>
            <a:r>
              <a:rPr lang="en-US" sz="15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Dinesh Kumar Pullepally</a:t>
            </a:r>
            <a:br>
              <a:rPr lang="en-US" sz="15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r>
              <a:rPr lang="en-US" sz="15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Samvidha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 Reddy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Mannem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A9DF3-911D-B347-2152-187BBAD3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A6B4B7-E1E1-1BEF-F054-342FACE1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129" y="2586364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A197C-C296-FD32-85A3-795B5F38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68546DD-20A9-2CB7-E1BC-EEEDB5AE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129" y="2586364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B87D7-26A3-EF86-FDC0-7C5D0C24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A6B4B7-E1E1-1BEF-F054-342FACE1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129" y="2586364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PROJECT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5143D-831E-2E93-01CE-2F509DB5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3106-7F08-DC89-A43C-A4AEB614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BB3B-CE12-483F-6AEA-622863FD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049518"/>
            <a:ext cx="11304915" cy="3851194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Conditions for set creation</a:t>
            </a:r>
            <a:endParaRPr lang="en-US" sz="2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conditions are considered for the creation of sets –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000" dirty="0">
                <a:solidFill>
                  <a:srgbClr val="202124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j: </a:t>
            </a:r>
            <a:r>
              <a:rPr lang="en-US" sz="20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≠ j   1&lt;= </a:t>
            </a:r>
            <a:r>
              <a:rPr lang="en-US" sz="20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 &lt;= N :: R</a:t>
            </a:r>
            <a:r>
              <a:rPr lang="en-US" sz="2000" baseline="-25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∩ </a:t>
            </a:r>
            <a:r>
              <a:rPr lang="en-US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aseline="-25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</a:t>
            </a:r>
            <a:r>
              <a:rPr lang="en-US" sz="20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Ø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000" dirty="0">
                <a:solidFill>
                  <a:srgbClr val="202124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 &lt;= </a:t>
            </a:r>
            <a:r>
              <a:rPr lang="en-US" sz="20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&lt;= N :: S</a:t>
            </a:r>
            <a:r>
              <a:rPr lang="en-US" sz="2000" baseline="-25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 </a:t>
            </a:r>
            <a:r>
              <a:rPr lang="en-US" sz="2000" dirty="0">
                <a:solidFill>
                  <a:srgbClr val="202124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000" dirty="0">
                <a:solidFill>
                  <a:srgbClr val="202124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 &lt;= </a:t>
            </a:r>
            <a:r>
              <a:rPr lang="en-US" sz="20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&lt;= N :: |R</a:t>
            </a:r>
            <a:r>
              <a:rPr lang="en-US" sz="2000" baseline="-25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= K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site S</a:t>
            </a:r>
            <a:r>
              <a:rPr lang="en-US" sz="2000" baseline="-25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contained in exactly K sets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Choice of S</a:t>
            </a:r>
            <a:r>
              <a:rPr lang="en-US" sz="2400" b="1" baseline="-25000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endParaRPr lang="en-US" sz="2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N: number of nodes in the system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K: number of items in each set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can be expressed in the form of K as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K(K-1)+1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0C728-9F0C-EC64-3BAD-582E0A5A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8626-B2C4-A343-80EF-2A3D4D54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03" y="1639613"/>
            <a:ext cx="11054510" cy="4662864"/>
          </a:xfrm>
        </p:spPr>
        <p:txBody>
          <a:bodyPr>
            <a:normAutofit fontScale="92500" lnSpcReduction="20000"/>
          </a:bodyPr>
          <a:lstStyle/>
          <a:p>
            <a:pPr marL="0" marR="0" lv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	</a:t>
            </a:r>
            <a:r>
              <a:rPr lang="en-US" sz="26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for set creation</a:t>
            </a:r>
            <a:endParaRPr lang="en-US" sz="24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inputs a number N, which indicates the number of nodes we wish to have in the system.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if N can be expressed as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K(K-1)+1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using brute force method as below-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range (round(N/2) + 1):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N ==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above snippet, we get the value of K, i.e., we get the cardinality of each set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N = K(K-1)+1: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allSets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Create a list of sets with all the possible combinations for numbers from 1 to  N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allCouplings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Create all possible sets of cardinality 2 for numbers from 1 to N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set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allSets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(step 3.a), create all possible sets of cardinality 2 from the number available in the set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subSetCouplings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Count=0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subSetCoupling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subSetCouplings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subSetCoupling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present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allCouplings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Count++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count==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subsetCouplings.length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allSets.remove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(set)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A59341-14EB-90B0-3853-527FD053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38FCAE-99EE-EB92-A502-F52E83BD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87963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6EED-C93D-1A79-4981-76CD617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90" y="1565764"/>
            <a:ext cx="10507786" cy="4624829"/>
          </a:xfrm>
        </p:spPr>
        <p:txBody>
          <a:bodyPr>
            <a:normAutofit fontScale="92500" lnSpcReduction="20000"/>
          </a:bodyPr>
          <a:lstStyle/>
          <a:p>
            <a:pPr marL="0" marR="0" lvl="0" indent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Algorithm for set creation if N cannot be expressed as </a:t>
            </a:r>
            <a:r>
              <a:rPr lang="en-US" sz="2200" b="1" i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K(K-1)+1 </a:t>
            </a:r>
            <a:endParaRPr lang="en-US" sz="26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N cannot be expressed as K(K-1)+1, then we need to find another number M such that M is slightly larger than N and can be expressed as K(K-1)+1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calculating the number M we can calculate K as in step 2 of #3 section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this we increment M (N=M) as M += 1 till we find a K such that M = K(K-1)+1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M is found that satisfies the condition, we start following the steps 3 in #3 section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all the sets following the conditions for set creation are satisfied, we fill perform pruning of the numbers in the sets that are greater than N (original input entered by the user)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subset in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setsNew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For element in subset:</a:t>
            </a:r>
            <a:b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	for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element: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If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if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N:</a:t>
            </a:r>
          </a:p>
          <a:p>
            <a:pPr marL="1828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# perform relevant replacements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#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eg.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If N=5,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=7,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=6 then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replaced with 4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El = N-(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newN-el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vii. After the replacements have been done, we will delete the redundant lists, i.e. sets with same values.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We will all make each set free of duplicates. This may even lead to some sets not having the cardinality same as others.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0ED80-69B2-AD4F-AE2B-A76B0B38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D9E226-2604-F420-78EF-015727F5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8157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A6B4B7-E1E1-1BEF-F054-342FACE1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129" y="2586364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PROJECT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42480E-E5DD-1AFD-38C2-A5987314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9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2D3E41-DC7F-C2BB-8405-0292C86E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1729"/>
            <a:ext cx="8911687" cy="1280890"/>
          </a:xfrm>
        </p:spPr>
        <p:txBody>
          <a:bodyPr/>
          <a:lstStyle/>
          <a:p>
            <a:r>
              <a:rPr lang="en-US" dirty="0"/>
              <a:t>File Structures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A68615-D603-DD2F-2F61-83780160F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95" y="1453717"/>
            <a:ext cx="10600722" cy="4445876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config.py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file is created in project 1 after all the final sets have been created and the user exits the system (by selecting option#3 in the list). The file includes the following parameters, which are used throughout the mutual exclusion algorithm implementation -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NUM_NODE: indicates the number of nodes in the system </a:t>
            </a:r>
          </a:p>
          <a:p>
            <a:pPr lvl="2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INIT_PORT: port number of the first node </a:t>
            </a:r>
          </a:p>
          <a:p>
            <a:pPr lvl="2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NODE_PORT = consecutive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ports for the other nodes in the system </a:t>
            </a:r>
          </a:p>
          <a:p>
            <a:pPr lvl="2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RECV_BUFFER: socket buffer size when receiving messages </a:t>
            </a:r>
          </a:p>
          <a:p>
            <a:pPr lvl="2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REQUEST_SETS = list of dictionaries for request sets. This list will be generated by project #1 and </a:t>
            </a:r>
          </a:p>
          <a:p>
            <a:pPr lvl="2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stored in the config file </a:t>
            </a:r>
          </a:p>
          <a:p>
            <a:pPr>
              <a:spcBef>
                <a:spcPts val="200"/>
              </a:spcBef>
            </a:pP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Enum.py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file defines some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types for the project. This file consists of the following – </a:t>
            </a:r>
          </a:p>
          <a:p>
            <a:pPr lvl="2" indent="-285750"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STATE: this defines the state the node holds at one instant of the time. This has further values:- o INIT(0) </a:t>
            </a:r>
          </a:p>
          <a:p>
            <a:pPr lvl="2" indent="-285750"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REQUEST(1)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285750"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HELD(2)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285750"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RELEASE(3)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MSG_TYPE: this defines the type of message that is being sent or received by a node. This has further values:- 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REQUEST(0), GRANT(1), RELEASE(2), FAIL(3), INQUIRE(4), YEILD(5) </a:t>
            </a:r>
          </a:p>
          <a:p>
            <a:pPr>
              <a:lnSpc>
                <a:spcPct val="12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50CE2-613A-876C-185F-DE58A0FE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C3C4-09DA-08B4-33BC-180AA4F3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14" y="1465006"/>
            <a:ext cx="10627751" cy="502428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Logging.py: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file consists of functions that each node will print on the console as and when the algorithm implementation proceeds. The function prints the timestamp,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node_id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(node from which the message is received) and the message type. The output details are in the following sections.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maekawa.py: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file when executed, creates the system setup. It requires the following parameters which are assigned to every node –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cs_int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4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next_req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7 </a:t>
            </a:r>
          </a:p>
          <a:p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message.py: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file consists of functionalities that require creating messages that each node sends to each other for communication. Message encoding and decoding are a part of the functionalities of this class. This requires the source node id, destination node id, data, and the message type being communicated in the system. </a:t>
            </a:r>
          </a:p>
          <a:p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mutex.py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main program entrance for the execution of the mutual exclusion system. Following arguments are required for each thread (node) that will be created in this file – 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cs_int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Time each node will take to execute in the critical section. (In our code it is 4ms) 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next_req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Time interval between two nodes to generate request messages. (In our code it is 7) 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total_execution_time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Total time for the execution of the entire system. (In our code it is 15)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2155C3F6-44AC-BDF6-3B6D-A1DE4808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0722"/>
            <a:ext cx="8911687" cy="1280890"/>
          </a:xfrm>
        </p:spPr>
        <p:txBody>
          <a:bodyPr/>
          <a:lstStyle/>
          <a:p>
            <a:r>
              <a:rPr lang="en-US" dirty="0"/>
              <a:t>File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C8C32-35A9-038A-BC94-70488F9C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4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35D3B-3AF8-B10A-99B9-C545257D4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48" y="1425677"/>
            <a:ext cx="10456703" cy="4925962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node.py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file has code that needs to be executed for each node that will be created. This involves the following functions –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with other nodes via message passing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Competing for critical section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voting set using the REQUEST_SETS fetched from the </a:t>
            </a:r>
            <a:r>
              <a:rPr lang="en-US" sz="16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config.py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connections between the nodes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Entering the critical section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Exiting the critical section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request critical section messages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request received by the node,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what needs to be done if the node receives a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message, RELEASE message, etc. </a:t>
            </a:r>
          </a:p>
          <a:p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utils.py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file has basic utility functions such as creating a server socket, creating a client socket and converting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string value to print the timestamp in human-readable format on the screen. 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ABE207A6-6D6F-26CE-BF78-4D68D648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0722"/>
            <a:ext cx="8911687" cy="1280890"/>
          </a:xfrm>
        </p:spPr>
        <p:txBody>
          <a:bodyPr/>
          <a:lstStyle/>
          <a:p>
            <a:r>
              <a:rPr lang="en-US" dirty="0"/>
              <a:t>File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B0A92-03D8-896E-1EE4-C820DB47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F08-7724-1447-BFCF-973F475F0B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25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{CC3D451A-4A49-7040-97FD-11E90EF9F1FA}tf10001071</Template>
  <TotalTime>3920</TotalTime>
  <Words>1271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Lato</vt:lpstr>
      <vt:lpstr>Symbol</vt:lpstr>
      <vt:lpstr>Times New Roman</vt:lpstr>
      <vt:lpstr>Wingdings</vt:lpstr>
      <vt:lpstr>Wingdings 3</vt:lpstr>
      <vt:lpstr>Wisp</vt:lpstr>
      <vt:lpstr>Maekawa Algorithm Projects</vt:lpstr>
      <vt:lpstr>PROJECT 1</vt:lpstr>
      <vt:lpstr>Algorithm</vt:lpstr>
      <vt:lpstr>Algorithm</vt:lpstr>
      <vt:lpstr>Algorithm</vt:lpstr>
      <vt:lpstr>PROJECT 2</vt:lpstr>
      <vt:lpstr>File Structures</vt:lpstr>
      <vt:lpstr>File Structures</vt:lpstr>
      <vt:lpstr>File Structures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Ishu Goyal</dc:creator>
  <cp:lastModifiedBy>Pooja Baba</cp:lastModifiedBy>
  <cp:revision>42</cp:revision>
  <dcterms:created xsi:type="dcterms:W3CDTF">2022-10-14T22:19:19Z</dcterms:created>
  <dcterms:modified xsi:type="dcterms:W3CDTF">2022-11-29T17:40:16Z</dcterms:modified>
</cp:coreProperties>
</file>