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92" r:id="rId8"/>
    <p:sldId id="393" r:id="rId9"/>
    <p:sldId id="397" r:id="rId10"/>
    <p:sldId id="317" r:id="rId11"/>
    <p:sldId id="321" r:id="rId12"/>
    <p:sldId id="398" r:id="rId13"/>
    <p:sldId id="395"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2D7"/>
    <a:srgbClr val="0066FF"/>
    <a:srgbClr val="0063F8"/>
    <a:srgbClr val="0A49AF"/>
    <a:srgbClr val="A4A3AB"/>
    <a:srgbClr val="9999FF"/>
    <a:srgbClr val="FFCC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8142" autoAdjust="0"/>
  </p:normalViewPr>
  <p:slideViewPr>
    <p:cSldViewPr snapToGrid="0">
      <p:cViewPr>
        <p:scale>
          <a:sx n="86" d="100"/>
          <a:sy n="86" d="100"/>
        </p:scale>
        <p:origin x="738"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Dr.Raj</a:t>
            </a:r>
            <a:r>
              <a:rPr lang="en-US" dirty="0"/>
              <a:t> and </a:t>
            </a:r>
            <a:r>
              <a:rPr lang="en-US" dirty="0" err="1"/>
              <a:t>Dr.Shiraj</a:t>
            </a:r>
            <a:r>
              <a:rPr lang="en-US" dirty="0"/>
              <a:t>. A very good evening to you both. I Pooja Baba, am a Masters student in Computer Science majors graduating in Spring 2023. Today I will be presenting my Masters project J2M: A JSONiq to MongoDB converter, completed under the guidance of Dr. Raj Sunderraman.</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8807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we proceed, we will be going through the following agenda. Starting with what was the motivation to this project, how that led us to formulate the problem statement. Discussing about the implementation model, quick demo of the project built, conclusion, future work and the references.</a:t>
            </a:r>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156173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where data plays a key role, we know that it has become difficult to implement the structured databases for every use cases. Hence the concept of NoSQL has been built to deal with data that can be unstructured. And with unstructured data, JSON has become the most popular element of modern database. This is because of the ease and the efficiency of the data access. Having JSON as the foundation various databases and query languages have been created.</a:t>
            </a:r>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various tools, databases and query languages have their own </a:t>
            </a:r>
            <a:r>
              <a:rPr lang="en-US" dirty="0" err="1"/>
              <a:t>sytax</a:t>
            </a:r>
            <a:r>
              <a:rPr lang="en-US" dirty="0"/>
              <a:t> that one needs to keep in mind or learn. For an individual it becomes a bit difficult and confusing to master all at once. Hence, an idea popped to design and develop a system that can convert a query language for JSON from one form to another and query an actual database and fetch results for the user. Leading to designing a system that uses JSONiq to query from a MongoDB. Here we know that JSONiq itself is a different query language that uses a different syntax all together and can be only </a:t>
            </a:r>
            <a:r>
              <a:rPr lang="en-US" dirty="0" err="1"/>
              <a:t>queryed</a:t>
            </a:r>
            <a:r>
              <a:rPr lang="en-US" dirty="0"/>
              <a:t> on JSON file/ JSON content. But since MongoDB has all JSON base, we decided to build a system that can bring data from the MongoDB using JSONiq query language.</a:t>
            </a:r>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0412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have been talking about JSONiq  and MongoDB for quite some time, I would like to talk now about the basics of both. Starting with JSONiq - it is a query language specifically designed for the popular JSON data model. The main ideas of JSONiq are based on the lessons learnt from the relational query systems and semi-structured data experience. This query language can do all the operations similar to SQL like - select/project, filter, join, group, order. This is commonly known as FLOWR for JSONiq. There is JDM i.e., JSONiq Data Model involved with multiple JSON-like formats that include - text, csv, parquet. And any JSONiq value is a sequence of items where an item can be an atomic value, an object, an array or a function called dynamically. Coming to MongoDB, it is classified as a document-oriented NoSQL database program. Though MongoDB has data storage in BSON format, the underlying concept is JSON. It uses JSON-like documents with optional schema. The query language used is MQL - MongoDB query language.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225154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73117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Hence with the system designed and built so far, we are able to bridge the gap between JSONiq query language and MongoDB. </a:t>
            </a:r>
            <a:r>
              <a:rPr lang="en-US"/>
              <a:t>With this there is no extra cost/overhead of learning MongoDB query language to query MongoDB.</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22880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olybox.ethz.ch/index.php/s/Qr2eo7nolAxP95d" TargetMode="External"/><Relationship Id="rId7" Type="http://schemas.openxmlformats.org/officeDocument/2006/relationships/hyperlink" Target="https://tinman.cs.gsu.edu/raj/8711/sp21/json/Introduction_to_JSONiq.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jsoniq.org/" TargetMode="External"/><Relationship Id="rId5" Type="http://schemas.openxmlformats.org/officeDocument/2006/relationships/hyperlink" Target="https://www.w3schools.com/python/python_mongodb_getstarted.asp" TargetMode="External"/><Relationship Id="rId4" Type="http://schemas.openxmlformats.org/officeDocument/2006/relationships/hyperlink" Target="https://www.dabeaz.com/ply/"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pooja-baba.netlify.app/" TargetMode="External"/><Relationship Id="rId7" Type="http://schemas.openxmlformats.org/officeDocument/2006/relationships/image" Target="../media/image15.jpeg"/><Relationship Id="rId2" Type="http://schemas.openxmlformats.org/officeDocument/2006/relationships/hyperlink" Target="mailto:pbaba1@student.gsu.edu" TargetMode="Externa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hyperlink" Target="https://tinman.cs.gsu.edu/raj/" TargetMode="External"/><Relationship Id="rId4" Type="http://schemas.openxmlformats.org/officeDocument/2006/relationships/hyperlink" Target="mailto:rajsunderraman@gsu.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64489" y="622343"/>
            <a:ext cx="4016473" cy="2384898"/>
          </a:xfrm>
        </p:spPr>
        <p:txBody>
          <a:bodyPr anchor="b" anchorCtr="0">
            <a:normAutofit/>
          </a:bodyPr>
          <a:lstStyle/>
          <a:p>
            <a:r>
              <a:rPr lang="en-US" dirty="0"/>
              <a:t>J2M Converter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259216"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464489" y="3429000"/>
            <a:ext cx="4102391" cy="3084027"/>
          </a:xfrm>
        </p:spPr>
        <p:txBody>
          <a:bodyPr>
            <a:normAutofit/>
          </a:bodyPr>
          <a:lstStyle/>
          <a:p>
            <a:r>
              <a:rPr lang="en-US" dirty="0"/>
              <a:t>Pooja Baba</a:t>
            </a:r>
            <a:br>
              <a:rPr lang="en-US" dirty="0"/>
            </a:br>
            <a:r>
              <a:rPr lang="en-US" sz="1600" i="1" dirty="0"/>
              <a:t>#002677117</a:t>
            </a:r>
            <a:br>
              <a:rPr lang="en-US" sz="1600" i="1" dirty="0"/>
            </a:br>
            <a:r>
              <a:rPr lang="en-US" sz="1600" i="1" dirty="0"/>
              <a:t>MS in Computer Science (May 2023)</a:t>
            </a:r>
          </a:p>
          <a:p>
            <a:r>
              <a:rPr lang="en-US" dirty="0"/>
              <a:t>Dr. Raj Sunderraman </a:t>
            </a:r>
            <a:r>
              <a:rPr lang="en-US" sz="1600" i="1" dirty="0"/>
              <a:t>(advisor)</a:t>
            </a:r>
            <a:br>
              <a:rPr lang="en-US" i="1" dirty="0"/>
            </a:br>
            <a:r>
              <a:rPr lang="en-US" sz="1600" i="1" dirty="0"/>
              <a:t>Professor and Associate Chair</a:t>
            </a:r>
            <a:br>
              <a:rPr lang="en-US" sz="1600" i="1" dirty="0"/>
            </a:br>
            <a:r>
              <a:rPr lang="en-US" sz="1600" i="1" dirty="0"/>
              <a:t>Department of Computer Science</a:t>
            </a:r>
            <a:br>
              <a:rPr lang="en-US" sz="1600" i="1" dirty="0"/>
            </a:br>
            <a:r>
              <a:rPr lang="en-US" sz="1600" i="1" dirty="0"/>
              <a:t>Georgia State University</a:t>
            </a:r>
          </a:p>
          <a:p>
            <a:pPr marL="0"/>
            <a:endParaRPr lang="en-US" sz="1800"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3" name="Freeform: Shape 4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36133" y="489290"/>
            <a:ext cx="6835051"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References</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33133" y="1706118"/>
            <a:ext cx="11208004" cy="3813788"/>
          </a:xfrm>
          <a:noFill/>
        </p:spPr>
        <p:txBody>
          <a:bodyPr vert="horz" wrap="square" lIns="0" tIns="0" rIns="0" bIns="0" rtlCol="0" anchor="t">
            <a:normAutofit/>
          </a:bodyPr>
          <a:lstStyle/>
          <a:p>
            <a:pPr>
              <a:buClr>
                <a:schemeClr val="tx1">
                  <a:lumMod val="85000"/>
                </a:schemeClr>
              </a:buClr>
            </a:pPr>
            <a:r>
              <a:rPr lang="en-US" dirty="0">
                <a:hlinkClick r:id="rId3"/>
              </a:rPr>
              <a:t>Big Data for Engineers</a:t>
            </a:r>
            <a:r>
              <a:rPr lang="en-US" dirty="0"/>
              <a:t>, Querying Trees, by Ghislain Fourny</a:t>
            </a:r>
          </a:p>
          <a:p>
            <a:pPr>
              <a:buClr>
                <a:schemeClr val="tx1">
                  <a:lumMod val="85000"/>
                </a:schemeClr>
              </a:buClr>
            </a:pPr>
            <a:r>
              <a:rPr lang="en-US" dirty="0"/>
              <a:t>PLY (Python Lex - Yacc) </a:t>
            </a:r>
            <a:r>
              <a:rPr lang="en-US" dirty="0">
                <a:solidFill>
                  <a:srgbClr val="0066FF"/>
                </a:solidFill>
                <a:hlinkClick r:id="rId4"/>
              </a:rPr>
              <a:t>documentation</a:t>
            </a:r>
            <a:endParaRPr lang="en-US" dirty="0">
              <a:solidFill>
                <a:srgbClr val="0066FF"/>
              </a:solidFill>
            </a:endParaRPr>
          </a:p>
          <a:p>
            <a:pPr>
              <a:buClr>
                <a:schemeClr val="tx1">
                  <a:lumMod val="85000"/>
                </a:schemeClr>
              </a:buClr>
            </a:pPr>
            <a:r>
              <a:rPr lang="en-US" dirty="0">
                <a:solidFill>
                  <a:srgbClr val="9999FF"/>
                </a:solidFill>
                <a:hlinkClick r:id="rId5"/>
              </a:rPr>
              <a:t>Python MongoDB </a:t>
            </a:r>
            <a:r>
              <a:rPr lang="en-US" dirty="0"/>
              <a:t>(pymongo)</a:t>
            </a:r>
          </a:p>
          <a:p>
            <a:pPr>
              <a:buClr>
                <a:schemeClr val="tx1">
                  <a:lumMod val="85000"/>
                </a:schemeClr>
              </a:buClr>
            </a:pPr>
            <a:r>
              <a:rPr lang="en-US" dirty="0"/>
              <a:t>JSONiq </a:t>
            </a:r>
            <a:r>
              <a:rPr lang="en-US" dirty="0">
                <a:hlinkClick r:id="rId6"/>
              </a:rPr>
              <a:t>documentation</a:t>
            </a:r>
            <a:r>
              <a:rPr lang="en-US" dirty="0"/>
              <a:t>, JSONiq </a:t>
            </a:r>
            <a:r>
              <a:rPr lang="en-US" dirty="0">
                <a:hlinkClick r:id="rId7"/>
              </a:rPr>
              <a:t>Book</a:t>
            </a:r>
            <a:r>
              <a:rPr lang="en-US" dirty="0"/>
              <a:t>, by Ghislain Fourny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50" name="Oval 49">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983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Pooja Baba</a:t>
            </a:r>
            <a:br>
              <a:rPr lang="en-US" dirty="0"/>
            </a:br>
            <a:r>
              <a:rPr lang="en-US" sz="1400" i="1" dirty="0">
                <a:hlinkClick r:id="rId2"/>
              </a:rPr>
              <a:t>pbaba1@student.gsu.edu</a:t>
            </a:r>
            <a:br>
              <a:rPr lang="en-US" sz="1400" i="1" dirty="0"/>
            </a:br>
            <a:r>
              <a:rPr lang="en-US" sz="1400" i="1" dirty="0">
                <a:solidFill>
                  <a:srgbClr val="0066FF"/>
                </a:solidFill>
                <a:hlinkClick r:id="rId3">
                  <a:extLst>
                    <a:ext uri="{A12FA001-AC4F-418D-AE19-62706E023703}">
                      <ahyp:hlinkClr xmlns:ahyp="http://schemas.microsoft.com/office/drawing/2018/hyperlinkcolor" val="tx"/>
                    </a:ext>
                  </a:extLst>
                </a:hlinkClick>
              </a:rPr>
              <a:t>Website</a:t>
            </a:r>
            <a:endParaRPr lang="en-US" sz="1400" i="1" dirty="0">
              <a:solidFill>
                <a:srgbClr val="0066FF"/>
              </a:solidFill>
            </a:endParaRPr>
          </a:p>
          <a:p>
            <a:r>
              <a:rPr lang="en-US" dirty="0"/>
              <a:t>Dr. Raj Sunderraman</a:t>
            </a:r>
            <a:br>
              <a:rPr lang="en-US" dirty="0"/>
            </a:br>
            <a:r>
              <a:rPr lang="en-US" sz="1400" i="1" dirty="0">
                <a:hlinkClick r:id="rId4"/>
              </a:rPr>
              <a:t>rajsunderraman@gsu.edu</a:t>
            </a:r>
            <a:br>
              <a:rPr lang="en-US" sz="1400" i="1" dirty="0"/>
            </a:br>
            <a:r>
              <a:rPr lang="en-US" sz="1400" i="1" dirty="0">
                <a:hlinkClick r:id="rId5"/>
              </a:rPr>
              <a:t>Website</a:t>
            </a:r>
            <a:endParaRPr lang="en-US" sz="1400" i="1" dirty="0"/>
          </a:p>
          <a:p>
            <a:endParaRPr lang="en-US" sz="1400"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7"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solidFill>
                  <a:srgbClr val="D1D2D7"/>
                </a:solidFill>
              </a:rPr>
              <a:t>Thursday, April 20,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solidFill>
                  <a:srgbClr val="D1D2D7"/>
                </a:solidFill>
              </a:rPr>
              <a:t>J2M Converter</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solidFill>
                  <a:srgbClr val="D1D2D7"/>
                </a:solidFill>
              </a:rPr>
              <a:pPr/>
              <a:t>11</a:t>
            </a:fld>
            <a:endParaRPr lang="en-US">
              <a:solidFill>
                <a:srgbClr val="D1D2D7"/>
              </a:solidFill>
            </a:endParaRP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2" y="196900"/>
            <a:ext cx="3448558" cy="1613239"/>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2" y="1985681"/>
            <a:ext cx="3565525" cy="3415519"/>
          </a:xfrm>
        </p:spPr>
        <p:txBody>
          <a:bodyPr/>
          <a:lstStyle/>
          <a:p>
            <a:r>
              <a:rPr lang="en-US" dirty="0"/>
              <a:t>Motivation</a:t>
            </a:r>
          </a:p>
          <a:p>
            <a:r>
              <a:rPr lang="en-US" dirty="0"/>
              <a:t>Problem Statement</a:t>
            </a:r>
          </a:p>
          <a:p>
            <a:r>
              <a:rPr lang="en-US" dirty="0"/>
              <a:t>Implementation Model</a:t>
            </a:r>
          </a:p>
          <a:p>
            <a:r>
              <a:rPr lang="en-US" dirty="0"/>
              <a:t>Demo</a:t>
            </a:r>
          </a:p>
          <a:p>
            <a:r>
              <a:rPr lang="en-US" dirty="0"/>
              <a:t>Conclusion</a:t>
            </a:r>
          </a:p>
          <a:p>
            <a:r>
              <a:rPr lang="en-US" dirty="0"/>
              <a:t>Future Work</a:t>
            </a:r>
          </a:p>
          <a:p>
            <a:r>
              <a:rPr lang="en-US" dirty="0"/>
              <a:t>References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solidFill>
                  <a:srgbClr val="D1D2D7"/>
                </a:solidFill>
              </a:rPr>
              <a:t>Thursday, April 20,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solidFill>
                  <a:srgbClr val="D1D2D7"/>
                </a:solidFill>
              </a:rPr>
              <a:t>J2M Converter</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solidFill>
                  <a:srgbClr val="D1D2D7"/>
                </a:solidFill>
              </a:rPr>
              <a:pPr/>
              <a:t>2</a:t>
            </a:fld>
            <a:endParaRPr lang="en-US">
              <a:solidFill>
                <a:srgbClr val="D1D2D7"/>
              </a:solidFill>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dirty="0"/>
              <a:t>Motivation</a:t>
            </a:r>
          </a:p>
        </p:txBody>
      </p:sp>
      <p:pic>
        <p:nvPicPr>
          <p:cNvPr id="10" name="Picture 9" descr="A screenshot of a video game&#10;&#10;Description automatically generated with medium confidence">
            <a:extLst>
              <a:ext uri="{FF2B5EF4-FFF2-40B4-BE49-F238E27FC236}">
                <a16:creationId xmlns:a16="http://schemas.microsoft.com/office/drawing/2014/main" id="{67440C73-07DB-7843-7AB0-B1A0239E4446}"/>
              </a:ext>
            </a:extLst>
          </p:cNvPr>
          <p:cNvPicPr>
            <a:picLocks noChangeAspect="1"/>
          </p:cNvPicPr>
          <p:nvPr/>
        </p:nvPicPr>
        <p:blipFill>
          <a:blip r:embed="rId3"/>
          <a:stretch>
            <a:fillRect/>
          </a:stretch>
        </p:blipFill>
        <p:spPr>
          <a:xfrm>
            <a:off x="550862" y="1001469"/>
            <a:ext cx="3565526" cy="2781110"/>
          </a:xfrm>
          <a:custGeom>
            <a:avLst/>
            <a:gdLst/>
            <a:ahLst/>
            <a:cxnLst/>
            <a:rect l="l" t="t" r="r" b="b"/>
            <a:pathLst>
              <a:path w="4064400" h="3782578">
                <a:moveTo>
                  <a:pt x="0" y="0"/>
                </a:moveTo>
                <a:lnTo>
                  <a:pt x="4064400" y="0"/>
                </a:lnTo>
                <a:lnTo>
                  <a:pt x="4064400" y="3782578"/>
                </a:lnTo>
                <a:lnTo>
                  <a:pt x="0" y="3782578"/>
                </a:lnTo>
                <a:close/>
              </a:path>
            </a:pathLst>
          </a:custGeom>
        </p:spPr>
      </p:pic>
      <p:pic>
        <p:nvPicPr>
          <p:cNvPr id="8" name="Picture 7" descr="Graphical user interface, diagram&#10;&#10;Description automatically generated">
            <a:extLst>
              <a:ext uri="{FF2B5EF4-FFF2-40B4-BE49-F238E27FC236}">
                <a16:creationId xmlns:a16="http://schemas.microsoft.com/office/drawing/2014/main" id="{448CB38A-F29C-20C3-F0C5-96C3DF272CAA}"/>
              </a:ext>
            </a:extLst>
          </p:cNvPr>
          <p:cNvPicPr>
            <a:picLocks noChangeAspect="1"/>
          </p:cNvPicPr>
          <p:nvPr/>
        </p:nvPicPr>
        <p:blipFill rotWithShape="1">
          <a:blip r:embed="rId4"/>
          <a:srcRect l="51748" t="18700" r="906" b="17151"/>
          <a:stretch/>
        </p:blipFill>
        <p:spPr>
          <a:xfrm>
            <a:off x="4295775" y="1028953"/>
            <a:ext cx="3565526" cy="2753626"/>
          </a:xfrm>
          <a:custGeom>
            <a:avLst/>
            <a:gdLst/>
            <a:ahLst/>
            <a:cxnLst/>
            <a:rect l="l" t="t" r="r" b="b"/>
            <a:pathLst>
              <a:path w="4064400" h="3782578">
                <a:moveTo>
                  <a:pt x="0" y="0"/>
                </a:moveTo>
                <a:lnTo>
                  <a:pt x="4064400" y="0"/>
                </a:lnTo>
                <a:lnTo>
                  <a:pt x="4064400" y="3782578"/>
                </a:lnTo>
                <a:lnTo>
                  <a:pt x="0" y="3782578"/>
                </a:lnTo>
                <a:close/>
              </a:path>
            </a:pathLst>
          </a:custGeom>
        </p:spPr>
      </p:pic>
      <p:pic>
        <p:nvPicPr>
          <p:cNvPr id="3" name="Picture 2" descr="Diagram&#10;&#10;Description automatically generated">
            <a:extLst>
              <a:ext uri="{FF2B5EF4-FFF2-40B4-BE49-F238E27FC236}">
                <a16:creationId xmlns:a16="http://schemas.microsoft.com/office/drawing/2014/main" id="{38718BF5-4818-5C8A-AC4C-DEF101F8CA2B}"/>
              </a:ext>
            </a:extLst>
          </p:cNvPr>
          <p:cNvPicPr>
            <a:picLocks noChangeAspect="1"/>
          </p:cNvPicPr>
          <p:nvPr/>
        </p:nvPicPr>
        <p:blipFill>
          <a:blip r:embed="rId5"/>
          <a:stretch>
            <a:fillRect/>
          </a:stretch>
        </p:blipFill>
        <p:spPr>
          <a:xfrm>
            <a:off x="8658011" y="549275"/>
            <a:ext cx="2400728" cy="3233304"/>
          </a:xfrm>
          <a:custGeom>
            <a:avLst/>
            <a:gdLst/>
            <a:ahLst/>
            <a:cxnLst/>
            <a:rect l="l" t="t" r="r" b="b"/>
            <a:pathLst>
              <a:path w="4064400" h="3782578">
                <a:moveTo>
                  <a:pt x="0" y="0"/>
                </a:moveTo>
                <a:lnTo>
                  <a:pt x="4064400" y="0"/>
                </a:lnTo>
                <a:lnTo>
                  <a:pt x="4064400" y="3782578"/>
                </a:lnTo>
                <a:lnTo>
                  <a:pt x="0" y="3782578"/>
                </a:lnTo>
                <a:close/>
              </a:path>
            </a:pathLst>
          </a:custGeo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
        <p:nvSpPr>
          <p:cNvPr id="13" name="Content Placeholder 11">
            <a:extLst>
              <a:ext uri="{FF2B5EF4-FFF2-40B4-BE49-F238E27FC236}">
                <a16:creationId xmlns:a16="http://schemas.microsoft.com/office/drawing/2014/main" id="{1A13379E-D8B5-059D-C208-CBE6B7AA93F6}"/>
              </a:ext>
            </a:extLst>
          </p:cNvPr>
          <p:cNvSpPr>
            <a:spLocks noGrp="1"/>
          </p:cNvSpPr>
          <p:nvPr>
            <p:ph sz="quarter" idx="15"/>
          </p:nvPr>
        </p:nvSpPr>
        <p:spPr>
          <a:xfrm>
            <a:off x="4945218" y="4415112"/>
            <a:ext cx="6373813" cy="1562959"/>
          </a:xfrm>
          <a:noFill/>
        </p:spPr>
        <p:txBody>
          <a:bodyPr vert="horz" wrap="square" lIns="0" tIns="0" rIns="0" bIns="0" rtlCol="0" anchor="t">
            <a:normAutofit fontScale="92500"/>
          </a:bodyPr>
          <a:lstStyle/>
          <a:p>
            <a:r>
              <a:rPr lang="en-US" sz="2400" dirty="0"/>
              <a:t>Unstructured data is the new data - JSON</a:t>
            </a:r>
          </a:p>
          <a:p>
            <a:r>
              <a:rPr lang="en-US" sz="2400" dirty="0"/>
              <a:t>Efficient and easy data access</a:t>
            </a:r>
          </a:p>
          <a:p>
            <a:r>
              <a:rPr lang="en-US" sz="2400" dirty="0"/>
              <a:t>Numerous types of databases and query languages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7"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9"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3"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96969" y="0"/>
            <a:ext cx="5611811" cy="1997855"/>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Problem Statement</a:t>
            </a:r>
          </a:p>
        </p:txBody>
      </p:sp>
      <p:pic>
        <p:nvPicPr>
          <p:cNvPr id="7" name="Picture 6" descr="A picture containing text&#10;&#10;Description automatically generated">
            <a:extLst>
              <a:ext uri="{FF2B5EF4-FFF2-40B4-BE49-F238E27FC236}">
                <a16:creationId xmlns:a16="http://schemas.microsoft.com/office/drawing/2014/main" id="{94B28DE7-D1D3-1602-8037-858F82C2D1C8}"/>
              </a:ext>
            </a:extLst>
          </p:cNvPr>
          <p:cNvPicPr>
            <a:picLocks noChangeAspect="1"/>
          </p:cNvPicPr>
          <p:nvPr/>
        </p:nvPicPr>
        <p:blipFill rotWithShape="1">
          <a:blip r:embed="rId3"/>
          <a:srcRect/>
          <a:stretch/>
        </p:blipFill>
        <p:spPr>
          <a:xfrm>
            <a:off x="6748780" y="687412"/>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74" name="Group 62">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64"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8" name="Oval 67">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
        <p:nvSpPr>
          <p:cNvPr id="8" name="Content Placeholder 11">
            <a:extLst>
              <a:ext uri="{FF2B5EF4-FFF2-40B4-BE49-F238E27FC236}">
                <a16:creationId xmlns:a16="http://schemas.microsoft.com/office/drawing/2014/main" id="{45A9E249-F4DD-5485-E198-658B321AB34C}"/>
              </a:ext>
            </a:extLst>
          </p:cNvPr>
          <p:cNvSpPr>
            <a:spLocks noGrp="1"/>
          </p:cNvSpPr>
          <p:nvPr>
            <p:ph sz="quarter" idx="15"/>
          </p:nvPr>
        </p:nvSpPr>
        <p:spPr>
          <a:xfrm>
            <a:off x="550863" y="2479148"/>
            <a:ext cx="6373813" cy="1562959"/>
          </a:xfrm>
          <a:noFill/>
        </p:spPr>
        <p:txBody>
          <a:bodyPr vert="horz" wrap="square" lIns="0" tIns="0" rIns="0" bIns="0" rtlCol="0" anchor="t">
            <a:normAutofit fontScale="92500" lnSpcReduction="20000"/>
          </a:bodyPr>
          <a:lstStyle/>
          <a:p>
            <a:r>
              <a:rPr lang="en-US" sz="2400" dirty="0"/>
              <a:t>Different tools, databases, different query languages, syntax</a:t>
            </a:r>
          </a:p>
          <a:p>
            <a:r>
              <a:rPr lang="en-US" sz="2400" dirty="0"/>
              <a:t>Design a system that uses JSONiq to query from MongoDB</a:t>
            </a:r>
          </a:p>
        </p:txBody>
      </p:sp>
    </p:spTree>
    <p:extLst>
      <p:ext uri="{BB962C8B-B14F-4D97-AF65-F5344CB8AC3E}">
        <p14:creationId xmlns:p14="http://schemas.microsoft.com/office/powerpoint/2010/main" val="155637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02738"/>
            <a:ext cx="11097551" cy="1332000"/>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Some basics</a:t>
            </a:r>
          </a:p>
        </p:txBody>
      </p:sp>
      <p:pic>
        <p:nvPicPr>
          <p:cNvPr id="18" name="Content Placeholder 17" descr="Icon&#10;&#10;Description automatically generated with medium confidence">
            <a:extLst>
              <a:ext uri="{FF2B5EF4-FFF2-40B4-BE49-F238E27FC236}">
                <a16:creationId xmlns:a16="http://schemas.microsoft.com/office/drawing/2014/main" id="{67AEEB4B-94E3-9814-506F-DD64246BCC1E}"/>
              </a:ext>
            </a:extLst>
          </p:cNvPr>
          <p:cNvPicPr>
            <a:picLocks noGrp="1" noChangeAspect="1"/>
          </p:cNvPicPr>
          <p:nvPr>
            <p:ph sz="half" idx="2"/>
          </p:nvPr>
        </p:nvPicPr>
        <p:blipFill>
          <a:blip r:embed="rId3"/>
          <a:stretch>
            <a:fillRect/>
          </a:stretch>
        </p:blipFill>
        <p:spPr>
          <a:xfrm>
            <a:off x="1055052" y="1757961"/>
            <a:ext cx="3656816" cy="709435"/>
          </a:xfrm>
        </p:spPr>
      </p:pic>
      <p:pic>
        <p:nvPicPr>
          <p:cNvPr id="24" name="Content Placeholder 23" descr="A picture containing graphical user interface&#10;&#10;Description automatically generated">
            <a:extLst>
              <a:ext uri="{FF2B5EF4-FFF2-40B4-BE49-F238E27FC236}">
                <a16:creationId xmlns:a16="http://schemas.microsoft.com/office/drawing/2014/main" id="{3BEBCBA8-4642-B32A-BF50-46DFA6074193}"/>
              </a:ext>
            </a:extLst>
          </p:cNvPr>
          <p:cNvPicPr>
            <a:picLocks noGrp="1" noChangeAspect="1"/>
          </p:cNvPicPr>
          <p:nvPr>
            <p:ph sz="quarter" idx="4"/>
          </p:nvPr>
        </p:nvPicPr>
        <p:blipFill rotWithShape="1">
          <a:blip r:embed="rId4"/>
          <a:srcRect t="28714" b="24154"/>
          <a:stretch/>
        </p:blipFill>
        <p:spPr>
          <a:xfrm>
            <a:off x="6702503" y="1642095"/>
            <a:ext cx="3689785" cy="979216"/>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
        <p:nvSpPr>
          <p:cNvPr id="29" name="Content Placeholder 11">
            <a:extLst>
              <a:ext uri="{FF2B5EF4-FFF2-40B4-BE49-F238E27FC236}">
                <a16:creationId xmlns:a16="http://schemas.microsoft.com/office/drawing/2014/main" id="{67FBFED2-7B0F-51A0-0DFC-85C8757551AA}"/>
              </a:ext>
            </a:extLst>
          </p:cNvPr>
          <p:cNvSpPr txBox="1">
            <a:spLocks/>
          </p:cNvSpPr>
          <p:nvPr/>
        </p:nvSpPr>
        <p:spPr>
          <a:xfrm>
            <a:off x="516732" y="2828646"/>
            <a:ext cx="5326062" cy="3010422"/>
          </a:xfrm>
          <a:prstGeom prst="rect">
            <a:avLst/>
          </a:prstGeom>
          <a:noFill/>
        </p:spPr>
        <p:txBody>
          <a:bodyPr vert="horz" wrap="square" lIns="0" tIns="0" rIns="0" bIns="0" rtlCol="0" anchor="t">
            <a:normAutofit fontScale="92500"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 Query language designed for popular JSON data model</a:t>
            </a:r>
          </a:p>
          <a:p>
            <a:pPr algn="just"/>
            <a:r>
              <a:rPr lang="en-US" sz="2400" dirty="0"/>
              <a:t>JDM – JSONiq Data Model compatible with multiple JSON-like formats </a:t>
            </a:r>
          </a:p>
          <a:p>
            <a:pPr algn="just"/>
            <a:r>
              <a:rPr lang="en-US" sz="2400" dirty="0"/>
              <a:t>JSONiq values – sequence of items, item can be atomic value, an object, an array, or a function item called dynamically</a:t>
            </a:r>
          </a:p>
        </p:txBody>
      </p:sp>
      <p:sp>
        <p:nvSpPr>
          <p:cNvPr id="30" name="Content Placeholder 11">
            <a:extLst>
              <a:ext uri="{FF2B5EF4-FFF2-40B4-BE49-F238E27FC236}">
                <a16:creationId xmlns:a16="http://schemas.microsoft.com/office/drawing/2014/main" id="{DE1FC384-CCB1-7212-789E-5CDAA7B90CFD}"/>
              </a:ext>
            </a:extLst>
          </p:cNvPr>
          <p:cNvSpPr txBox="1">
            <a:spLocks/>
          </p:cNvSpPr>
          <p:nvPr/>
        </p:nvSpPr>
        <p:spPr>
          <a:xfrm>
            <a:off x="6211228" y="2892857"/>
            <a:ext cx="5437186" cy="3010422"/>
          </a:xfrm>
          <a:prstGeom prst="rect">
            <a:avLst/>
          </a:prstGeom>
          <a:noFill/>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 Classified as document-oriented NoSQL database program</a:t>
            </a:r>
          </a:p>
          <a:p>
            <a:pPr algn="just"/>
            <a:r>
              <a:rPr lang="en-US" sz="2400" dirty="0"/>
              <a:t>Uses JSON-like documents with optional schemas</a:t>
            </a:r>
          </a:p>
          <a:p>
            <a:pPr algn="just"/>
            <a:r>
              <a:rPr lang="en-US" sz="2400" dirty="0"/>
              <a:t>Uses MQL – MongoDB Query Language</a:t>
            </a:r>
          </a:p>
        </p:txBody>
      </p:sp>
      <p:sp>
        <p:nvSpPr>
          <p:cNvPr id="34" name="Rectangle: Rounded Corners 33">
            <a:extLst>
              <a:ext uri="{FF2B5EF4-FFF2-40B4-BE49-F238E27FC236}">
                <a16:creationId xmlns:a16="http://schemas.microsoft.com/office/drawing/2014/main" id="{EB1E3D4F-10B4-6013-E04E-DC7D5A5EF6B1}"/>
              </a:ext>
            </a:extLst>
          </p:cNvPr>
          <p:cNvSpPr/>
          <p:nvPr/>
        </p:nvSpPr>
        <p:spPr>
          <a:xfrm>
            <a:off x="543587" y="1713672"/>
            <a:ext cx="4679747" cy="79801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F91B768B-DD73-202A-076A-D6131322F13C}"/>
              </a:ext>
            </a:extLst>
          </p:cNvPr>
          <p:cNvSpPr/>
          <p:nvPr/>
        </p:nvSpPr>
        <p:spPr>
          <a:xfrm>
            <a:off x="6315075" y="1713672"/>
            <a:ext cx="4433849" cy="798012"/>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7065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Arrow: Right 38">
            <a:extLst>
              <a:ext uri="{FF2B5EF4-FFF2-40B4-BE49-F238E27FC236}">
                <a16:creationId xmlns:a16="http://schemas.microsoft.com/office/drawing/2014/main" id="{4DDF02E6-C81A-56C8-3145-36C0020788BB}"/>
              </a:ext>
            </a:extLst>
          </p:cNvPr>
          <p:cNvSpPr/>
          <p:nvPr/>
        </p:nvSpPr>
        <p:spPr>
          <a:xfrm rot="10800000">
            <a:off x="3972341" y="4306334"/>
            <a:ext cx="1035892" cy="270588"/>
          </a:xfrm>
          <a:prstGeom prst="rightArrow">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8F538E1B-1499-9DC7-985E-2D070157B0B8}"/>
              </a:ext>
            </a:extLst>
          </p:cNvPr>
          <p:cNvSpPr/>
          <p:nvPr/>
        </p:nvSpPr>
        <p:spPr>
          <a:xfrm rot="10800000">
            <a:off x="6592297" y="4303872"/>
            <a:ext cx="1035892" cy="270588"/>
          </a:xfrm>
          <a:prstGeom prst="rightArrow">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FDD52486-B9B5-71D3-F771-EC3B6D014882}"/>
              </a:ext>
            </a:extLst>
          </p:cNvPr>
          <p:cNvSpPr/>
          <p:nvPr/>
        </p:nvSpPr>
        <p:spPr>
          <a:xfrm rot="10800000">
            <a:off x="9341715" y="4291437"/>
            <a:ext cx="1035892" cy="270588"/>
          </a:xfrm>
          <a:prstGeom prst="rightArrow">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0D439437-210D-BA9D-F6C8-139B68C83BE2}"/>
              </a:ext>
            </a:extLst>
          </p:cNvPr>
          <p:cNvSpPr/>
          <p:nvPr/>
        </p:nvSpPr>
        <p:spPr>
          <a:xfrm rot="5400000">
            <a:off x="10572062" y="3293706"/>
            <a:ext cx="1035892" cy="270588"/>
          </a:xfrm>
          <a:prstGeom prst="rightArrow">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p:txBody>
          <a:bodyPr vert="horz" wrap="square" lIns="0" tIns="0" rIns="0" bIns="0" rtlCol="0" anchor="ctr">
            <a:normAutofit/>
          </a:bodyPr>
          <a:lstStyle/>
          <a:p>
            <a:pPr>
              <a:spcAft>
                <a:spcPts val="600"/>
              </a:spcAft>
            </a:pPr>
            <a:r>
              <a:rPr lang="en-US" dirty="0">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11" name="Title 10">
            <a:extLst>
              <a:ext uri="{FF2B5EF4-FFF2-40B4-BE49-F238E27FC236}">
                <a16:creationId xmlns:a16="http://schemas.microsoft.com/office/drawing/2014/main" id="{23418ADF-358F-4647-A511-FCFFEDA83429}"/>
              </a:ext>
            </a:extLst>
          </p:cNvPr>
          <p:cNvSpPr>
            <a:spLocks noGrp="1"/>
          </p:cNvSpPr>
          <p:nvPr>
            <p:ph type="title" idx="4294967295"/>
          </p:nvPr>
        </p:nvSpPr>
        <p:spPr>
          <a:xfrm>
            <a:off x="285750" y="0"/>
            <a:ext cx="10344150" cy="1108075"/>
          </a:xfrm>
        </p:spPr>
        <p:txBody>
          <a:bodyPr vert="horz" wrap="square" lIns="0" tIns="0" rIns="0" bIns="0" rtlCol="0" anchor="b" anchorCtr="0">
            <a:normAutofit/>
          </a:bodyPr>
          <a:lstStyle/>
          <a:p>
            <a:pPr>
              <a:lnSpc>
                <a:spcPct val="100000"/>
              </a:lnSpc>
            </a:pPr>
            <a:r>
              <a:rPr lang="en-US" sz="3700" kern="1200" dirty="0">
                <a:solidFill>
                  <a:schemeClr val="tx1"/>
                </a:solidFill>
                <a:latin typeface="+mj-lt"/>
                <a:ea typeface="+mj-ea"/>
                <a:cs typeface="+mj-cs"/>
              </a:rPr>
              <a:t>Implementation Model</a:t>
            </a:r>
          </a:p>
        </p:txBody>
      </p:sp>
      <p:sp>
        <p:nvSpPr>
          <p:cNvPr id="24" name="Arrow: Right 23">
            <a:extLst>
              <a:ext uri="{FF2B5EF4-FFF2-40B4-BE49-F238E27FC236}">
                <a16:creationId xmlns:a16="http://schemas.microsoft.com/office/drawing/2014/main" id="{EA8D9E56-366F-627D-7CFA-A60462AF336D}"/>
              </a:ext>
            </a:extLst>
          </p:cNvPr>
          <p:cNvSpPr/>
          <p:nvPr/>
        </p:nvSpPr>
        <p:spPr>
          <a:xfrm>
            <a:off x="1800613" y="2481943"/>
            <a:ext cx="1035892" cy="270588"/>
          </a:xfrm>
          <a:prstGeom prst="rightArrow">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DA1352D-CA3A-C8E9-BCB3-82DFA6AFADD9}"/>
              </a:ext>
            </a:extLst>
          </p:cNvPr>
          <p:cNvSpPr/>
          <p:nvPr/>
        </p:nvSpPr>
        <p:spPr>
          <a:xfrm>
            <a:off x="550863" y="2181225"/>
            <a:ext cx="1268412" cy="895350"/>
          </a:xfrm>
          <a:prstGeom prst="roundRect">
            <a:avLst/>
          </a:prstGeom>
          <a:solidFill>
            <a:srgbClr val="FFCC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query</a:t>
            </a:r>
            <a:br>
              <a:rPr lang="en-US" dirty="0"/>
            </a:br>
            <a:r>
              <a:rPr lang="en-US" sz="1400" dirty="0"/>
              <a:t>(JSONiq)</a:t>
            </a:r>
            <a:endParaRPr lang="en-US" dirty="0"/>
          </a:p>
        </p:txBody>
      </p:sp>
      <p:sp>
        <p:nvSpPr>
          <p:cNvPr id="25" name="Rectangle: Rounded Corners 24">
            <a:extLst>
              <a:ext uri="{FF2B5EF4-FFF2-40B4-BE49-F238E27FC236}">
                <a16:creationId xmlns:a16="http://schemas.microsoft.com/office/drawing/2014/main" id="{CA8A8C34-9E9C-7AE4-471B-2564FDEEF894}"/>
              </a:ext>
            </a:extLst>
          </p:cNvPr>
          <p:cNvSpPr/>
          <p:nvPr/>
        </p:nvSpPr>
        <p:spPr>
          <a:xfrm>
            <a:off x="2836505" y="2169562"/>
            <a:ext cx="1474237" cy="895350"/>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Tokenize Input query</a:t>
            </a:r>
          </a:p>
        </p:txBody>
      </p:sp>
      <p:sp>
        <p:nvSpPr>
          <p:cNvPr id="26" name="Arrow: Right 25">
            <a:extLst>
              <a:ext uri="{FF2B5EF4-FFF2-40B4-BE49-F238E27FC236}">
                <a16:creationId xmlns:a16="http://schemas.microsoft.com/office/drawing/2014/main" id="{2BA46BF7-05C1-9018-1B1F-48D394307B47}"/>
              </a:ext>
            </a:extLst>
          </p:cNvPr>
          <p:cNvSpPr/>
          <p:nvPr/>
        </p:nvSpPr>
        <p:spPr>
          <a:xfrm>
            <a:off x="4292080" y="2481943"/>
            <a:ext cx="1035892" cy="270588"/>
          </a:xfrm>
          <a:prstGeom prst="rightArrow">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27AFF52-5659-666D-692B-B0BD47C61B81}"/>
              </a:ext>
            </a:extLst>
          </p:cNvPr>
          <p:cNvSpPr/>
          <p:nvPr/>
        </p:nvSpPr>
        <p:spPr>
          <a:xfrm>
            <a:off x="5327972" y="2169562"/>
            <a:ext cx="1474237" cy="895350"/>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Generate AST (parser)</a:t>
            </a:r>
            <a:endParaRPr lang="en-US" dirty="0"/>
          </a:p>
        </p:txBody>
      </p:sp>
      <p:sp>
        <p:nvSpPr>
          <p:cNvPr id="28" name="Arrow: Right 27">
            <a:extLst>
              <a:ext uri="{FF2B5EF4-FFF2-40B4-BE49-F238E27FC236}">
                <a16:creationId xmlns:a16="http://schemas.microsoft.com/office/drawing/2014/main" id="{A9F6A0E8-08A1-DD33-8E82-D0BCC1DEE5C6}"/>
              </a:ext>
            </a:extLst>
          </p:cNvPr>
          <p:cNvSpPr/>
          <p:nvPr/>
        </p:nvSpPr>
        <p:spPr>
          <a:xfrm>
            <a:off x="6783547" y="2481943"/>
            <a:ext cx="1035892" cy="270588"/>
          </a:xfrm>
          <a:prstGeom prst="rightArrow">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5BC119F-93F5-DC7B-DA51-7FEC2E359F64}"/>
              </a:ext>
            </a:extLst>
          </p:cNvPr>
          <p:cNvSpPr/>
          <p:nvPr/>
        </p:nvSpPr>
        <p:spPr>
          <a:xfrm>
            <a:off x="7819439" y="2169562"/>
            <a:ext cx="1474237" cy="895350"/>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Check for semantic errors</a:t>
            </a:r>
            <a:endParaRPr lang="en-US" dirty="0"/>
          </a:p>
        </p:txBody>
      </p:sp>
      <p:sp>
        <p:nvSpPr>
          <p:cNvPr id="30" name="Arrow: Right 29">
            <a:extLst>
              <a:ext uri="{FF2B5EF4-FFF2-40B4-BE49-F238E27FC236}">
                <a16:creationId xmlns:a16="http://schemas.microsoft.com/office/drawing/2014/main" id="{CE822A0D-A9BA-0BEF-0E27-7563CE7BB652}"/>
              </a:ext>
            </a:extLst>
          </p:cNvPr>
          <p:cNvSpPr/>
          <p:nvPr/>
        </p:nvSpPr>
        <p:spPr>
          <a:xfrm>
            <a:off x="9275014" y="2481943"/>
            <a:ext cx="1035892" cy="270588"/>
          </a:xfrm>
          <a:prstGeom prst="rightArrow">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9EE3912-B5AF-F95D-125E-DB5B86FF978F}"/>
              </a:ext>
            </a:extLst>
          </p:cNvPr>
          <p:cNvSpPr/>
          <p:nvPr/>
        </p:nvSpPr>
        <p:spPr>
          <a:xfrm>
            <a:off x="10310906" y="2169562"/>
            <a:ext cx="1474237" cy="895350"/>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Generate expression tree</a:t>
            </a:r>
            <a:endParaRPr lang="en-US" dirty="0"/>
          </a:p>
        </p:txBody>
      </p:sp>
      <p:sp>
        <p:nvSpPr>
          <p:cNvPr id="33" name="Rectangle: Rounded Corners 32">
            <a:extLst>
              <a:ext uri="{FF2B5EF4-FFF2-40B4-BE49-F238E27FC236}">
                <a16:creationId xmlns:a16="http://schemas.microsoft.com/office/drawing/2014/main" id="{B204B2C2-AB8D-8069-5C65-CE5B274C68F4}"/>
              </a:ext>
            </a:extLst>
          </p:cNvPr>
          <p:cNvSpPr/>
          <p:nvPr/>
        </p:nvSpPr>
        <p:spPr>
          <a:xfrm>
            <a:off x="10352889" y="3956374"/>
            <a:ext cx="1474237" cy="895350"/>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Create MongoDB query</a:t>
            </a:r>
          </a:p>
        </p:txBody>
      </p:sp>
      <p:sp>
        <p:nvSpPr>
          <p:cNvPr id="35" name="Rectangle: Rounded Corners 34">
            <a:extLst>
              <a:ext uri="{FF2B5EF4-FFF2-40B4-BE49-F238E27FC236}">
                <a16:creationId xmlns:a16="http://schemas.microsoft.com/office/drawing/2014/main" id="{194E0691-B07A-F595-6DE0-6D816C36D771}"/>
              </a:ext>
            </a:extLst>
          </p:cNvPr>
          <p:cNvSpPr/>
          <p:nvPr/>
        </p:nvSpPr>
        <p:spPr>
          <a:xfrm>
            <a:off x="7623110" y="3979056"/>
            <a:ext cx="1718605" cy="895350"/>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Execute query </a:t>
            </a:r>
          </a:p>
          <a:p>
            <a:pPr algn="ctr"/>
            <a:r>
              <a:rPr lang="en-US" dirty="0">
                <a:solidFill>
                  <a:schemeClr val="bg1"/>
                </a:solidFill>
              </a:rPr>
              <a:t>(pymongo, MongoClient)</a:t>
            </a:r>
          </a:p>
        </p:txBody>
      </p:sp>
      <p:sp>
        <p:nvSpPr>
          <p:cNvPr id="37" name="Rectangle: Rounded Corners 36">
            <a:extLst>
              <a:ext uri="{FF2B5EF4-FFF2-40B4-BE49-F238E27FC236}">
                <a16:creationId xmlns:a16="http://schemas.microsoft.com/office/drawing/2014/main" id="{D9E87DDC-6C72-7BA0-4870-30DC819E4057}"/>
              </a:ext>
            </a:extLst>
          </p:cNvPr>
          <p:cNvSpPr/>
          <p:nvPr/>
        </p:nvSpPr>
        <p:spPr>
          <a:xfrm>
            <a:off x="4873691" y="3979056"/>
            <a:ext cx="1718605" cy="895350"/>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Modify results</a:t>
            </a:r>
          </a:p>
        </p:txBody>
      </p:sp>
      <p:sp>
        <p:nvSpPr>
          <p:cNvPr id="38" name="Rectangle: Rounded Corners 37">
            <a:extLst>
              <a:ext uri="{FF2B5EF4-FFF2-40B4-BE49-F238E27FC236}">
                <a16:creationId xmlns:a16="http://schemas.microsoft.com/office/drawing/2014/main" id="{6C359E37-4FE1-A1F7-DCCD-D3556D2FF696}"/>
              </a:ext>
            </a:extLst>
          </p:cNvPr>
          <p:cNvSpPr/>
          <p:nvPr/>
        </p:nvSpPr>
        <p:spPr>
          <a:xfrm>
            <a:off x="2253735" y="3991105"/>
            <a:ext cx="1718605" cy="895350"/>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Print data</a:t>
            </a:r>
          </a:p>
        </p:txBody>
      </p:sp>
    </p:spTree>
    <p:extLst>
      <p:ext uri="{BB962C8B-B14F-4D97-AF65-F5344CB8AC3E}">
        <p14:creationId xmlns:p14="http://schemas.microsoft.com/office/powerpoint/2010/main" val="302449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animEffect transition="in" filter="fade">
                                      <p:cBhvr>
                                        <p:cTn id="28" dur="500"/>
                                        <p:tgtEl>
                                          <p:spTgt spid="2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Effect transition="in" filter="fad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p:cTn id="62" dur="500" fill="hold"/>
                                        <p:tgtEl>
                                          <p:spTgt spid="32"/>
                                        </p:tgtEl>
                                        <p:attrNameLst>
                                          <p:attrName>ppt_w</p:attrName>
                                        </p:attrNameLst>
                                      </p:cBhvr>
                                      <p:tavLst>
                                        <p:tav tm="0">
                                          <p:val>
                                            <p:fltVal val="0"/>
                                          </p:val>
                                        </p:tav>
                                        <p:tav tm="100000">
                                          <p:val>
                                            <p:strVal val="#ppt_w"/>
                                          </p:val>
                                        </p:tav>
                                      </p:tavLst>
                                    </p:anim>
                                    <p:anim calcmode="lin" valueType="num">
                                      <p:cBhvr>
                                        <p:cTn id="63" dur="500" fill="hold"/>
                                        <p:tgtEl>
                                          <p:spTgt spid="32"/>
                                        </p:tgtEl>
                                        <p:attrNameLst>
                                          <p:attrName>ppt_h</p:attrName>
                                        </p:attrNameLst>
                                      </p:cBhvr>
                                      <p:tavLst>
                                        <p:tav tm="0">
                                          <p:val>
                                            <p:fltVal val="0"/>
                                          </p:val>
                                        </p:tav>
                                        <p:tav tm="100000">
                                          <p:val>
                                            <p:strVal val="#ppt_h"/>
                                          </p:val>
                                        </p:tav>
                                      </p:tavLst>
                                    </p:anim>
                                    <p:animEffect transition="in" filter="fade">
                                      <p:cBhvr>
                                        <p:cTn id="64" dur="500"/>
                                        <p:tgtEl>
                                          <p:spTgt spid="3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fltVal val="0"/>
                                          </p:val>
                                        </p:tav>
                                        <p:tav tm="100000">
                                          <p:val>
                                            <p:strVal val="#ppt_w"/>
                                          </p:val>
                                        </p:tav>
                                      </p:tavLst>
                                    </p:anim>
                                    <p:anim calcmode="lin" valueType="num">
                                      <p:cBhvr>
                                        <p:cTn id="68" dur="500" fill="hold"/>
                                        <p:tgtEl>
                                          <p:spTgt spid="33"/>
                                        </p:tgtEl>
                                        <p:attrNameLst>
                                          <p:attrName>ppt_h</p:attrName>
                                        </p:attrNameLst>
                                      </p:cBhvr>
                                      <p:tavLst>
                                        <p:tav tm="0">
                                          <p:val>
                                            <p:fltVal val="0"/>
                                          </p:val>
                                        </p:tav>
                                        <p:tav tm="100000">
                                          <p:val>
                                            <p:strVal val="#ppt_h"/>
                                          </p:val>
                                        </p:tav>
                                      </p:tavLst>
                                    </p:anim>
                                    <p:animEffect transition="in" filter="fade">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p:cTn id="79" dur="500" fill="hold"/>
                                        <p:tgtEl>
                                          <p:spTgt spid="35"/>
                                        </p:tgtEl>
                                        <p:attrNameLst>
                                          <p:attrName>ppt_w</p:attrName>
                                        </p:attrNameLst>
                                      </p:cBhvr>
                                      <p:tavLst>
                                        <p:tav tm="0">
                                          <p:val>
                                            <p:fltVal val="0"/>
                                          </p:val>
                                        </p:tav>
                                        <p:tav tm="100000">
                                          <p:val>
                                            <p:strVal val="#ppt_w"/>
                                          </p:val>
                                        </p:tav>
                                      </p:tavLst>
                                    </p:anim>
                                    <p:anim calcmode="lin" valueType="num">
                                      <p:cBhvr>
                                        <p:cTn id="80" dur="500" fill="hold"/>
                                        <p:tgtEl>
                                          <p:spTgt spid="35"/>
                                        </p:tgtEl>
                                        <p:attrNameLst>
                                          <p:attrName>ppt_h</p:attrName>
                                        </p:attrNameLst>
                                      </p:cBhvr>
                                      <p:tavLst>
                                        <p:tav tm="0">
                                          <p:val>
                                            <p:fltVal val="0"/>
                                          </p:val>
                                        </p:tav>
                                        <p:tav tm="100000">
                                          <p:val>
                                            <p:strVal val="#ppt_h"/>
                                          </p:val>
                                        </p:tav>
                                      </p:tavLst>
                                    </p:anim>
                                    <p:animEffect transition="in" filter="fade">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p:cTn id="86" dur="500" fill="hold"/>
                                        <p:tgtEl>
                                          <p:spTgt spid="36"/>
                                        </p:tgtEl>
                                        <p:attrNameLst>
                                          <p:attrName>ppt_w</p:attrName>
                                        </p:attrNameLst>
                                      </p:cBhvr>
                                      <p:tavLst>
                                        <p:tav tm="0">
                                          <p:val>
                                            <p:fltVal val="0"/>
                                          </p:val>
                                        </p:tav>
                                        <p:tav tm="100000">
                                          <p:val>
                                            <p:strVal val="#ppt_w"/>
                                          </p:val>
                                        </p:tav>
                                      </p:tavLst>
                                    </p:anim>
                                    <p:anim calcmode="lin" valueType="num">
                                      <p:cBhvr>
                                        <p:cTn id="87" dur="500" fill="hold"/>
                                        <p:tgtEl>
                                          <p:spTgt spid="36"/>
                                        </p:tgtEl>
                                        <p:attrNameLst>
                                          <p:attrName>ppt_h</p:attrName>
                                        </p:attrNameLst>
                                      </p:cBhvr>
                                      <p:tavLst>
                                        <p:tav tm="0">
                                          <p:val>
                                            <p:fltVal val="0"/>
                                          </p:val>
                                        </p:tav>
                                        <p:tav tm="100000">
                                          <p:val>
                                            <p:strVal val="#ppt_h"/>
                                          </p:val>
                                        </p:tav>
                                      </p:tavLst>
                                    </p:anim>
                                    <p:animEffect transition="in" filter="fade">
                                      <p:cBhvr>
                                        <p:cTn id="88" dur="500"/>
                                        <p:tgtEl>
                                          <p:spTgt spid="3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500" fill="hold"/>
                                        <p:tgtEl>
                                          <p:spTgt spid="37"/>
                                        </p:tgtEl>
                                        <p:attrNameLst>
                                          <p:attrName>ppt_w</p:attrName>
                                        </p:attrNameLst>
                                      </p:cBhvr>
                                      <p:tavLst>
                                        <p:tav tm="0">
                                          <p:val>
                                            <p:fltVal val="0"/>
                                          </p:val>
                                        </p:tav>
                                        <p:tav tm="100000">
                                          <p:val>
                                            <p:strVal val="#ppt_w"/>
                                          </p:val>
                                        </p:tav>
                                      </p:tavLst>
                                    </p:anim>
                                    <p:anim calcmode="lin" valueType="num">
                                      <p:cBhvr>
                                        <p:cTn id="92" dur="500" fill="hold"/>
                                        <p:tgtEl>
                                          <p:spTgt spid="37"/>
                                        </p:tgtEl>
                                        <p:attrNameLst>
                                          <p:attrName>ppt_h</p:attrName>
                                        </p:attrNameLst>
                                      </p:cBhvr>
                                      <p:tavLst>
                                        <p:tav tm="0">
                                          <p:val>
                                            <p:fltVal val="0"/>
                                          </p:val>
                                        </p:tav>
                                        <p:tav tm="100000">
                                          <p:val>
                                            <p:strVal val="#ppt_h"/>
                                          </p:val>
                                        </p:tav>
                                      </p:tavLst>
                                    </p:anim>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39"/>
                                        </p:tgtEl>
                                        <p:attrNameLst>
                                          <p:attrName>style.visibility</p:attrName>
                                        </p:attrNameLst>
                                      </p:cBhvr>
                                      <p:to>
                                        <p:strVal val="visible"/>
                                      </p:to>
                                    </p:set>
                                    <p:anim calcmode="lin" valueType="num">
                                      <p:cBhvr>
                                        <p:cTn id="98" dur="500" fill="hold"/>
                                        <p:tgtEl>
                                          <p:spTgt spid="39"/>
                                        </p:tgtEl>
                                        <p:attrNameLst>
                                          <p:attrName>ppt_w</p:attrName>
                                        </p:attrNameLst>
                                      </p:cBhvr>
                                      <p:tavLst>
                                        <p:tav tm="0">
                                          <p:val>
                                            <p:fltVal val="0"/>
                                          </p:val>
                                        </p:tav>
                                        <p:tav tm="100000">
                                          <p:val>
                                            <p:strVal val="#ppt_w"/>
                                          </p:val>
                                        </p:tav>
                                      </p:tavLst>
                                    </p:anim>
                                    <p:anim calcmode="lin" valueType="num">
                                      <p:cBhvr>
                                        <p:cTn id="99" dur="500" fill="hold"/>
                                        <p:tgtEl>
                                          <p:spTgt spid="39"/>
                                        </p:tgtEl>
                                        <p:attrNameLst>
                                          <p:attrName>ppt_h</p:attrName>
                                        </p:attrNameLst>
                                      </p:cBhvr>
                                      <p:tavLst>
                                        <p:tav tm="0">
                                          <p:val>
                                            <p:fltVal val="0"/>
                                          </p:val>
                                        </p:tav>
                                        <p:tav tm="100000">
                                          <p:val>
                                            <p:strVal val="#ppt_h"/>
                                          </p:val>
                                        </p:tav>
                                      </p:tavLst>
                                    </p:anim>
                                    <p:animEffect transition="in" filter="fade">
                                      <p:cBhvr>
                                        <p:cTn id="100" dur="500"/>
                                        <p:tgtEl>
                                          <p:spTgt spid="39"/>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 calcmode="lin" valueType="num">
                                      <p:cBhvr>
                                        <p:cTn id="103" dur="500" fill="hold"/>
                                        <p:tgtEl>
                                          <p:spTgt spid="38"/>
                                        </p:tgtEl>
                                        <p:attrNameLst>
                                          <p:attrName>ppt_w</p:attrName>
                                        </p:attrNameLst>
                                      </p:cBhvr>
                                      <p:tavLst>
                                        <p:tav tm="0">
                                          <p:val>
                                            <p:fltVal val="0"/>
                                          </p:val>
                                        </p:tav>
                                        <p:tav tm="100000">
                                          <p:val>
                                            <p:strVal val="#ppt_w"/>
                                          </p:val>
                                        </p:tav>
                                      </p:tavLst>
                                    </p:anim>
                                    <p:anim calcmode="lin" valueType="num">
                                      <p:cBhvr>
                                        <p:cTn id="104" dur="500" fill="hold"/>
                                        <p:tgtEl>
                                          <p:spTgt spid="38"/>
                                        </p:tgtEl>
                                        <p:attrNameLst>
                                          <p:attrName>ppt_h</p:attrName>
                                        </p:attrNameLst>
                                      </p:cBhvr>
                                      <p:tavLst>
                                        <p:tav tm="0">
                                          <p:val>
                                            <p:fltVal val="0"/>
                                          </p:val>
                                        </p:tav>
                                        <p:tav tm="100000">
                                          <p:val>
                                            <p:strVal val="#ppt_h"/>
                                          </p:val>
                                        </p:tav>
                                      </p:tavLst>
                                    </p:anim>
                                    <p:animEffect transition="in" filter="fade">
                                      <p:cBhvr>
                                        <p:cTn id="10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6" grpId="0" animBg="1"/>
      <p:bldP spid="34" grpId="0" animBg="1"/>
      <p:bldP spid="32" grpId="0" animBg="1"/>
      <p:bldP spid="24" grpId="0" animBg="1"/>
      <p:bldP spid="22" grpId="0" animBg="1"/>
      <p:bldP spid="25" grpId="0" animBg="1"/>
      <p:bldP spid="26" grpId="0" animBg="1"/>
      <p:bldP spid="27" grpId="0" animBg="1"/>
      <p:bldP spid="28" grpId="0" animBg="1"/>
      <p:bldP spid="29" grpId="0" animBg="1"/>
      <p:bldP spid="30" grpId="0" animBg="1"/>
      <p:bldP spid="31" grpId="0" animBg="1"/>
      <p:bldP spid="33" grpId="0" animBg="1"/>
      <p:bldP spid="35" grpId="0" animBg="1"/>
      <p:bldP spid="37"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5616"/>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61169" y="923697"/>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Demo</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solidFill>
                  <a:schemeClr val="tx1">
                    <a:alpha val="80000"/>
                  </a:schemeClr>
                </a:solidFill>
              </a:rPr>
              <a:t>Thursday, April 20,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pPr>
              <a:spcAft>
                <a:spcPts val="600"/>
              </a:spcAft>
            </a:pPr>
            <a:r>
              <a:rPr lang="en-US" kern="1200" dirty="0">
                <a:solidFill>
                  <a:schemeClr val="tx1">
                    <a:alpha val="80000"/>
                  </a:schemeClr>
                </a:solidFill>
                <a:latin typeface="+mn-lt"/>
                <a:ea typeface="+mn-ea"/>
                <a:cs typeface="+mn-cs"/>
              </a:rPr>
              <a:t>J2M Converter</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vert="horz" wrap="square" lIns="0" tIns="0" rIns="0" bIns="0" rtlCol="0" anchor="ctr">
            <a:spAutoFit/>
          </a:bodyPr>
          <a:lstStyle/>
          <a:p>
            <a:pPr>
              <a:spcAft>
                <a:spcPts val="600"/>
              </a:spcAft>
            </a:pPr>
            <a:fld id="{DBA1B0FB-D917-4C8C-928F-313BD683BF39}" type="slidenum">
              <a:rPr lang="en-US">
                <a:solidFill>
                  <a:schemeClr val="tx1">
                    <a:alpha val="80000"/>
                  </a:schemeClr>
                </a:solidFill>
              </a:rPr>
              <a:pPr>
                <a:spcAft>
                  <a:spcPts val="600"/>
                </a:spcAft>
              </a:pPr>
              <a:t>7</a:t>
            </a:fld>
            <a:endParaRPr lang="en-US" dirty="0">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2" name="Freeform: Shape 7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Shape 7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7" name="Rectangle 7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Conclusion</a:t>
            </a:r>
          </a:p>
        </p:txBody>
      </p:sp>
      <p:pic>
        <p:nvPicPr>
          <p:cNvPr id="66" name="Picture 40">
            <a:extLst>
              <a:ext uri="{FF2B5EF4-FFF2-40B4-BE49-F238E27FC236}">
                <a16:creationId xmlns:a16="http://schemas.microsoft.com/office/drawing/2014/main" id="{DA439F8E-C5C5-A137-B7D6-F89FE7E0B717}"/>
              </a:ext>
            </a:extLst>
          </p:cNvPr>
          <p:cNvPicPr>
            <a:picLocks noChangeAspect="1"/>
          </p:cNvPicPr>
          <p:nvPr/>
        </p:nvPicPr>
        <p:blipFill rotWithShape="1">
          <a:blip r:embed="rId3"/>
          <a:srcRect t="47556" b="11136"/>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79" name="Oval 78">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051425" y="4227094"/>
            <a:ext cx="6964984" cy="2004741"/>
          </a:xfrm>
        </p:spPr>
        <p:txBody>
          <a:bodyPr vert="horz" wrap="square" lIns="0" tIns="0" rIns="0" bIns="0" rtlCol="0" anchor="t">
            <a:normAutofit/>
          </a:bodyPr>
          <a:lstStyle/>
          <a:p>
            <a:pPr marL="342900" indent="-228600">
              <a:buFont typeface="Arial" panose="020B0604020202020204" pitchFamily="34" charset="0"/>
              <a:buChar char="•"/>
            </a:pPr>
            <a:r>
              <a:rPr lang="en-US" sz="2400" dirty="0"/>
              <a:t>J2M Converter bridges the gap between JSONiq query language and MongoDB</a:t>
            </a:r>
          </a:p>
          <a:p>
            <a:pPr marL="342900" indent="-228600">
              <a:buFont typeface="Arial" panose="020B0604020202020204" pitchFamily="34" charset="0"/>
              <a:buChar char="•"/>
            </a:pPr>
            <a:r>
              <a:rPr lang="en-US" sz="2400" dirty="0"/>
              <a:t>No extra cost of learning MongoDB query language </a:t>
            </a:r>
          </a:p>
          <a:p>
            <a:pPr marL="342900" indent="-2286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rgbClr val="D1D2D7"/>
                </a:solidFill>
              </a:rPr>
              <a:pPr>
                <a:spcAft>
                  <a:spcPts val="600"/>
                </a:spcAft>
              </a:pPr>
              <a:t>8</a:t>
            </a:fld>
            <a:endParaRPr lang="en-US" dirty="0">
              <a:solidFill>
                <a:srgbClr val="D1D2D7"/>
              </a:solidFill>
            </a:endParaRPr>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59069" y="381819"/>
            <a:ext cx="10640598" cy="985517"/>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Future Work</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55027" y="1700963"/>
            <a:ext cx="5961928" cy="4360832"/>
          </a:xfrm>
        </p:spPr>
        <p:txBody>
          <a:bodyPr vert="horz" wrap="square" lIns="0" tIns="0" rIns="0" bIns="0" rtlCol="0">
            <a:normAutofit lnSpcReduction="10000"/>
          </a:bodyPr>
          <a:lstStyle/>
          <a:p>
            <a:pPr marL="342900" indent="-342900">
              <a:lnSpc>
                <a:spcPct val="100000"/>
              </a:lnSpc>
              <a:buFont typeface="Arial" panose="020B0604020202020204" pitchFamily="34" charset="0"/>
              <a:buChar char="•"/>
            </a:pPr>
            <a:r>
              <a:rPr lang="en-US" sz="2400" kern="1200" dirty="0">
                <a:latin typeface="+mn-lt"/>
                <a:ea typeface="+mn-ea"/>
                <a:cs typeface="+mn-cs"/>
              </a:rPr>
              <a:t>FLWOR – </a:t>
            </a:r>
            <a:r>
              <a:rPr lang="en-US" sz="2400" i="1" kern="1200" dirty="0">
                <a:latin typeface="+mn-lt"/>
                <a:ea typeface="+mn-ea"/>
                <a:cs typeface="+mn-cs"/>
              </a:rPr>
              <a:t>For</a:t>
            </a:r>
            <a:r>
              <a:rPr lang="en-US" sz="2400" kern="1200" dirty="0">
                <a:latin typeface="+mn-lt"/>
                <a:ea typeface="+mn-ea"/>
                <a:cs typeface="+mn-cs"/>
              </a:rPr>
              <a:t>,  Let,  </a:t>
            </a:r>
            <a:r>
              <a:rPr lang="en-US" sz="2400" i="1" kern="1200" dirty="0">
                <a:latin typeface="+mn-lt"/>
                <a:ea typeface="+mn-ea"/>
                <a:cs typeface="+mn-cs"/>
              </a:rPr>
              <a:t>Where</a:t>
            </a:r>
            <a:r>
              <a:rPr lang="en-US" sz="2400" dirty="0"/>
              <a:t>, Order, and </a:t>
            </a:r>
            <a:r>
              <a:rPr lang="en-US" sz="2400" i="1" dirty="0"/>
              <a:t>Return</a:t>
            </a:r>
            <a:r>
              <a:rPr lang="en-US" sz="2400" dirty="0"/>
              <a:t> </a:t>
            </a:r>
            <a:r>
              <a:rPr lang="en-US" sz="2400" kern="1200" dirty="0">
                <a:latin typeface="+mn-lt"/>
                <a:ea typeface="+mn-ea"/>
                <a:cs typeface="+mn-cs"/>
              </a:rPr>
              <a:t>clauses</a:t>
            </a:r>
          </a:p>
          <a:p>
            <a:pPr marL="342900" indent="-342900">
              <a:lnSpc>
                <a:spcPct val="100000"/>
              </a:lnSpc>
              <a:buFont typeface="Arial" panose="020B0604020202020204" pitchFamily="34" charset="0"/>
              <a:buChar char="•"/>
            </a:pPr>
            <a:r>
              <a:rPr lang="en-US" sz="2400" dirty="0"/>
              <a:t>Extend the Where clause by adding quantifiers – some and every</a:t>
            </a:r>
          </a:p>
          <a:p>
            <a:pPr marL="342900" indent="-342900">
              <a:lnSpc>
                <a:spcPct val="100000"/>
              </a:lnSpc>
              <a:buFont typeface="Arial" panose="020B0604020202020204" pitchFamily="34" charset="0"/>
              <a:buChar char="•"/>
            </a:pPr>
            <a:r>
              <a:rPr lang="en-US" sz="2400" kern="1200" dirty="0">
                <a:latin typeface="+mn-lt"/>
                <a:ea typeface="+mn-ea"/>
                <a:cs typeface="+mn-cs"/>
              </a:rPr>
              <a:t>Implementing the same for </a:t>
            </a:r>
            <a:r>
              <a:rPr lang="en-US" sz="2400" dirty="0"/>
              <a:t>Let</a:t>
            </a:r>
            <a:r>
              <a:rPr lang="en-US" sz="2400" kern="1200" dirty="0">
                <a:latin typeface="+mn-lt"/>
                <a:ea typeface="+mn-ea"/>
                <a:cs typeface="+mn-cs"/>
              </a:rPr>
              <a:t> and Order clauses</a:t>
            </a:r>
          </a:p>
          <a:p>
            <a:pPr marL="342900" indent="-342900">
              <a:lnSpc>
                <a:spcPct val="100000"/>
              </a:lnSpc>
              <a:buFont typeface="Arial" panose="020B0604020202020204" pitchFamily="34" charset="0"/>
              <a:buChar char="•"/>
            </a:pPr>
            <a:r>
              <a:rPr lang="en-US" sz="2400" kern="1200" dirty="0">
                <a:latin typeface="+mn-lt"/>
                <a:ea typeface="+mn-ea"/>
                <a:cs typeface="+mn-cs"/>
              </a:rPr>
              <a:t>User Interf</a:t>
            </a:r>
            <a:r>
              <a:rPr lang="en-US" sz="2400" dirty="0"/>
              <a:t>ace for interaction</a:t>
            </a:r>
          </a:p>
          <a:p>
            <a:pPr marL="342900" indent="-342900">
              <a:lnSpc>
                <a:spcPct val="100000"/>
              </a:lnSpc>
              <a:buFont typeface="Arial" panose="020B0604020202020204" pitchFamily="34" charset="0"/>
              <a:buChar char="•"/>
            </a:pPr>
            <a:r>
              <a:rPr lang="en-US" sz="2400" dirty="0"/>
              <a:t>Code customization to work with other JSON database systems – </a:t>
            </a:r>
            <a:r>
              <a:rPr lang="en-US" i="1" dirty="0"/>
              <a:t>e.g., CouchDB and other NoSQL systems</a:t>
            </a:r>
            <a:endParaRPr lang="en-US" sz="2400" i="1" dirty="0"/>
          </a:p>
          <a:p>
            <a:pPr marL="342900" indent="-342900">
              <a:lnSpc>
                <a:spcPct val="100000"/>
              </a:lnSpc>
              <a:buFont typeface="Arial" panose="020B0604020202020204" pitchFamily="34" charset="0"/>
              <a:buChar char="•"/>
            </a:pPr>
            <a:endParaRPr lang="en-US" sz="2400" kern="1200" dirty="0">
              <a:latin typeface="+mn-lt"/>
              <a:ea typeface="+mn-ea"/>
              <a:cs typeface="+mn-cs"/>
            </a:endParaRPr>
          </a:p>
        </p:txBody>
      </p:sp>
      <p:pic>
        <p:nvPicPr>
          <p:cNvPr id="16" name="Picture Placeholder 15">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a:srcRect/>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35" name="Group 34">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36" name="Freeform: Shape 35">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9" name="Oval 38">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Thursday, April 20,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J2M Converter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212756744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{E8834F20-0243-44DB-A076-6CB3BBCEE7C4}tf33713516_win32</Template>
  <TotalTime>704</TotalTime>
  <Words>1020</Words>
  <Application>Microsoft Office PowerPoint</Application>
  <PresentationFormat>Widescreen</PresentationFormat>
  <Paragraphs>101</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Walbaum Display</vt:lpstr>
      <vt:lpstr>3DFloatVTI</vt:lpstr>
      <vt:lpstr>J2M Converter</vt:lpstr>
      <vt:lpstr>Agenda</vt:lpstr>
      <vt:lpstr>Motivation</vt:lpstr>
      <vt:lpstr>Problem Statement</vt:lpstr>
      <vt:lpstr>Some basics</vt:lpstr>
      <vt:lpstr>Implementation Model</vt:lpstr>
      <vt:lpstr>Demo</vt:lpstr>
      <vt:lpstr>Conclusion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J2M Converter</dc:title>
  <dc:creator>Pooja Baba</dc:creator>
  <cp:lastModifiedBy>Pooja Baba</cp:lastModifiedBy>
  <cp:revision>24</cp:revision>
  <dcterms:created xsi:type="dcterms:W3CDTF">2023-04-07T01:54:11Z</dcterms:created>
  <dcterms:modified xsi:type="dcterms:W3CDTF">2023-04-20T19:09:01Z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