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92" r:id="rId8"/>
    <p:sldId id="393" r:id="rId9"/>
    <p:sldId id="397" r:id="rId10"/>
    <p:sldId id="317" r:id="rId11"/>
    <p:sldId id="321" r:id="rId12"/>
    <p:sldId id="398" r:id="rId13"/>
    <p:sldId id="395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2D7"/>
    <a:srgbClr val="0066FF"/>
    <a:srgbClr val="0063F8"/>
    <a:srgbClr val="0A49AF"/>
    <a:srgbClr val="A4A3AB"/>
    <a:srgbClr val="9999FF"/>
    <a:srgbClr val="FFCC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J2M: A JSONiq to MongoDB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box.ethz.ch/index.php/s/Qr2eo7nolAxP95d" TargetMode="External"/><Relationship Id="rId7" Type="http://schemas.openxmlformats.org/officeDocument/2006/relationships/hyperlink" Target="https://tinman.cs.gsu.edu/raj/8711/sp21/json/Introduction_to_JSONiq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soniq.org/" TargetMode="External"/><Relationship Id="rId5" Type="http://schemas.openxmlformats.org/officeDocument/2006/relationships/hyperlink" Target="https://www.w3schools.com/python/python_mongodb_getstarted.asp" TargetMode="External"/><Relationship Id="rId4" Type="http://schemas.openxmlformats.org/officeDocument/2006/relationships/hyperlink" Target="https://www.dabeaz.com/pl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oja-baba.netlify.app/" TargetMode="External"/><Relationship Id="rId7" Type="http://schemas.openxmlformats.org/officeDocument/2006/relationships/image" Target="../media/image15.jpeg"/><Relationship Id="rId2" Type="http://schemas.openxmlformats.org/officeDocument/2006/relationships/hyperlink" Target="mailto:pbaba1@student.gsu.edu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hyperlink" Target="https://tinman.cs.gsu.edu/raj/" TargetMode="External"/><Relationship Id="rId4" Type="http://schemas.openxmlformats.org/officeDocument/2006/relationships/hyperlink" Target="mailto:rajsunderraman@gs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489" y="622343"/>
            <a:ext cx="4016473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J2M Converter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59216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4489" y="3429000"/>
            <a:ext cx="4102391" cy="3084027"/>
          </a:xfrm>
        </p:spPr>
        <p:txBody>
          <a:bodyPr>
            <a:normAutofit/>
          </a:bodyPr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600" i="1" dirty="0"/>
              <a:t>#002677117</a:t>
            </a:r>
            <a:br>
              <a:rPr lang="en-US" sz="1600" i="1" dirty="0"/>
            </a:br>
            <a:r>
              <a:rPr lang="en-US" sz="1600" i="1" dirty="0"/>
              <a:t>MS in Computer Science (May 2023)</a:t>
            </a:r>
          </a:p>
          <a:p>
            <a:r>
              <a:rPr lang="en-US" dirty="0"/>
              <a:t>Dr. Raj Sunderraman </a:t>
            </a:r>
            <a:r>
              <a:rPr lang="en-US" sz="1600" i="1" dirty="0"/>
              <a:t>(advisor)</a:t>
            </a:r>
            <a:br>
              <a:rPr lang="en-US" i="1" dirty="0"/>
            </a:br>
            <a:r>
              <a:rPr lang="en-US" sz="1600" i="1" dirty="0"/>
              <a:t>Professor and Associate Chair</a:t>
            </a:r>
            <a:br>
              <a:rPr lang="en-US" sz="1600" i="1" dirty="0"/>
            </a:br>
            <a:r>
              <a:rPr lang="en-US" sz="1600" i="1" dirty="0"/>
              <a:t>Department of Computer Science</a:t>
            </a:r>
            <a:br>
              <a:rPr lang="en-US" sz="1600" i="1" dirty="0"/>
            </a:br>
            <a:r>
              <a:rPr lang="en-US" sz="1600" i="1" dirty="0"/>
              <a:t>Georgia State University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3" y="489290"/>
            <a:ext cx="6835051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3133" y="1706118"/>
            <a:ext cx="11208004" cy="3813788"/>
          </a:xfrm>
          <a:noFill/>
        </p:spPr>
        <p:txBody>
          <a:bodyPr vert="horz" wrap="square" lIns="0" tIns="0" rIns="0" bIns="0" rtlCol="0" anchor="t">
            <a:normAutofit/>
          </a:bodyPr>
          <a:lstStyle/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hlinkClick r:id="rId3"/>
              </a:rPr>
              <a:t>Big Data for Engineers</a:t>
            </a:r>
            <a:r>
              <a:rPr lang="en-US" dirty="0"/>
              <a:t>, Querying Trees, by Ghislain Fourny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PLY (Python Lex - Yacc) </a:t>
            </a:r>
            <a:r>
              <a:rPr lang="en-US" dirty="0">
                <a:solidFill>
                  <a:srgbClr val="0066FF"/>
                </a:solidFill>
                <a:hlinkClick r:id="rId4"/>
              </a:rPr>
              <a:t>documentation</a:t>
            </a:r>
            <a:endParaRPr lang="en-US" dirty="0">
              <a:solidFill>
                <a:srgbClr val="0066FF"/>
              </a:solidFill>
            </a:endParaRP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9999FF"/>
                </a:solidFill>
                <a:hlinkClick r:id="rId5"/>
              </a:rPr>
              <a:t>Python MongoDB </a:t>
            </a:r>
            <a:r>
              <a:rPr lang="en-US" dirty="0"/>
              <a:t>(pymongo)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JSONiq </a:t>
            </a:r>
            <a:r>
              <a:rPr lang="en-US" dirty="0">
                <a:hlinkClick r:id="rId6"/>
              </a:rPr>
              <a:t>documentation</a:t>
            </a:r>
            <a:r>
              <a:rPr lang="en-US" dirty="0"/>
              <a:t>, JSONiq </a:t>
            </a:r>
            <a:r>
              <a:rPr lang="en-US" dirty="0">
                <a:hlinkClick r:id="rId7"/>
              </a:rPr>
              <a:t>Book</a:t>
            </a:r>
            <a:r>
              <a:rPr lang="en-US" dirty="0"/>
              <a:t>, by Ghislain Fourny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4513" y="621955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400" i="1" dirty="0">
                <a:hlinkClick r:id="rId2"/>
              </a:rPr>
              <a:t>pbaba1@student.gsu.edu</a:t>
            </a:r>
            <a:br>
              <a:rPr lang="en-US" sz="1400" i="1" dirty="0"/>
            </a:br>
            <a:r>
              <a:rPr lang="en-US" sz="1400" i="1" dirty="0">
                <a:solidFill>
                  <a:srgbClr val="006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1400" i="1" dirty="0">
              <a:solidFill>
                <a:srgbClr val="0066FF"/>
              </a:solidFill>
            </a:endParaRPr>
          </a:p>
          <a:p>
            <a:r>
              <a:rPr lang="en-US" dirty="0"/>
              <a:t>Dr. Raj Sunderraman</a:t>
            </a:r>
            <a:br>
              <a:rPr lang="en-US" dirty="0"/>
            </a:br>
            <a:r>
              <a:rPr lang="en-US" sz="1400" i="1" dirty="0">
                <a:hlinkClick r:id="rId4"/>
              </a:rPr>
              <a:t>rajsunderraman@gsu.edu</a:t>
            </a:r>
            <a:br>
              <a:rPr lang="en-US" sz="1400" i="1" dirty="0"/>
            </a:br>
            <a:r>
              <a:rPr lang="en-US" sz="1400" i="1" dirty="0">
                <a:hlinkClick r:id="rId5"/>
              </a:rPr>
              <a:t>Website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rgbClr val="D1D2D7"/>
                </a:solidFill>
              </a:rPr>
              <a:pPr/>
              <a:t>11</a:t>
            </a:fld>
            <a:endParaRPr lang="en-US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96900"/>
            <a:ext cx="3448558" cy="161323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985681"/>
            <a:ext cx="3565525" cy="3415519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Implementation Model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Thursday, April 20,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>
                <a:solidFill>
                  <a:srgbClr val="D1D2D7"/>
                </a:solidFill>
              </a:rPr>
              <a:t>J2M Converter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>
                <a:solidFill>
                  <a:srgbClr val="D1D2D7"/>
                </a:solidFill>
              </a:rPr>
              <a:pPr/>
              <a:t>2</a:t>
            </a:fld>
            <a:endParaRPr lang="en-US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</a:t>
            </a:r>
          </a:p>
        </p:txBody>
      </p:sp>
      <p:pic>
        <p:nvPicPr>
          <p:cNvPr id="10" name="Picture 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7440C73-07DB-7843-7AB0-B1A0239E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001469"/>
            <a:ext cx="3565526" cy="2781110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48CB38A-F29C-20C3-F0C5-96C3DF272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48" t="18700" r="906" b="17151"/>
          <a:stretch/>
        </p:blipFill>
        <p:spPr>
          <a:xfrm>
            <a:off x="4295775" y="1028953"/>
            <a:ext cx="3565526" cy="2753626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718BF5-4818-5C8A-AC4C-DEF101F8C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011" y="549275"/>
            <a:ext cx="2400728" cy="3233304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A13379E-D8B5-059D-C208-CBE6B7AA93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45218" y="4415112"/>
            <a:ext cx="6373813" cy="1562959"/>
          </a:xfrm>
          <a:noFill/>
        </p:spPr>
        <p:txBody>
          <a:bodyPr vert="horz" wrap="square" lIns="0" tIns="0" rIns="0" bIns="0" rtlCol="0" anchor="t">
            <a:normAutofit fontScale="92500"/>
          </a:bodyPr>
          <a:lstStyle/>
          <a:p>
            <a:r>
              <a:rPr lang="en-US" sz="2400" dirty="0"/>
              <a:t>Unstructured data is the new data - JSON</a:t>
            </a:r>
          </a:p>
          <a:p>
            <a:r>
              <a:rPr lang="en-US" sz="2400" dirty="0"/>
              <a:t>Efficient and easy data access</a:t>
            </a:r>
          </a:p>
          <a:p>
            <a:r>
              <a:rPr lang="en-US" sz="2400" dirty="0"/>
              <a:t>Numerous types of databases and query languages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9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3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69" y="0"/>
            <a:ext cx="5611811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4B28DE7-D1D3-1602-8037-858F82C2D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48780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4" name="Group 6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A9E249-F4DD-5485-E198-658B321AB3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479148"/>
            <a:ext cx="6373813" cy="1562959"/>
          </a:xfrm>
          <a:noFill/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2400" dirty="0"/>
              <a:t>Different tools, databases, different query languages, syntax</a:t>
            </a:r>
          </a:p>
          <a:p>
            <a:r>
              <a:rPr lang="en-US" sz="2400" dirty="0"/>
              <a:t>Design a system that uses JSONiq to query from MongoDB</a:t>
            </a:r>
          </a:p>
        </p:txBody>
      </p:sp>
    </p:spTree>
    <p:extLst>
      <p:ext uri="{BB962C8B-B14F-4D97-AF65-F5344CB8AC3E}">
        <p14:creationId xmlns:p14="http://schemas.microsoft.com/office/powerpoint/2010/main" val="155637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2738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basics</a:t>
            </a:r>
          </a:p>
        </p:txBody>
      </p:sp>
      <p:pic>
        <p:nvPicPr>
          <p:cNvPr id="18" name="Content Placeholder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67AEEB4B-94E3-9814-506F-DD64246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5052" y="1757961"/>
            <a:ext cx="3656816" cy="709435"/>
          </a:xfrm>
        </p:spPr>
      </p:pic>
      <p:pic>
        <p:nvPicPr>
          <p:cNvPr id="24" name="Content Placeholder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EBCBA8-4642-B32A-BF50-46DFA60741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28714" b="24154"/>
          <a:stretch/>
        </p:blipFill>
        <p:spPr>
          <a:xfrm>
            <a:off x="6702503" y="1642095"/>
            <a:ext cx="3689785" cy="9792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67FBFED2-7B0F-51A0-0DFC-85C8757551AA}"/>
              </a:ext>
            </a:extLst>
          </p:cNvPr>
          <p:cNvSpPr txBox="1">
            <a:spLocks/>
          </p:cNvSpPr>
          <p:nvPr/>
        </p:nvSpPr>
        <p:spPr>
          <a:xfrm>
            <a:off x="516732" y="2828646"/>
            <a:ext cx="5326062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Query language designed for popular JSON data model</a:t>
            </a:r>
          </a:p>
          <a:p>
            <a:pPr algn="just"/>
            <a:r>
              <a:rPr lang="en-US" sz="2400" dirty="0"/>
              <a:t>JDM – JSONiq Data Model compatible with multiple JSON-like formats </a:t>
            </a:r>
          </a:p>
          <a:p>
            <a:pPr algn="just"/>
            <a:r>
              <a:rPr lang="en-US" sz="2400" dirty="0"/>
              <a:t>JSONiq values – sequence of items, item can be atomic value, an object, an array, or a function item called dynamically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DE1FC384-CCB1-7212-789E-5CDAA7B90CFD}"/>
              </a:ext>
            </a:extLst>
          </p:cNvPr>
          <p:cNvSpPr txBox="1">
            <a:spLocks/>
          </p:cNvSpPr>
          <p:nvPr/>
        </p:nvSpPr>
        <p:spPr>
          <a:xfrm>
            <a:off x="6211228" y="2892857"/>
            <a:ext cx="5437186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Classified as document-oriented NoSQL database program</a:t>
            </a:r>
          </a:p>
          <a:p>
            <a:pPr algn="just"/>
            <a:r>
              <a:rPr lang="en-US" sz="2400" dirty="0"/>
              <a:t>Uses JSON-like documents with optional schemas</a:t>
            </a:r>
          </a:p>
          <a:p>
            <a:pPr algn="just"/>
            <a:r>
              <a:rPr lang="en-US" sz="2400" dirty="0"/>
              <a:t>Uses MQL – MongoDB Query Language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1E3D4F-10B4-6013-E04E-DC7D5A5EF6B1}"/>
              </a:ext>
            </a:extLst>
          </p:cNvPr>
          <p:cNvSpPr/>
          <p:nvPr/>
        </p:nvSpPr>
        <p:spPr>
          <a:xfrm>
            <a:off x="543587" y="1713672"/>
            <a:ext cx="4679747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1B768B-DD73-202A-076A-D6131322F13C}"/>
              </a:ext>
            </a:extLst>
          </p:cNvPr>
          <p:cNvSpPr/>
          <p:nvPr/>
        </p:nvSpPr>
        <p:spPr>
          <a:xfrm>
            <a:off x="6315075" y="1713672"/>
            <a:ext cx="4433849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4DDF02E6-C81A-56C8-3145-36C0020788BB}"/>
              </a:ext>
            </a:extLst>
          </p:cNvPr>
          <p:cNvSpPr/>
          <p:nvPr/>
        </p:nvSpPr>
        <p:spPr>
          <a:xfrm rot="10800000">
            <a:off x="3972341" y="4306334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F538E1B-1499-9DC7-985E-2D070157B0B8}"/>
              </a:ext>
            </a:extLst>
          </p:cNvPr>
          <p:cNvSpPr/>
          <p:nvPr/>
        </p:nvSpPr>
        <p:spPr>
          <a:xfrm rot="10800000">
            <a:off x="6592297" y="4303872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D52486-B9B5-71D3-F771-EC3B6D014882}"/>
              </a:ext>
            </a:extLst>
          </p:cNvPr>
          <p:cNvSpPr/>
          <p:nvPr/>
        </p:nvSpPr>
        <p:spPr>
          <a:xfrm rot="10800000">
            <a:off x="9341715" y="4291437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D439437-210D-BA9D-F6C8-139B68C83BE2}"/>
              </a:ext>
            </a:extLst>
          </p:cNvPr>
          <p:cNvSpPr/>
          <p:nvPr/>
        </p:nvSpPr>
        <p:spPr>
          <a:xfrm rot="5400000">
            <a:off x="10572062" y="3293706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0"/>
            <a:ext cx="10344150" cy="11080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8D9E56-366F-627D-7CFA-A60462AF336D}"/>
              </a:ext>
            </a:extLst>
          </p:cNvPr>
          <p:cNvSpPr/>
          <p:nvPr/>
        </p:nvSpPr>
        <p:spPr>
          <a:xfrm>
            <a:off x="1800613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A1352D-CA3A-C8E9-BCB3-82DFA6AFADD9}"/>
              </a:ext>
            </a:extLst>
          </p:cNvPr>
          <p:cNvSpPr/>
          <p:nvPr/>
        </p:nvSpPr>
        <p:spPr>
          <a:xfrm>
            <a:off x="550863" y="2181225"/>
            <a:ext cx="1268412" cy="8953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query</a:t>
            </a:r>
            <a:br>
              <a:rPr lang="en-US" dirty="0"/>
            </a:br>
            <a:r>
              <a:rPr lang="en-US" sz="1400" dirty="0"/>
              <a:t>(JSONiq)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8A8C34-9E9C-7AE4-471B-2564FDEEF894}"/>
              </a:ext>
            </a:extLst>
          </p:cNvPr>
          <p:cNvSpPr/>
          <p:nvPr/>
        </p:nvSpPr>
        <p:spPr>
          <a:xfrm>
            <a:off x="2836505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Tokenize Input query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BA46BF7-05C1-9018-1B1F-48D394307B47}"/>
              </a:ext>
            </a:extLst>
          </p:cNvPr>
          <p:cNvSpPr/>
          <p:nvPr/>
        </p:nvSpPr>
        <p:spPr>
          <a:xfrm>
            <a:off x="4292080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7AFF52-5659-666D-692B-B0BD47C61B81}"/>
              </a:ext>
            </a:extLst>
          </p:cNvPr>
          <p:cNvSpPr/>
          <p:nvPr/>
        </p:nvSpPr>
        <p:spPr>
          <a:xfrm>
            <a:off x="5327972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AST (parser)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9F6A0E8-08A1-DD33-8E82-D0BCC1DEE5C6}"/>
              </a:ext>
            </a:extLst>
          </p:cNvPr>
          <p:cNvSpPr/>
          <p:nvPr/>
        </p:nvSpPr>
        <p:spPr>
          <a:xfrm>
            <a:off x="6783547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BC119F-93F5-DC7B-DA51-7FEC2E359F64}"/>
              </a:ext>
            </a:extLst>
          </p:cNvPr>
          <p:cNvSpPr/>
          <p:nvPr/>
        </p:nvSpPr>
        <p:spPr>
          <a:xfrm>
            <a:off x="7819439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for semantic errors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E822A0D-A9BA-0BEF-0E27-7563CE7BB652}"/>
              </a:ext>
            </a:extLst>
          </p:cNvPr>
          <p:cNvSpPr/>
          <p:nvPr/>
        </p:nvSpPr>
        <p:spPr>
          <a:xfrm>
            <a:off x="9275014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EE3912-B5AF-F95D-125E-DB5B86FF978F}"/>
              </a:ext>
            </a:extLst>
          </p:cNvPr>
          <p:cNvSpPr/>
          <p:nvPr/>
        </p:nvSpPr>
        <p:spPr>
          <a:xfrm>
            <a:off x="10310906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expression tree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04B2C2-AB8D-8069-5C65-CE5B274C68F4}"/>
              </a:ext>
            </a:extLst>
          </p:cNvPr>
          <p:cNvSpPr/>
          <p:nvPr/>
        </p:nvSpPr>
        <p:spPr>
          <a:xfrm>
            <a:off x="10352889" y="3956374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MongoDB query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4E0691-B07A-F595-6DE0-6D816C36D771}"/>
              </a:ext>
            </a:extLst>
          </p:cNvPr>
          <p:cNvSpPr/>
          <p:nvPr/>
        </p:nvSpPr>
        <p:spPr>
          <a:xfrm>
            <a:off x="7623110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Execute query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(pymongo, MongoClient)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E87DDC-6C72-7BA0-4870-30DC819E4057}"/>
              </a:ext>
            </a:extLst>
          </p:cNvPr>
          <p:cNvSpPr/>
          <p:nvPr/>
        </p:nvSpPr>
        <p:spPr>
          <a:xfrm>
            <a:off x="4873691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results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359E37-4FE1-A1F7-DCCD-D3556D2FF696}"/>
              </a:ext>
            </a:extLst>
          </p:cNvPr>
          <p:cNvSpPr/>
          <p:nvPr/>
        </p:nvSpPr>
        <p:spPr>
          <a:xfrm>
            <a:off x="2253735" y="3991105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data</a:t>
            </a:r>
          </a:p>
        </p:txBody>
      </p:sp>
    </p:spTree>
    <p:extLst>
      <p:ext uri="{BB962C8B-B14F-4D97-AF65-F5344CB8AC3E}">
        <p14:creationId xmlns:p14="http://schemas.microsoft.com/office/powerpoint/2010/main" val="3024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 animBg="1"/>
      <p:bldP spid="34" grpId="0" animBg="1"/>
      <p:bldP spid="32" grpId="0" animBg="1"/>
      <p:bldP spid="24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6286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:a16="http://schemas.microsoft.com/office/drawing/2014/main" id="{DA439F8E-C5C5-A137-B7D6-F89FE7E0B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56" b="11136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27094"/>
            <a:ext cx="6964984" cy="2004741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J2M Converter bridges the gap between JSONiq query language and MongoDB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No extra cost of learning MongoDB query language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rgbClr val="D1D2D7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D1D2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69" y="381819"/>
            <a:ext cx="10640598" cy="98551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5027" y="1700963"/>
            <a:ext cx="5961928" cy="4360832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FLWOR –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For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,  Let, 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Where</a:t>
            </a:r>
            <a:r>
              <a:rPr lang="en-US" sz="2400" dirty="0"/>
              <a:t>, Order, and </a:t>
            </a:r>
            <a:r>
              <a:rPr lang="en-US" sz="2400" i="1" dirty="0"/>
              <a:t>Return</a:t>
            </a:r>
            <a:r>
              <a:rPr lang="en-US" sz="2400" dirty="0"/>
              <a:t>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Extend the Where clause by adding quantifiers – some and every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Implementing the same for </a:t>
            </a:r>
            <a:r>
              <a:rPr lang="en-US" sz="2400" dirty="0"/>
              <a:t>Let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and Order 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User Interf</a:t>
            </a:r>
            <a:r>
              <a:rPr lang="en-US" sz="2400" dirty="0"/>
              <a:t>ace for interaction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customization to work with other JSON database systems – </a:t>
            </a:r>
            <a:r>
              <a:rPr lang="en-US" i="1" dirty="0"/>
              <a:t>e.g., CouchDB and other NoSQL systems</a:t>
            </a:r>
            <a:endParaRPr lang="en-US" sz="2400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74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{E8834F20-0243-44DB-A076-6CB3BBCEE7C4}tf33713516_win32</Template>
  <TotalTime>525</TotalTime>
  <Words>438</Words>
  <Application>Microsoft Office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J2M Converter</vt:lpstr>
      <vt:lpstr>Agenda</vt:lpstr>
      <vt:lpstr>Motivation</vt:lpstr>
      <vt:lpstr>Problem Statement</vt:lpstr>
      <vt:lpstr>Some basics</vt:lpstr>
      <vt:lpstr>Implementation Model</vt:lpstr>
      <vt:lpstr>Demo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J2M Converter</dc:title>
  <dc:creator>Pooja Baba</dc:creator>
  <cp:lastModifiedBy>Pooja Baba</cp:lastModifiedBy>
  <cp:revision>17</cp:revision>
  <dcterms:created xsi:type="dcterms:W3CDTF">2023-04-07T01:54:11Z</dcterms:created>
  <dcterms:modified xsi:type="dcterms:W3CDTF">2023-04-19T21:31:34Z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