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5"/>
  </p:notesMasterIdLst>
  <p:handoutMasterIdLst>
    <p:handoutMasterId r:id="rId16"/>
  </p:handoutMasterIdLst>
  <p:sldIdLst>
    <p:sldId id="257" r:id="rId5"/>
    <p:sldId id="389" r:id="rId6"/>
    <p:sldId id="384" r:id="rId7"/>
    <p:sldId id="392" r:id="rId8"/>
    <p:sldId id="393" r:id="rId9"/>
    <p:sldId id="317" r:id="rId10"/>
    <p:sldId id="394" r:id="rId11"/>
    <p:sldId id="395" r:id="rId12"/>
    <p:sldId id="321" r:id="rId13"/>
    <p:sldId id="39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82" d="100"/>
          <a:sy n="82" d="100"/>
        </p:scale>
        <p:origin x="72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4/6/2023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041227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225154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018804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2288074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rajsunderraman@gsu.edu" TargetMode="External"/><Relationship Id="rId2" Type="http://schemas.openxmlformats.org/officeDocument/2006/relationships/hyperlink" Target="mailto:pbaba1@student.gsu.edu" TargetMode="External"/><Relationship Id="rId1" Type="http://schemas.openxmlformats.org/officeDocument/2006/relationships/slideLayout" Target="../slideLayouts/slideLayout1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hyperlink" Target="https://tinman.cs.gsu.edu/raj/"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464489" y="622343"/>
            <a:ext cx="4016473" cy="2384898"/>
          </a:xfrm>
        </p:spPr>
        <p:txBody>
          <a:bodyPr anchor="b" anchorCtr="0">
            <a:normAutofit/>
          </a:bodyPr>
          <a:lstStyle/>
          <a:p>
            <a:r>
              <a:rPr lang="en-US" dirty="0"/>
              <a:t>J2M Converter</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259216"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464489" y="3429000"/>
            <a:ext cx="4102391" cy="3084027"/>
          </a:xfrm>
        </p:spPr>
        <p:txBody>
          <a:bodyPr>
            <a:normAutofit/>
          </a:bodyPr>
          <a:lstStyle/>
          <a:p>
            <a:r>
              <a:rPr lang="en-US" dirty="0"/>
              <a:t>Pooja Baba</a:t>
            </a:r>
            <a:br>
              <a:rPr lang="en-US" dirty="0"/>
            </a:br>
            <a:r>
              <a:rPr lang="en-US" sz="1600" i="1" dirty="0"/>
              <a:t>#002677117</a:t>
            </a:r>
            <a:br>
              <a:rPr lang="en-US" sz="1600" i="1" dirty="0"/>
            </a:br>
            <a:r>
              <a:rPr lang="en-US" sz="1600" i="1" dirty="0"/>
              <a:t>MS in Computer Science (May 2023)</a:t>
            </a:r>
          </a:p>
          <a:p>
            <a:r>
              <a:rPr lang="en-US" dirty="0"/>
              <a:t>Dr. Raj Sunderraman </a:t>
            </a:r>
            <a:r>
              <a:rPr lang="en-US" sz="1600" i="1" dirty="0"/>
              <a:t>(advisor)</a:t>
            </a:r>
            <a:br>
              <a:rPr lang="en-US" i="1" dirty="0"/>
            </a:br>
            <a:r>
              <a:rPr lang="en-US" sz="1600" i="1" dirty="0"/>
              <a:t>Professor and Associate Chair</a:t>
            </a:r>
            <a:br>
              <a:rPr lang="en-US" sz="1600" i="1" dirty="0"/>
            </a:br>
            <a:r>
              <a:rPr lang="en-US" sz="1600" i="1" dirty="0"/>
              <a:t>Department of Computer Science</a:t>
            </a:r>
            <a:br>
              <a:rPr lang="en-US" sz="1600" i="1" dirty="0"/>
            </a:br>
            <a:r>
              <a:rPr lang="en-US" sz="1600" i="1" dirty="0"/>
              <a:t>Georgia State University</a:t>
            </a:r>
          </a:p>
          <a:p>
            <a:pPr marL="0"/>
            <a:endParaRPr lang="en-US" sz="1800" dirty="0"/>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Pooja Baba</a:t>
            </a:r>
            <a:br>
              <a:rPr lang="en-US" dirty="0"/>
            </a:br>
            <a:r>
              <a:rPr lang="en-US" sz="1400" i="1" dirty="0">
                <a:hlinkClick r:id="rId2"/>
              </a:rPr>
              <a:t>pbaba1@student.gsu.edu</a:t>
            </a:r>
            <a:endParaRPr lang="en-US" i="1" dirty="0"/>
          </a:p>
          <a:p>
            <a:r>
              <a:rPr lang="en-US" dirty="0"/>
              <a:t>Dr. Raj Sunderraman</a:t>
            </a:r>
            <a:br>
              <a:rPr lang="en-US" dirty="0"/>
            </a:br>
            <a:r>
              <a:rPr lang="en-US" sz="1400" i="1" dirty="0">
                <a:hlinkClick r:id="rId3"/>
              </a:rPr>
              <a:t>rajsunderraman@gsu.edu</a:t>
            </a:r>
            <a:br>
              <a:rPr lang="en-US" sz="1400" i="1" dirty="0"/>
            </a:br>
            <a:r>
              <a:rPr lang="en-US" sz="1400" i="1" dirty="0">
                <a:hlinkClick r:id="rId4"/>
              </a:rPr>
              <a:t>Website</a:t>
            </a:r>
            <a:endParaRPr lang="en-US" sz="1400" i="1" dirty="0"/>
          </a:p>
          <a:p>
            <a:endParaRPr lang="en-US" sz="1400"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dirty="0"/>
              <a:t>Thursday, April 20, 2023</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dirty="0"/>
              <a:t>J2M Converter</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2" y="196900"/>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2" y="2360751"/>
            <a:ext cx="3565525" cy="3415519"/>
          </a:xfrm>
        </p:spPr>
        <p:txBody>
          <a:bodyPr/>
          <a:lstStyle/>
          <a:p>
            <a:r>
              <a:rPr lang="en-US" dirty="0"/>
              <a:t>Motivation</a:t>
            </a:r>
          </a:p>
          <a:p>
            <a:r>
              <a:rPr lang="en-US" dirty="0"/>
              <a:t>Problem Statement</a:t>
            </a:r>
          </a:p>
          <a:p>
            <a:r>
              <a:rPr lang="en-US" dirty="0"/>
              <a:t>Implementation Model</a:t>
            </a:r>
          </a:p>
          <a:p>
            <a:r>
              <a:rPr lang="en-US" dirty="0"/>
              <a:t>Demo</a:t>
            </a:r>
          </a:p>
          <a:p>
            <a:r>
              <a:rPr lang="en-US" dirty="0"/>
              <a:t>Conclusion</a:t>
            </a:r>
          </a:p>
          <a:p>
            <a:r>
              <a:rPr lang="en-US" dirty="0"/>
              <a:t>References</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dirty="0"/>
              <a:t>Thursday, April 20, 2023</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J2M Converter</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43" name="Freeform: Shape 42">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Oval 43">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Oval 44">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48" name="Rectangle 4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36134" y="489290"/>
            <a:ext cx="4500562" cy="1562959"/>
          </a:xfrm>
        </p:spPr>
        <p:txBody>
          <a:bodyPr vert="horz" wrap="square" lIns="0" tIns="0" rIns="0" bIns="0" rtlCol="0" anchor="t" anchorCtr="0">
            <a:normAutofit/>
          </a:bodyPr>
          <a:lstStyle/>
          <a:p>
            <a:pPr>
              <a:lnSpc>
                <a:spcPct val="100000"/>
              </a:lnSpc>
            </a:pPr>
            <a:r>
              <a:rPr lang="en-US" kern="1200" dirty="0">
                <a:solidFill>
                  <a:schemeClr val="tx1"/>
                </a:solidFill>
                <a:latin typeface="+mj-lt"/>
                <a:ea typeface="+mj-ea"/>
                <a:cs typeface="+mj-cs"/>
              </a:rPr>
              <a:t>Motivation</a:t>
            </a:r>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447863" y="2026704"/>
            <a:ext cx="6373813" cy="1562959"/>
          </a:xfrm>
          <a:noFill/>
        </p:spPr>
        <p:txBody>
          <a:bodyPr vert="horz" wrap="square" lIns="0" tIns="0" rIns="0" bIns="0" rtlCol="0" anchor="t">
            <a:normAutofit/>
          </a:bodyPr>
          <a:lstStyle/>
          <a:p>
            <a:r>
              <a:rPr lang="en-US" sz="1600" dirty="0" err="1"/>
              <a:t>Hvh</a:t>
            </a:r>
            <a:endParaRPr lang="en-US" sz="1600" dirty="0"/>
          </a:p>
          <a:p>
            <a:r>
              <a:rPr lang="en-US" sz="1600" dirty="0"/>
              <a:t>Hv</a:t>
            </a:r>
          </a:p>
          <a:p>
            <a:r>
              <a:rPr lang="en-US" sz="1600" dirty="0" err="1"/>
              <a:t>jhbh</a:t>
            </a:r>
            <a:endParaRPr lang="en-US" sz="1600"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dirty="0">
                <a:solidFill>
                  <a:schemeClr val="tx1">
                    <a:alpha val="80000"/>
                  </a:schemeClr>
                </a:solidFill>
              </a:rPr>
              <a:t>Thursday, April 20,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dirty="0">
                <a:solidFill>
                  <a:schemeClr val="tx1">
                    <a:alpha val="80000"/>
                  </a:schemeClr>
                </a:solidFill>
                <a:latin typeface="+mn-lt"/>
                <a:ea typeface="+mn-ea"/>
                <a:cs typeface="+mn-cs"/>
              </a:rPr>
              <a:t>J2M Converter</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3</a:t>
            </a:fld>
            <a:endParaRPr lang="en-US">
              <a:solidFill>
                <a:schemeClr val="tx1">
                  <a:alpha val="80000"/>
                </a:schemeClr>
              </a:solidFill>
            </a:endParaRPr>
          </a:p>
        </p:txBody>
      </p:sp>
      <p:sp>
        <p:nvSpPr>
          <p:cNvPr id="50" name="Oval 49">
            <a:extLst>
              <a:ext uri="{FF2B5EF4-FFF2-40B4-BE49-F238E27FC236}">
                <a16:creationId xmlns:a16="http://schemas.microsoft.com/office/drawing/2014/main" id="{C5D31EF7-7A67-43B2-8B5E-B4A6241B1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04513" y="621955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43" name="Freeform: Shape 42">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Oval 43">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Oval 44">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48" name="Rectangle 4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36133" y="489290"/>
            <a:ext cx="6032617" cy="1562959"/>
          </a:xfrm>
        </p:spPr>
        <p:txBody>
          <a:bodyPr vert="horz" wrap="square" lIns="0" tIns="0" rIns="0" bIns="0" rtlCol="0" anchor="t" anchorCtr="0">
            <a:normAutofit/>
          </a:bodyPr>
          <a:lstStyle/>
          <a:p>
            <a:pPr>
              <a:lnSpc>
                <a:spcPct val="100000"/>
              </a:lnSpc>
            </a:pPr>
            <a:r>
              <a:rPr lang="en-US" kern="1200" dirty="0">
                <a:solidFill>
                  <a:schemeClr val="tx1"/>
                </a:solidFill>
                <a:latin typeface="+mj-lt"/>
                <a:ea typeface="+mj-ea"/>
                <a:cs typeface="+mj-cs"/>
              </a:rPr>
              <a:t>Problem Statement</a:t>
            </a:r>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447863" y="2026704"/>
            <a:ext cx="6373813" cy="1562959"/>
          </a:xfrm>
          <a:noFill/>
        </p:spPr>
        <p:txBody>
          <a:bodyPr vert="horz" wrap="square" lIns="0" tIns="0" rIns="0" bIns="0" rtlCol="0" anchor="t">
            <a:normAutofit/>
          </a:bodyPr>
          <a:lstStyle/>
          <a:p>
            <a:r>
              <a:rPr lang="en-US" sz="1600" dirty="0" err="1"/>
              <a:t>Hvh</a:t>
            </a:r>
            <a:endParaRPr lang="en-US" sz="1600" dirty="0"/>
          </a:p>
          <a:p>
            <a:r>
              <a:rPr lang="en-US" sz="1600" dirty="0"/>
              <a:t>Hv</a:t>
            </a:r>
          </a:p>
          <a:p>
            <a:r>
              <a:rPr lang="en-US" sz="1600" dirty="0" err="1"/>
              <a:t>jhbh</a:t>
            </a:r>
            <a:endParaRPr lang="en-US" sz="1600"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dirty="0">
                <a:solidFill>
                  <a:schemeClr val="tx1">
                    <a:alpha val="80000"/>
                  </a:schemeClr>
                </a:solidFill>
              </a:rPr>
              <a:t>Thursday, April 20,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dirty="0">
                <a:solidFill>
                  <a:schemeClr val="tx1">
                    <a:alpha val="80000"/>
                  </a:schemeClr>
                </a:solidFill>
                <a:latin typeface="+mn-lt"/>
                <a:ea typeface="+mn-ea"/>
                <a:cs typeface="+mn-cs"/>
              </a:rPr>
              <a:t>J2M Converter</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sp>
        <p:nvSpPr>
          <p:cNvPr id="50" name="Oval 49">
            <a:extLst>
              <a:ext uri="{FF2B5EF4-FFF2-40B4-BE49-F238E27FC236}">
                <a16:creationId xmlns:a16="http://schemas.microsoft.com/office/drawing/2014/main" id="{C5D31EF7-7A67-43B2-8B5E-B4A6241B1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04513" y="621955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556374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43" name="Freeform: Shape 42">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Oval 43">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Oval 44">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48" name="Rectangle 4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36133" y="489290"/>
            <a:ext cx="6835051" cy="1562959"/>
          </a:xfrm>
        </p:spPr>
        <p:txBody>
          <a:bodyPr vert="horz" wrap="square" lIns="0" tIns="0" rIns="0" bIns="0" rtlCol="0" anchor="t" anchorCtr="0">
            <a:normAutofit/>
          </a:bodyPr>
          <a:lstStyle/>
          <a:p>
            <a:pPr>
              <a:lnSpc>
                <a:spcPct val="100000"/>
              </a:lnSpc>
            </a:pPr>
            <a:r>
              <a:rPr lang="en-US" kern="1200" dirty="0">
                <a:solidFill>
                  <a:schemeClr val="tx1"/>
                </a:solidFill>
                <a:latin typeface="+mj-lt"/>
                <a:ea typeface="+mj-ea"/>
                <a:cs typeface="+mj-cs"/>
              </a:rPr>
              <a:t>Implementation Model</a:t>
            </a:r>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447863" y="2026704"/>
            <a:ext cx="6373813" cy="1562959"/>
          </a:xfrm>
          <a:noFill/>
        </p:spPr>
        <p:txBody>
          <a:bodyPr vert="horz" wrap="square" lIns="0" tIns="0" rIns="0" bIns="0" rtlCol="0" anchor="t">
            <a:normAutofit/>
          </a:bodyPr>
          <a:lstStyle/>
          <a:p>
            <a:r>
              <a:rPr lang="en-US" sz="1600" dirty="0" err="1"/>
              <a:t>Hvh</a:t>
            </a:r>
            <a:endParaRPr lang="en-US" sz="1600" dirty="0"/>
          </a:p>
          <a:p>
            <a:r>
              <a:rPr lang="en-US" sz="1600" dirty="0"/>
              <a:t>Hv</a:t>
            </a:r>
          </a:p>
          <a:p>
            <a:r>
              <a:rPr lang="en-US" sz="1600" dirty="0" err="1"/>
              <a:t>jhbh</a:t>
            </a:r>
            <a:endParaRPr lang="en-US" sz="1600"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dirty="0">
                <a:solidFill>
                  <a:schemeClr val="tx1">
                    <a:alpha val="80000"/>
                  </a:schemeClr>
                </a:solidFill>
              </a:rPr>
              <a:t>Thursday, April 20,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dirty="0">
                <a:solidFill>
                  <a:schemeClr val="tx1">
                    <a:alpha val="80000"/>
                  </a:schemeClr>
                </a:solidFill>
                <a:latin typeface="+mn-lt"/>
                <a:ea typeface="+mn-ea"/>
                <a:cs typeface="+mn-cs"/>
              </a:rPr>
              <a:t>J2M Converter</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5</a:t>
            </a:fld>
            <a:endParaRPr lang="en-US">
              <a:solidFill>
                <a:schemeClr val="tx1">
                  <a:alpha val="80000"/>
                </a:schemeClr>
              </a:solidFill>
            </a:endParaRPr>
          </a:p>
        </p:txBody>
      </p:sp>
      <p:sp>
        <p:nvSpPr>
          <p:cNvPr id="50" name="Oval 49">
            <a:extLst>
              <a:ext uri="{FF2B5EF4-FFF2-40B4-BE49-F238E27FC236}">
                <a16:creationId xmlns:a16="http://schemas.microsoft.com/office/drawing/2014/main" id="{C5D31EF7-7A67-43B2-8B5E-B4A6241B1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04513" y="621955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570659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47625"/>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Demo</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560021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43" name="Freeform: Shape 42">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Oval 43">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Oval 44">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48" name="Rectangle 4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36133" y="489290"/>
            <a:ext cx="6835051" cy="1562959"/>
          </a:xfrm>
        </p:spPr>
        <p:txBody>
          <a:bodyPr vert="horz" wrap="square" lIns="0" tIns="0" rIns="0" bIns="0" rtlCol="0" anchor="t" anchorCtr="0">
            <a:normAutofit/>
          </a:bodyPr>
          <a:lstStyle/>
          <a:p>
            <a:pPr>
              <a:lnSpc>
                <a:spcPct val="100000"/>
              </a:lnSpc>
            </a:pPr>
            <a:r>
              <a:rPr lang="en-US" kern="1200" dirty="0">
                <a:solidFill>
                  <a:schemeClr val="tx1"/>
                </a:solidFill>
                <a:latin typeface="+mj-lt"/>
                <a:ea typeface="+mj-ea"/>
                <a:cs typeface="+mj-cs"/>
              </a:rPr>
              <a:t>Conclusion</a:t>
            </a:r>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447863" y="2026704"/>
            <a:ext cx="6373813" cy="1562959"/>
          </a:xfrm>
          <a:noFill/>
        </p:spPr>
        <p:txBody>
          <a:bodyPr vert="horz" wrap="square" lIns="0" tIns="0" rIns="0" bIns="0" rtlCol="0" anchor="t">
            <a:normAutofit/>
          </a:bodyPr>
          <a:lstStyle/>
          <a:p>
            <a:r>
              <a:rPr lang="en-US" sz="1600" dirty="0" err="1"/>
              <a:t>Hvh</a:t>
            </a:r>
            <a:endParaRPr lang="en-US" sz="1600" dirty="0"/>
          </a:p>
          <a:p>
            <a:r>
              <a:rPr lang="en-US" sz="1600" dirty="0"/>
              <a:t>Hv</a:t>
            </a:r>
          </a:p>
          <a:p>
            <a:r>
              <a:rPr lang="en-US" sz="1600" dirty="0" err="1"/>
              <a:t>jhbh</a:t>
            </a:r>
            <a:endParaRPr lang="en-US" sz="1600"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dirty="0">
                <a:solidFill>
                  <a:schemeClr val="tx1">
                    <a:alpha val="80000"/>
                  </a:schemeClr>
                </a:solidFill>
              </a:rPr>
              <a:t>Thursday, April 20,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dirty="0">
                <a:solidFill>
                  <a:schemeClr val="tx1">
                    <a:alpha val="80000"/>
                  </a:schemeClr>
                </a:solidFill>
                <a:latin typeface="+mn-lt"/>
                <a:ea typeface="+mn-ea"/>
                <a:cs typeface="+mn-cs"/>
              </a:rPr>
              <a:t>J2M Converter</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
        <p:nvSpPr>
          <p:cNvPr id="50" name="Oval 49">
            <a:extLst>
              <a:ext uri="{FF2B5EF4-FFF2-40B4-BE49-F238E27FC236}">
                <a16:creationId xmlns:a16="http://schemas.microsoft.com/office/drawing/2014/main" id="{C5D31EF7-7A67-43B2-8B5E-B4A6241B1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04513" y="621955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47832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43" name="Freeform: Shape 42">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Oval 43">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Oval 44">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48" name="Rectangle 4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36133" y="489290"/>
            <a:ext cx="6835051" cy="1562959"/>
          </a:xfrm>
        </p:spPr>
        <p:txBody>
          <a:bodyPr vert="horz" wrap="square" lIns="0" tIns="0" rIns="0" bIns="0" rtlCol="0" anchor="t" anchorCtr="0">
            <a:normAutofit/>
          </a:bodyPr>
          <a:lstStyle/>
          <a:p>
            <a:pPr>
              <a:lnSpc>
                <a:spcPct val="100000"/>
              </a:lnSpc>
            </a:pPr>
            <a:r>
              <a:rPr lang="en-US" kern="1200" dirty="0">
                <a:solidFill>
                  <a:schemeClr val="tx1"/>
                </a:solidFill>
                <a:latin typeface="+mj-lt"/>
                <a:ea typeface="+mj-ea"/>
                <a:cs typeface="+mj-cs"/>
              </a:rPr>
              <a:t>References</a:t>
            </a:r>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447863" y="2026704"/>
            <a:ext cx="6373813" cy="1562959"/>
          </a:xfrm>
          <a:noFill/>
        </p:spPr>
        <p:txBody>
          <a:bodyPr vert="horz" wrap="square" lIns="0" tIns="0" rIns="0" bIns="0" rtlCol="0" anchor="t">
            <a:normAutofit/>
          </a:bodyPr>
          <a:lstStyle/>
          <a:p>
            <a:r>
              <a:rPr lang="en-US" sz="1600" dirty="0" err="1"/>
              <a:t>Hvh</a:t>
            </a:r>
            <a:endParaRPr lang="en-US" sz="1600" dirty="0"/>
          </a:p>
          <a:p>
            <a:r>
              <a:rPr lang="en-US" sz="1600" dirty="0"/>
              <a:t>Hv</a:t>
            </a:r>
          </a:p>
          <a:p>
            <a:r>
              <a:rPr lang="en-US" sz="1600" dirty="0" err="1"/>
              <a:t>jhbh</a:t>
            </a:r>
            <a:endParaRPr lang="en-US" sz="1600"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dirty="0">
                <a:solidFill>
                  <a:schemeClr val="tx1">
                    <a:alpha val="80000"/>
                  </a:schemeClr>
                </a:solidFill>
              </a:rPr>
              <a:t>Thursday, April 20,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dirty="0">
                <a:solidFill>
                  <a:schemeClr val="tx1">
                    <a:alpha val="80000"/>
                  </a:schemeClr>
                </a:solidFill>
                <a:latin typeface="+mn-lt"/>
                <a:ea typeface="+mn-ea"/>
                <a:cs typeface="+mn-cs"/>
              </a:rPr>
              <a:t>J2M Converter</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sp>
        <p:nvSpPr>
          <p:cNvPr id="50" name="Oval 49">
            <a:extLst>
              <a:ext uri="{FF2B5EF4-FFF2-40B4-BE49-F238E27FC236}">
                <a16:creationId xmlns:a16="http://schemas.microsoft.com/office/drawing/2014/main" id="{C5D31EF7-7A67-43B2-8B5E-B4A6241B1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04513" y="621955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229832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Conclusion</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Thursday, April 20,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dirty="0"/>
              <a:t>J2M Converter</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352156130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{E8834F20-0243-44DB-A076-6CB3BBCEE7C4}tf33713516_win32</Template>
  <TotalTime>30</TotalTime>
  <Words>243</Words>
  <Application>Microsoft Office PowerPoint</Application>
  <PresentationFormat>Widescreen</PresentationFormat>
  <Paragraphs>72</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Gill Sans MT</vt:lpstr>
      <vt:lpstr>Walbaum Display</vt:lpstr>
      <vt:lpstr>3DFloatVTI</vt:lpstr>
      <vt:lpstr>J2M Converter</vt:lpstr>
      <vt:lpstr>Agenda</vt:lpstr>
      <vt:lpstr>Motivation</vt:lpstr>
      <vt:lpstr>Problem Statement</vt:lpstr>
      <vt:lpstr>Implementation Model</vt:lpstr>
      <vt:lpstr>Demo</vt:lpstr>
      <vt:lpstr>Conclusion</vt:lpstr>
      <vt:lpstr>References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J2M Converter</dc:title>
  <dc:creator>Pooja Baba</dc:creator>
  <cp:lastModifiedBy>Pooja Baba</cp:lastModifiedBy>
  <cp:revision>2</cp:revision>
  <dcterms:created xsi:type="dcterms:W3CDTF">2023-04-07T01:54:11Z</dcterms:created>
  <dcterms:modified xsi:type="dcterms:W3CDTF">2023-04-07T02:24:41Z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