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11" r:id="rId3"/>
    <p:sldId id="312" r:id="rId4"/>
    <p:sldId id="315" r:id="rId5"/>
    <p:sldId id="258" r:id="rId6"/>
    <p:sldId id="261" r:id="rId7"/>
    <p:sldId id="313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2D2C24-FBE8-E0F1-78B0-9848ADFFB487}" name="Dr. Mario Kubek" initials="DMK" userId="50f6abacb61e204e" providerId="Windows Live"/>
  <p188:author id="{D34EB3D5-6303-10D3-FFD3-123F81C41B04}" name="Pooja Baba" initials="PB" userId="0c19c7188fba47d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84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EBBEFC-73F1-4D18-880B-C3497042B0A5}" type="doc">
      <dgm:prSet loTypeId="urn:microsoft.com/office/officeart/2005/8/layout/hierarchy3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7EEE40F-03D9-4209-BBBB-0EAA91B52903}" type="pres">
      <dgm:prSet presAssocID="{77EBBEFC-73F1-4D18-880B-C3497042B0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4BCE94F8-9EDB-4CEB-8B5D-E47E9431FE7C}" type="presOf" srcId="{77EBBEFC-73F1-4D18-880B-C3497042B0A5}" destId="{77EEE40F-03D9-4209-BBBB-0EAA91B52903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F99-16B5-46E8-AC1F-EDFA57E7941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3F6A6-EB92-49D5-B870-6DE2B6EC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4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3F6A6-EB92-49D5-B870-6DE2B6EC7C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8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3F6A6-EB92-49D5-B870-6DE2B6EC7C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/>
              <a:t>Word2Vec:</a:t>
            </a:r>
          </a:p>
          <a:p>
            <a:pPr lvl="1"/>
            <a:r>
              <a:rPr lang="en-US" sz="1200" dirty="0" err="1"/>
              <a:t>PySpark’s</a:t>
            </a:r>
            <a:r>
              <a:rPr lang="en-US" sz="1200" dirty="0"/>
              <a:t> ML package</a:t>
            </a:r>
          </a:p>
          <a:p>
            <a:pPr lvl="1"/>
            <a:r>
              <a:rPr lang="en-US" sz="1200" dirty="0"/>
              <a:t>Trains a model of Map(String, Vector) </a:t>
            </a:r>
            <a:r>
              <a:rPr lang="en-US" sz="1200" i="1" dirty="0"/>
              <a:t>(transforms a word into a code for further natural language processing or ML process)</a:t>
            </a:r>
          </a:p>
          <a:p>
            <a:pPr lvl="1"/>
            <a:r>
              <a:rPr lang="en-US" sz="1200" i="0" dirty="0"/>
              <a:t>TF-IDF to do the initial level of data preprocessing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3F6A6-EB92-49D5-B870-6DE2B6EC7C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B23D-2830-DE52-1DA7-07041467C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CE4C9-951C-588E-B8FC-AD0DEA615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AEE-2F39-17D9-E1E2-FEABF0F8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CECA-3630-4836-ADB6-CA6D6838651A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6D5B4-B187-6785-2A0D-6B07BE4D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26AB-1581-9537-5AEA-85DE3B10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817-3E44-48C3-A5E8-14C9B29D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C2EC-7850-A319-02B3-B555973C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28A0F-334E-D3DE-A651-3D41845B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AEC0-11EF-7633-CE82-BA5A8887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E5B-A425-4A58-83F9-E758A84A5114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A638-48C5-4958-FD10-67069756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51A7F-2CA0-5298-80C4-F16BCF8A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817-3E44-48C3-A5E8-14C9B29D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0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30323-E699-C6AC-1790-0AB9E3433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431DF-B318-5966-F8D1-97B318D76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A21C-59F8-9668-AD43-6E3E30B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CA2E-FB63-447A-9456-F6FE5309AF8D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72634-BDBB-78E1-DAA1-DB33A626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23ACF-A6DD-3265-E4E9-79784E0E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817-3E44-48C3-A5E8-14C9B29D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0403-1476-1E72-EACC-8CCE675F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8C12-443F-6938-2D01-A127FB36F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BE3E-25ED-CCE0-DB5E-B81C0ECF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4C0C-50D2-4210-8788-C924FE9488A1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611B-71B5-2EC9-5D51-957B6C41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99B1-30B7-5FC6-3977-14B8E820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817-3E44-48C3-A5E8-14C9B29D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0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A070-44A6-1A63-036C-8EAA37A9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4E588-6E58-8B5F-C3E9-AE24F2CF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0DDE-001F-F9A7-C389-7C5CC431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5373-9055-488B-A111-3374454EBCE3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CC77-904E-C924-DD0B-7AAA0F88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A96C4-7DEE-CE12-066C-E6BBB57B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817-3E44-48C3-A5E8-14C9B29D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6847-3B54-0D86-7BDD-00CEDE7A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BF43-3220-DA16-4133-96D68FC8B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B4253-0140-4F3F-5ED6-9EE348263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6E01-A086-E836-DDDF-14040D1B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DB42-A1F2-4DA6-8D26-E18F9A4F13CD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0163-FF80-5051-7F33-8E8A151E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72F60-A939-3F7E-F66E-0C8C33BD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817-3E44-48C3-A5E8-14C9B29D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0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A20F-6537-48FF-19ED-C65027D9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D73CF-6D53-295B-7A2D-9AC5BA3C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D6103-1437-4BBD-3240-C7125DA3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7F311-6475-26BC-7A13-AEBC26F6B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BFEC0-F925-ADD5-4D68-4E9C024A2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BB0D5-F941-4B1E-94A5-47592D90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9C32-529C-4593-A494-91C588E91EC1}" type="datetime1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13A92-1EC9-1116-0847-AB992ECE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900B9-7064-DE97-9389-942C7AFF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817-3E44-48C3-A5E8-14C9B29D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1D14-EFC6-CD62-20D1-A499A5E4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E0525-D360-8F46-733B-241EA339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89D2-8976-4EBC-8C6D-A0EDAC629AEE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59777-3ADA-930B-47B4-5709A660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6FB59-15F8-BA7E-7FCE-174692B6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817-3E44-48C3-A5E8-14C9B29D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402B1-F951-2872-CD09-FF60469E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9217-79BD-4F0E-829F-130B3D83E3FD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3C940-D45C-7FBB-DC6E-68C9C4A2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EBFE1-AECA-6865-F73D-4F7B636A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817-3E44-48C3-A5E8-14C9B29D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283A-B34C-4C86-6FD4-792F2643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C8E5-EB68-203E-0458-CE32D571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17238-FB44-15F6-A4ED-BFBBD6879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A570-D4A7-8E8C-842F-AD012654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8AF7-ACDA-47B0-AF43-654EF65A505F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23549-026B-0C3B-7617-5F0EA3F2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DA8CC-F76C-64ED-C7C8-6BEFD01A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817-3E44-48C3-A5E8-14C9B29D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8E9C-4513-06D6-EE49-2CA94BE6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4DB56-F66A-64BA-AD07-00EB29C7A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06661-DB36-D73E-C343-E87AEA929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B3E91-CB32-C116-88C6-621CCBF0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E84C-03AF-4D23-BECC-EC12EC96CD9A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01E75-18B2-22AD-CFF3-BF9F8D56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E4699-039B-E00C-F6BB-1B07DA27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817-3E44-48C3-A5E8-14C9B29D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2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EE687-39B0-0B24-AFE0-85375C23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889B1-F8E8-75F4-9EB3-EBFE4D01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CB37-DB6B-C8C9-FBAF-949AC9836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9DCF-33F4-4671-8D2E-69DB39D10A37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DD2C-D69F-ED81-76BC-77847D027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EC27-B122-251C-C052-8C0988570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5817-3E44-48C3-A5E8-14C9B29D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baba1@student.gsu.edu" TargetMode="External"/><Relationship Id="rId2" Type="http://schemas.openxmlformats.org/officeDocument/2006/relationships/hyperlink" Target="mailto:mkubek@gsu.edu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agoli2@student.gsu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37B4C790-1EF2-264D-9E51-1FE645D87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124" y="1277695"/>
            <a:ext cx="5314701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Sparkler for Documents search</a:t>
            </a:r>
          </a:p>
          <a:p>
            <a:endParaRPr lang="en-US" sz="3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C84263D4-3535-CC4E-8D9A-4B68E884810E}"/>
              </a:ext>
            </a:extLst>
          </p:cNvPr>
          <p:cNvSpPr txBox="1">
            <a:spLocks/>
          </p:cNvSpPr>
          <p:nvPr/>
        </p:nvSpPr>
        <p:spPr>
          <a:xfrm>
            <a:off x="524124" y="2861377"/>
            <a:ext cx="5465064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n w="0"/>
                <a:solidFill>
                  <a:schemeClr val="tx1"/>
                </a:solidFill>
              </a:rPr>
              <a:t>CSC 6760: Big Data Programming</a:t>
            </a:r>
          </a:p>
          <a:p>
            <a:pPr marL="0" indent="0">
              <a:buNone/>
            </a:pPr>
            <a:r>
              <a:rPr lang="en-US" sz="2200">
                <a:ln w="0"/>
                <a:solidFill>
                  <a:schemeClr val="tx1"/>
                </a:solidFill>
              </a:rPr>
              <a:t>November 28, </a:t>
            </a:r>
            <a:r>
              <a:rPr lang="en-US" sz="2200" dirty="0">
                <a:ln w="0"/>
                <a:solidFill>
                  <a:schemeClr val="tx1"/>
                </a:solidFill>
              </a:rPr>
              <a:t>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7830D-A6B0-A201-A666-4D8AD0601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6" r="5685" b="-1"/>
          <a:stretch/>
        </p:blipFill>
        <p:spPr>
          <a:xfrm>
            <a:off x="5288280" y="980819"/>
            <a:ext cx="6903720" cy="48963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4E5E0E-429C-A03B-BD38-B44EF86E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EBF5817-3E44-48C3-A5E8-14C9B29D1D94}" type="slidenum">
              <a:rPr lang="en-US"/>
              <a:pPr>
                <a:spcAft>
                  <a:spcPts val="600"/>
                </a:spcAft>
                <a:defRPr/>
              </a:pPr>
              <a:t>1</a:t>
            </a:fld>
            <a:endParaRPr lang="en-US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11313D6-F46C-54CB-1BB1-CEAA15435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0452"/>
            <a:ext cx="1333500" cy="10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2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0AF1-978C-D317-EC84-458F667D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6648-883C-7E06-5626-0B0B0E12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Project Team</a:t>
            </a:r>
          </a:p>
          <a:p>
            <a:pPr lvl="1"/>
            <a:r>
              <a:rPr lang="en-US" dirty="0"/>
              <a:t>Project 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Project Flow</a:t>
            </a:r>
          </a:p>
          <a:p>
            <a:r>
              <a:rPr lang="en-US" dirty="0"/>
              <a:t>Algorithms</a:t>
            </a:r>
          </a:p>
          <a:p>
            <a:r>
              <a:rPr lang="en-US" dirty="0"/>
              <a:t>References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6A506-2BFF-7AD7-52C3-71F91E4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817-3E44-48C3-A5E8-14C9B29D1D9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57C3FC4-2FCC-C6FE-09A7-F925ED12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1" y="5661640"/>
            <a:ext cx="1333500" cy="10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2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08A8-F55D-C8FE-1BFA-9C273D9F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Project Team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C31975-4EE7-35AD-EE1A-72ED9C5A64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Guide - </a:t>
            </a:r>
          </a:p>
          <a:p>
            <a:pPr marL="0" indent="0">
              <a:buNone/>
            </a:pPr>
            <a:r>
              <a:rPr lang="en-US" sz="2400" dirty="0"/>
              <a:t>Dr. Mario Kubek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mkubek@gsu.edu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Asst. Professor,</a:t>
            </a:r>
          </a:p>
          <a:p>
            <a:pPr marL="0" indent="0">
              <a:buNone/>
            </a:pPr>
            <a:r>
              <a:rPr lang="en-US" sz="1800" i="1" dirty="0"/>
              <a:t>Georgia State University</a:t>
            </a:r>
            <a:endParaRPr lang="en-US" sz="1600" i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AC9217A-D4DD-7072-0096-1795B572EE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Project Group - </a:t>
            </a:r>
          </a:p>
          <a:p>
            <a:pPr marL="0" indent="0">
              <a:buNone/>
            </a:pPr>
            <a:r>
              <a:rPr lang="en-US" sz="2400" dirty="0"/>
              <a:t>1. Pooja Baba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pbaba1@student.gsu.edu</a:t>
            </a:r>
            <a:endParaRPr lang="en-US" sz="1800" dirty="0"/>
          </a:p>
          <a:p>
            <a:pPr marL="0" indent="0">
              <a:buNone/>
            </a:pPr>
            <a:r>
              <a:rPr lang="en-US" sz="2400" dirty="0"/>
              <a:t>2. Avinash Goli</a:t>
            </a:r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agoli2@student.gsu.edu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B9F34-BD20-33CD-D256-7F9FF5A6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817-3E44-48C3-A5E8-14C9B29D1D9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A0C945E-E817-448F-CCEE-D76BA5B56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14" y="5652552"/>
            <a:ext cx="1333500" cy="10306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F20DB0-6A3A-1813-9884-8B368BD89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342" y="1516728"/>
            <a:ext cx="1555053" cy="180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58EA-6F57-4E2C-24C0-B26FEC5E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53" y="351630"/>
            <a:ext cx="10515600" cy="1325563"/>
          </a:xfrm>
        </p:spPr>
        <p:txBody>
          <a:bodyPr/>
          <a:lstStyle/>
          <a:p>
            <a:r>
              <a:rPr lang="en-US" dirty="0"/>
              <a:t>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2A106-3CCE-BCCB-CEC1-2181D7DA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4922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Using crawler to fetch corpus of data from documents database and seed URLs even with the headless browsers using selenium.</a:t>
            </a:r>
          </a:p>
          <a:p>
            <a:r>
              <a:rPr lang="en-US" dirty="0"/>
              <a:t>The project’s objective is to crawl the web on behalf of the user to look for relevant documents on the web – research articles, journal articles, etc.</a:t>
            </a:r>
          </a:p>
          <a:p>
            <a:r>
              <a:rPr lang="en-US" dirty="0"/>
              <a:t>The documents and references presented will be based on their semantic similarity with the keywords.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D95C5-FB06-8DA8-3AB5-35A8D40A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817-3E44-48C3-A5E8-14C9B29D1D9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A7042BD-3D07-F04E-FFD3-9604C7CC1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3" y="5623540"/>
            <a:ext cx="1333500" cy="10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5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90D7C6-2799-D83D-78D8-BD7E763B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BF5817-3E44-48C3-A5E8-14C9B29D1D9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53" name="Content Placeholder 5">
            <a:extLst>
              <a:ext uri="{FF2B5EF4-FFF2-40B4-BE49-F238E27FC236}">
                <a16:creationId xmlns:a16="http://schemas.microsoft.com/office/drawing/2014/main" id="{7B1F7C8E-25C5-3231-54B8-EA68B5CEE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487471"/>
              </p:ext>
            </p:extLst>
          </p:nvPr>
        </p:nvGraphicFramePr>
        <p:xfrm>
          <a:off x="271669" y="1188096"/>
          <a:ext cx="11784496" cy="5168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C3E01C0-53BE-97AB-C21C-A978CEC2A9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713" y="1184359"/>
            <a:ext cx="11236184" cy="4933679"/>
          </a:xfrm>
          <a:prstGeom prst="rect">
            <a:avLst/>
          </a:pr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0645F93-B787-7912-7B4E-C97192F439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3" y="5623540"/>
            <a:ext cx="1333500" cy="103064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8FAED7D-6987-4E48-952A-54E4E3E0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89" y="19921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/>
              <a:t>Project</a:t>
            </a:r>
            <a:r>
              <a:rPr lang="en-US" sz="5200" dirty="0">
                <a:latin typeface="+mn-lt"/>
              </a:rPr>
              <a:t> </a:t>
            </a:r>
            <a:r>
              <a:rPr lang="en-US" dirty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388216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CB5014D-1D92-9F43-ABC1-71FC570E1F1A}"/>
              </a:ext>
            </a:extLst>
          </p:cNvPr>
          <p:cNvSpPr txBox="1"/>
          <p:nvPr/>
        </p:nvSpPr>
        <p:spPr>
          <a:xfrm>
            <a:off x="8029319" y="983039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D80FD-F2CC-BF21-B5C1-416ECB4E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59817"/>
            <a:ext cx="10515600" cy="1325563"/>
          </a:xfrm>
        </p:spPr>
        <p:txBody>
          <a:bodyPr/>
          <a:lstStyle/>
          <a:p>
            <a:r>
              <a:rPr lang="en-US" dirty="0"/>
              <a:t>Algorithms/Libraries Used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0523F-47DA-CE70-ED87-69A4899D2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10" y="163673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BeautifulSoup</a:t>
            </a:r>
            <a:endParaRPr lang="en-US" sz="2400" dirty="0"/>
          </a:p>
          <a:p>
            <a:pPr lvl="1"/>
            <a:r>
              <a:rPr lang="en-US" sz="2000" dirty="0"/>
              <a:t>Web scrapper implementation</a:t>
            </a:r>
          </a:p>
          <a:p>
            <a:pPr lvl="1"/>
            <a:r>
              <a:rPr lang="en-US" sz="2000" dirty="0"/>
              <a:t>Downloading files</a:t>
            </a:r>
          </a:p>
          <a:p>
            <a:r>
              <a:rPr lang="en-US" sz="2400" dirty="0"/>
              <a:t>TF-IDF Cosine Similarity</a:t>
            </a:r>
          </a:p>
          <a:p>
            <a:pPr lvl="1"/>
            <a:r>
              <a:rPr lang="en-US" sz="2000" dirty="0"/>
              <a:t>Implemented using pandas</a:t>
            </a:r>
          </a:p>
          <a:p>
            <a:r>
              <a:rPr lang="en-US" sz="2400" dirty="0"/>
              <a:t>Word2Vec</a:t>
            </a:r>
          </a:p>
          <a:p>
            <a:pPr lvl="1"/>
            <a:r>
              <a:rPr lang="en-US" sz="2000" dirty="0"/>
              <a:t>Implemented using </a:t>
            </a:r>
            <a:r>
              <a:rPr lang="en-US" sz="2000" dirty="0" err="1"/>
              <a:t>pyspark’s</a:t>
            </a:r>
            <a:r>
              <a:rPr lang="en-US" sz="2000" dirty="0"/>
              <a:t> </a:t>
            </a:r>
            <a:r>
              <a:rPr lang="en-US" sz="2000" dirty="0" err="1"/>
              <a:t>mllib</a:t>
            </a:r>
            <a:r>
              <a:rPr lang="en-US" sz="2000" dirty="0"/>
              <a:t> genism library</a:t>
            </a:r>
          </a:p>
          <a:p>
            <a:pPr lvl="1"/>
            <a:r>
              <a:rPr lang="en-US" sz="2000" dirty="0"/>
              <a:t>Created vocabulary using word2Vec</a:t>
            </a:r>
          </a:p>
          <a:p>
            <a:pPr lvl="1"/>
            <a:r>
              <a:rPr lang="en-US" sz="2000" dirty="0"/>
              <a:t>Presented most similar words to the user based on the keywords input</a:t>
            </a:r>
          </a:p>
          <a:p>
            <a:r>
              <a:rPr lang="en-US" sz="2400" dirty="0"/>
              <a:t>Doc2Vec </a:t>
            </a:r>
            <a:r>
              <a:rPr lang="en-US" sz="1800" i="1" dirty="0"/>
              <a:t>(incomplete)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8B5AE-8802-F16B-29D5-03789EEC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817-3E44-48C3-A5E8-14C9B29D1D9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637A972-E6B2-965C-8189-1C629AC26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5664118"/>
            <a:ext cx="1333500" cy="10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1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FDB99-7130-000A-4633-DDEB9ADF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20675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F2928D-E563-ADB5-63BD-7633CD3F2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816535"/>
            <a:ext cx="10515600" cy="4351338"/>
          </a:xfrm>
        </p:spPr>
        <p:txBody>
          <a:bodyPr/>
          <a:lstStyle/>
          <a:p>
            <a:r>
              <a:rPr lang="en-US" i="1" dirty="0"/>
              <a:t>Graph-based Text Mining using the Hagen </a:t>
            </a:r>
            <a:r>
              <a:rPr lang="en-US" i="1" dirty="0" err="1"/>
              <a:t>NLPToolbox</a:t>
            </a:r>
            <a:r>
              <a:rPr lang="en-US" i="1" dirty="0"/>
              <a:t> – Dr. Kubek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ED2B5F-22B5-AB37-5859-C538FFD2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5817-3E44-48C3-A5E8-14C9B29D1D94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144FC26-4360-6AF9-86C9-C3CE3268F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2" y="5652551"/>
            <a:ext cx="1333500" cy="10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0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oggles&#10;&#10;Description automatically generated">
            <a:extLst>
              <a:ext uri="{FF2B5EF4-FFF2-40B4-BE49-F238E27FC236}">
                <a16:creationId xmlns:a16="http://schemas.microsoft.com/office/drawing/2014/main" id="{A12CED10-0A20-00E9-8462-F8AFEE551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r="2610" b="-1"/>
          <a:stretch/>
        </p:blipFill>
        <p:spPr>
          <a:xfrm>
            <a:off x="3933949" y="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AE76-384D-8440-A993-752260E8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557619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+mj-lt"/>
              </a:rPr>
              <a:t>THANK YOU 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Any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Questions</a:t>
            </a:r>
            <a:r>
              <a:rPr lang="en-US" dirty="0">
                <a:latin typeface="+mj-lt"/>
              </a:rPr>
              <a:t>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FCE757-6A1F-DF40-5D22-FA67A0C9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BF5817-3E44-48C3-A5E8-14C9B29D1D9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9ECE59C-FBFE-2E9C-FF30-84A134E6C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1" y="5614015"/>
            <a:ext cx="1333500" cy="10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4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252</Words>
  <Application>Microsoft Office PowerPoint</Application>
  <PresentationFormat>Widescreen</PresentationFormat>
  <Paragraphs>60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Sparkler for Documents search </vt:lpstr>
      <vt:lpstr>Agenda</vt:lpstr>
      <vt:lpstr>Project Team</vt:lpstr>
      <vt:lpstr> Objective</vt:lpstr>
      <vt:lpstr>Project Flow</vt:lpstr>
      <vt:lpstr>Algorithms/Libraries Used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Prediction  </dc:title>
  <dc:creator>Pooja Baba</dc:creator>
  <cp:lastModifiedBy>Pooja Baba</cp:lastModifiedBy>
  <cp:revision>107</cp:revision>
  <dcterms:created xsi:type="dcterms:W3CDTF">2022-10-04T14:53:34Z</dcterms:created>
  <dcterms:modified xsi:type="dcterms:W3CDTF">2022-11-28T19:36:50Z</dcterms:modified>
</cp:coreProperties>
</file>