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1835-7BB2-01C5-28BC-3F9ED7335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B6F66-BE99-B7B1-8DAB-83ACBE344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58696-1ABF-76EC-3CFB-739DD63A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9DCE0-392E-3479-F318-3CE614C7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C8DF-D330-53BA-8154-0CEDE58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9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23A5-9139-0E3B-3ED1-54F85AEC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60F24-A2FA-5495-9BB5-5BC06F1F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7AD03-C798-9543-23C2-3BFE4744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082B0-1D80-0863-0EB5-D9D88B54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65A5-1A48-6108-4795-3E50AD80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98EE1-2CE5-4E3A-17B8-09C642C61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DA8B-3BE2-6FA8-4A85-EBECB6B06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00C2-3D2B-1AD5-13CB-C99D6BF4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DAFE-9B1D-FD8A-4766-75E8C98D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6836-482D-C3FB-E908-B89D28C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1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90AB-6D64-FFE2-F39C-9390D392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299F-AF6B-4DF1-A3E1-10570BCEF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BCF19-84E1-17DD-63DD-1017970B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216F-30AB-96E0-9664-FEFA13D7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05D9-CC36-8AB3-8B82-359AF7BB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7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6429-099F-3B44-0D67-786288E3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AD5C6-D6FD-5AC7-8EE3-FD44FF2EA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72D87-9BC8-0AA2-0037-09273802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0C6C-A16F-C155-F3BF-881EC48A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14F7-5175-A5E3-ABFE-F3B2BEA3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44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7C5B-2DA0-3290-FAA6-60D010F0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AB18-E59C-D82C-EDE2-63CF3A8D5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02064-D3F2-66C1-97B7-B5594344D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D29E9-2F2A-2BA1-1D07-847FE4DE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349CE-7EE9-3723-7E0A-FB55BB1A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387C-D9EB-5783-A32F-B171DA8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9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F2C7-1D6F-AF19-6104-7FC5AF82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D227-E656-32B7-595E-097D84E46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369E2-A681-52E1-FE7D-0FACD9652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C2AB6-17C0-6EAB-22E2-91BCE2DAD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B3CD6-900D-B4A6-0F8D-9535FFBD0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FCA04-3C07-7F44-BABD-8D221CAC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F353A-D236-8468-C541-BE66E5C2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C7D33-AB4C-6B50-4059-0ADE2D15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06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8A39-EC89-EC43-694B-EE6982E9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B208C-B901-68DF-ADAE-468869B2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A9311-5C87-235C-34D5-255981E0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15872-3222-C26A-56C3-9E3DA48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6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66933-46B4-0854-2FD4-89B4E829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02B56-F1FD-685A-9617-E9BEF69C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7515B-6AD7-840C-38DE-ED94352B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0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7B59-BE48-82D4-39BA-E34135CD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8304-8BFC-5FFD-32C8-E696D7F18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8949A-58B9-7B44-21F9-A5B13B572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139A7-9852-E6F7-05E1-A629062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91486-6E38-9EA3-3FCE-26BC225F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0EA6-241F-6D4B-98C0-97B53A9D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685D-1EEF-9817-613A-DA5144C1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08864-D922-65FC-9F42-26C677BB7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6F3F6-ED2E-7CD2-5A0C-3E4142CE9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3FDB-0B87-D267-32A1-711A082B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CFDA2-608A-2D63-5B19-11A68F74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6FE43-9AE4-65F3-5E9C-4D7282DA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5B651-138D-754B-0984-2C504CE6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32F6-9AD0-FDB3-5A12-A4429E9A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33AA-1E10-1B15-9CF5-255AE2507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F55B-5DA9-449F-A339-BCDA34996914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EB096-BABE-5BEA-038E-B3C70DEF6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17DB-7DF9-D333-9892-DCF1574E7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F119-952A-44CE-A489-31003313C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3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FA64-179F-51E9-E92C-6EB77FBF0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</a:t>
            </a:r>
            <a:br>
              <a:rPr lang="en-IN" dirty="0"/>
            </a:br>
            <a:r>
              <a:rPr lang="en-IN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440C5-5C1F-E12B-6350-4C7D12179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By : </a:t>
            </a:r>
          </a:p>
          <a:p>
            <a:r>
              <a:rPr lang="en-IN" dirty="0"/>
              <a:t>Rohit Gupta</a:t>
            </a:r>
          </a:p>
          <a:p>
            <a:r>
              <a:rPr lang="en-IN" dirty="0"/>
              <a:t>8454987855</a:t>
            </a:r>
          </a:p>
          <a:p>
            <a:r>
              <a:rPr lang="en-IN" dirty="0"/>
              <a:t>er.rohitg1105@gmail.com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31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A0EA-7E28-A113-5A73-D84FB439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D1B2-37A4-3E20-3629-CD31C784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analyse the causes of Attrition rate using HR sheets</a:t>
            </a:r>
          </a:p>
        </p:txBody>
      </p:sp>
    </p:spTree>
    <p:extLst>
      <p:ext uri="{BB962C8B-B14F-4D97-AF65-F5344CB8AC3E}">
        <p14:creationId xmlns:p14="http://schemas.microsoft.com/office/powerpoint/2010/main" val="89591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6224-4FFA-762C-8237-17549B67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802B-13B1-591E-2434-B167DEE6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Based on analysis </a:t>
            </a:r>
            <a:endParaRPr lang="en-IN" sz="1600" dirty="0"/>
          </a:p>
          <a:p>
            <a:pPr>
              <a:buNone/>
            </a:pPr>
            <a:r>
              <a:rPr lang="en-US" b="1" dirty="0"/>
              <a:t>Overall Attrition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Attrition Rate</a:t>
            </a:r>
            <a:r>
              <a:rPr lang="en-US" dirty="0"/>
              <a:t>: </a:t>
            </a:r>
            <a:r>
              <a:rPr lang="en-US" b="1" dirty="0"/>
              <a:t>16.1%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indicates a moderately high attrition and could signal systemic issues in job satisfaction, pay, or management.</a:t>
            </a:r>
          </a:p>
          <a:p>
            <a:pPr>
              <a:buNone/>
            </a:pPr>
            <a:r>
              <a:rPr lang="en-US" b="1" dirty="0"/>
              <a:t>2. Salary-Related Attrition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Salary</a:t>
            </a:r>
            <a:r>
              <a:rPr lang="en-US" dirty="0"/>
              <a:t>: ₹6,500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</a:t>
            </a:r>
            <a:r>
              <a:rPr lang="en-US" dirty="0"/>
              <a:t>: Employees earning </a:t>
            </a:r>
            <a:r>
              <a:rPr lang="en-US" b="1" dirty="0"/>
              <a:t>less than ₹5,000</a:t>
            </a:r>
            <a:r>
              <a:rPr lang="en-US" dirty="0"/>
              <a:t> have the </a:t>
            </a:r>
            <a:r>
              <a:rPr lang="en-US" b="1" dirty="0"/>
              <a:t>highest attrition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Lower-paid employees may feel undercompensated or unable to sustain cost of living, leading to higher exit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Consider salary benchmarking and review of compensation structures.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1315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08BE-070C-EFA4-CAA8-41A7C285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057529"/>
            <a:ext cx="10515600" cy="435133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Tenure-Related Attrition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</a:t>
            </a:r>
            <a:r>
              <a:rPr lang="en-US" dirty="0"/>
              <a:t>: Most employees leave </a:t>
            </a:r>
            <a:r>
              <a:rPr lang="en-US" b="1" dirty="0"/>
              <a:t>before completing 1 year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Indicates potential problems in onboarding, role mismatch, poor initial experience, or unmet expectations.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Improve onboarding, mentorship programs, and early-stage engagement strategies.</a:t>
            </a:r>
          </a:p>
          <a:p>
            <a:pPr>
              <a:buNone/>
            </a:pPr>
            <a:r>
              <a:rPr lang="en-US" b="1" dirty="0"/>
              <a:t>Age Group Most Affected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 Group</a:t>
            </a:r>
            <a:r>
              <a:rPr lang="en-US" dirty="0"/>
              <a:t>: </a:t>
            </a:r>
            <a:r>
              <a:rPr lang="en-US" b="1" dirty="0"/>
              <a:t>26–35 years</a:t>
            </a:r>
            <a:r>
              <a:rPr lang="en-US" dirty="0"/>
              <a:t> shows </a:t>
            </a:r>
            <a:r>
              <a:rPr lang="en-US" b="1" dirty="0"/>
              <a:t>highest attrition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This age group often seeks career growth, competitive pay, and work-life balance. Lack of these may lead to exits.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Offer clear career progression, skill development, and flexible work options.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6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1287-16BB-309C-B07D-C8D9698F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09410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Education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Highest Attrition</a:t>
            </a:r>
            <a:r>
              <a:rPr lang="en-US" dirty="0"/>
              <a:t>: Employees with </a:t>
            </a:r>
            <a:r>
              <a:rPr lang="en-US" b="1" dirty="0"/>
              <a:t>Life Sciences</a:t>
            </a:r>
            <a:r>
              <a:rPr lang="en-US" dirty="0"/>
              <a:t> and </a:t>
            </a:r>
            <a:r>
              <a:rPr lang="en-US" b="1" dirty="0"/>
              <a:t>Medical</a:t>
            </a:r>
            <a:r>
              <a:rPr lang="en-US" dirty="0"/>
              <a:t> degrees.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They might have more job opportunities elsewhere, or may feel mismatched in their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Investigate job fit, training opportunities, or industry competition for these fields.</a:t>
            </a:r>
          </a:p>
          <a:p>
            <a:pPr>
              <a:buNone/>
            </a:pPr>
            <a:r>
              <a:rPr lang="en-US" b="1" dirty="0"/>
              <a:t>Job Role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Highest Attrition by Role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Laboratory Technician</a:t>
            </a:r>
            <a:r>
              <a:rPr lang="en-US" dirty="0"/>
              <a:t> – 62 resignations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Sales Executive</a:t>
            </a:r>
            <a:r>
              <a:rPr lang="en-US" dirty="0"/>
              <a:t> – 57 resignations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Roles may have high stress, poor support, or limited growth.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Conduct targeted engagement surveys, assess workload, offer retention bonuses or performance-linked incentives.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8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AE91-11B6-4FE1-2E20-65E730C8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732E-5D4E-794C-443A-827A7D8C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Review Compensation Strategy</a:t>
            </a:r>
            <a:r>
              <a:rPr lang="en-US" dirty="0"/>
              <a:t>: Especially for roles under ₹5,000.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Strengthen Onboarding</a:t>
            </a:r>
            <a:r>
              <a:rPr lang="en-US" dirty="0"/>
              <a:t>: First-year retention programs are critical.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Role-Specific Interventions</a:t>
            </a:r>
            <a:r>
              <a:rPr lang="en-US" dirty="0"/>
              <a:t>: Focus on Lab Technicians and Sales Executives.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 Career Development</a:t>
            </a:r>
            <a:r>
              <a:rPr lang="en-US" dirty="0"/>
              <a:t>: Especially for 26–35 age group.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Analyze Industry Trends</a:t>
            </a:r>
            <a:r>
              <a:rPr lang="en-US" dirty="0"/>
              <a:t>: For Life Science/Medical education-related attrition.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42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HR ANALYTICS</vt:lpstr>
      <vt:lpstr>OBJECTIVE</vt:lpstr>
      <vt:lpstr>Insights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GUPTA</dc:creator>
  <cp:lastModifiedBy>ROHIT GUPTA</cp:lastModifiedBy>
  <cp:revision>2</cp:revision>
  <dcterms:created xsi:type="dcterms:W3CDTF">2025-05-06T16:02:22Z</dcterms:created>
  <dcterms:modified xsi:type="dcterms:W3CDTF">2025-05-06T16:22:52Z</dcterms:modified>
</cp:coreProperties>
</file>