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6" r:id="rId3"/>
    <p:sldMasterId id="2147483700" r:id="rId4"/>
    <p:sldMasterId id="2147483714" r:id="rId5"/>
    <p:sldMasterId id="2147483728" r:id="rId6"/>
  </p:sldMasterIdLst>
  <p:notesMasterIdLst>
    <p:notesMasterId r:id="rId8"/>
  </p:notesMasterIdLst>
  <p:sldIdLst>
    <p:sldId id="350" r:id="rId7"/>
  </p:sldIdLst>
  <p:sldSz cx="9144000" cy="6858000" type="screen4x3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74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A963C17-D0C5-4849-A370-EAF9385475CA}" type="datetimeFigureOut">
              <a:rPr lang="zh-CN" altLang="en-US"/>
              <a:pPr>
                <a:defRPr/>
              </a:pPr>
              <a:t>2014/4/25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3" tIns="45382" rIns="90763" bIns="45382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7E2E94B-5D30-48E7-A129-623375AF7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90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500063" y="2571750"/>
            <a:ext cx="8286750" cy="1928813"/>
          </a:xfrm>
          <a:prstGeom prst="rect">
            <a:avLst/>
          </a:prstGeom>
          <a:solidFill>
            <a:srgbClr val="0595D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571744"/>
            <a:ext cx="8286808" cy="192882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291166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B9DD8-67BE-4507-A3DF-4A93BA28C4EC}" type="datetime1">
              <a:rPr lang="zh-CN" altLang="en-US"/>
              <a:pPr>
                <a:defRPr/>
              </a:pPr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5B10-1B38-4DAD-AF0A-96FB71737C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B5D65-6528-4145-9AF6-E8DF13B368C9}" type="datetime1">
              <a:rPr lang="zh-CN" altLang="en-US"/>
              <a:pPr>
                <a:defRPr/>
              </a:pPr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4C9A3-803A-4907-8710-34E43D909D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_ma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-158750"/>
            <a:ext cx="3400425" cy="733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6338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739055" y="463550"/>
            <a:ext cx="3887666" cy="2967038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39055" y="3590925"/>
            <a:ext cx="3887666" cy="2971800"/>
          </a:xfrm>
          <a:ln algn="ctr"/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46" y="1685925"/>
            <a:ext cx="3963866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395" y="1685925"/>
            <a:ext cx="3965331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6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0" y="1196975"/>
            <a:ext cx="6588125" cy="36513"/>
          </a:xfrm>
          <a:prstGeom prst="rect">
            <a:avLst/>
          </a:prstGeom>
          <a:solidFill>
            <a:srgbClr val="009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5" name="Picture 2" descr="D:\Backup\我的文档\1、中粮\logo_big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285750"/>
            <a:ext cx="1612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9" y="142852"/>
            <a:ext cx="6615130" cy="1071562"/>
          </a:xfrm>
        </p:spPr>
        <p:txBody>
          <a:bodyPr>
            <a:normAutofit/>
          </a:bodyPr>
          <a:lstStyle>
            <a:lvl1pPr algn="l">
              <a:defRPr sz="3000"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46245"/>
            <a:ext cx="8358246" cy="4525963"/>
          </a:xfrm>
        </p:spPr>
        <p:txBody>
          <a:bodyPr/>
          <a:lstStyle>
            <a:lvl1pPr marL="268288" indent="-268288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n"/>
              <a:defRPr sz="2000">
                <a:latin typeface="华文细黑" pitchFamily="2" charset="-122"/>
                <a:ea typeface="华文细黑" pitchFamily="2" charset="-122"/>
              </a:defRPr>
            </a:lvl1pPr>
            <a:lvl2pPr marL="442913" indent="-2667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p"/>
              <a:defRPr sz="1800">
                <a:latin typeface="华文细黑" pitchFamily="2" charset="-122"/>
                <a:ea typeface="华文细黑" pitchFamily="2" charset="-122"/>
              </a:defRPr>
            </a:lvl2pPr>
            <a:lvl3pPr marL="628650" indent="-268288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65000"/>
              <a:buFont typeface="华文细黑" pitchFamily="2" charset="-122"/>
              <a:buChar char="–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720725" indent="-185738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50000"/>
              <a:buFont typeface="Wingdings" pitchFamily="2" charset="2"/>
              <a:buChar char="l"/>
              <a:defRPr sz="1400">
                <a:latin typeface="华文细黑" pitchFamily="2" charset="-122"/>
                <a:ea typeface="华文细黑" pitchFamily="2" charset="-122"/>
              </a:defRPr>
            </a:lvl4pPr>
            <a:lvl5pPr marL="895350" indent="-174625">
              <a:lnSpc>
                <a:spcPct val="150000"/>
              </a:lnSpc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57188" y="6357938"/>
            <a:ext cx="2895600" cy="365125"/>
          </a:xfrm>
        </p:spPr>
        <p:txBody>
          <a:bodyPr/>
          <a:lstStyle>
            <a:lvl1pPr algn="l">
              <a:defRPr sz="11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2C32B-A1E7-4D34-8859-5481E90DFF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2" y="13"/>
            <a:ext cx="2016369" cy="65627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53" y="13"/>
            <a:ext cx="5912827" cy="65627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13"/>
            <a:ext cx="7057292" cy="14573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6846" y="1685925"/>
            <a:ext cx="8069874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13"/>
            <a:ext cx="7057292" cy="14573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56846" y="1685925"/>
            <a:ext cx="8069874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_ma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-158750"/>
            <a:ext cx="3400425" cy="733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6338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739055" y="463550"/>
            <a:ext cx="3887666" cy="2967038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39055" y="3590925"/>
            <a:ext cx="3887666" cy="2971800"/>
          </a:xfrm>
          <a:ln algn="ctr"/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46" y="1685925"/>
            <a:ext cx="3963866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395" y="1685925"/>
            <a:ext cx="3965331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32260-090E-475C-A789-51EF1417EF6C}" type="datetime1">
              <a:rPr lang="zh-CN" altLang="en-US"/>
              <a:pPr>
                <a:defRPr/>
              </a:pPr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45FEC-6684-44EF-A742-DE9415947A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6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2" y="13"/>
            <a:ext cx="2016369" cy="65627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53" y="13"/>
            <a:ext cx="5912827" cy="65627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13"/>
            <a:ext cx="7057292" cy="14573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6846" y="1685925"/>
            <a:ext cx="8069874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13"/>
            <a:ext cx="7057292" cy="14573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56846" y="1685925"/>
            <a:ext cx="8069874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_ma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-158750"/>
            <a:ext cx="3400425" cy="733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6338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739055" y="463550"/>
            <a:ext cx="3887666" cy="2967038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39055" y="3590925"/>
            <a:ext cx="3887666" cy="2971800"/>
          </a:xfrm>
          <a:ln algn="ctr"/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E9AB-4C3C-407D-82C4-6CA3C6FA3D66}" type="datetime1">
              <a:rPr lang="zh-CN" altLang="en-US"/>
              <a:pPr>
                <a:defRPr/>
              </a:pPr>
              <a:t>2014/4/25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EAD60-89C1-49C3-A7D7-FC6AEA6176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2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46" y="1685925"/>
            <a:ext cx="3963866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402" y="1685925"/>
            <a:ext cx="3965331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83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83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79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2" y="29"/>
            <a:ext cx="2016369" cy="65627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61" y="29"/>
            <a:ext cx="5912827" cy="65627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29"/>
            <a:ext cx="7057292" cy="14573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6846" y="1685925"/>
            <a:ext cx="8069874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DA540-27B2-4CAD-9FF7-B47C832D573E}" type="datetime1">
              <a:rPr lang="zh-CN" altLang="en-US"/>
              <a:pPr>
                <a:defRPr/>
              </a:pPr>
              <a:t>2014/4/25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791D0-3D4C-4CE7-901A-D912A173C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29"/>
            <a:ext cx="7057292" cy="14573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56846" y="1685925"/>
            <a:ext cx="8069874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_ma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-158750"/>
            <a:ext cx="3400425" cy="733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6338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739055" y="463550"/>
            <a:ext cx="3887666" cy="2967038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39055" y="3590925"/>
            <a:ext cx="3887666" cy="2971800"/>
          </a:xfrm>
          <a:ln algn="ctr"/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46" y="1685925"/>
            <a:ext cx="3963866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395" y="1685925"/>
            <a:ext cx="3965331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6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0E55F-3ECD-47A8-9D60-9825D5F7A754}" type="datetime1">
              <a:rPr lang="zh-CN" altLang="en-US"/>
              <a:pPr>
                <a:defRPr/>
              </a:pPr>
              <a:t>2014/4/25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1109C-4A99-4C46-B13F-DA45A0865C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2" y="13"/>
            <a:ext cx="2016369" cy="65627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53" y="13"/>
            <a:ext cx="5912827" cy="65627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13"/>
            <a:ext cx="7057292" cy="14573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6846" y="1685925"/>
            <a:ext cx="8069874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13"/>
            <a:ext cx="7057292" cy="14573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56846" y="1685925"/>
            <a:ext cx="8069874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_ma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-158750"/>
            <a:ext cx="3400425" cy="733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6338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739055" y="463550"/>
            <a:ext cx="3887666" cy="2967038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39055" y="3590925"/>
            <a:ext cx="3887666" cy="2971800"/>
          </a:xfrm>
          <a:ln algn="ctr"/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2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46" y="1685925"/>
            <a:ext cx="3963866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399" y="1685925"/>
            <a:ext cx="3965331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8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8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D1C29-B087-4EB4-B36C-EB14EDAC3C9D}" type="datetime1">
              <a:rPr lang="zh-CN" altLang="en-US"/>
              <a:pPr>
                <a:defRPr/>
              </a:pPr>
              <a:t>2014/4/25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890B-8650-43B6-AE28-DCAE5D436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7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2" y="21"/>
            <a:ext cx="2016369" cy="65627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57" y="21"/>
            <a:ext cx="5912827" cy="65627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21"/>
            <a:ext cx="7057292" cy="14573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6846" y="1685925"/>
            <a:ext cx="8069874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21"/>
            <a:ext cx="7057292" cy="14573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56846" y="1685925"/>
            <a:ext cx="8069874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C6C97-1F8C-484A-A3C7-B61994AAD2E2}" type="datetime1">
              <a:rPr lang="zh-CN" altLang="en-US"/>
              <a:pPr>
                <a:defRPr/>
              </a:pPr>
              <a:t>2014/4/25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9F460-331A-40D5-8DC5-4DC070ADEE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D6A5-4C0E-428C-BFBD-03D187A0E885}" type="datetime1">
              <a:rPr lang="zh-CN" altLang="en-US"/>
              <a:pPr>
                <a:defRPr/>
              </a:pPr>
              <a:t>2014/4/25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A9BE2-4030-4904-B19C-F3C2CCA7F1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A0E8CAB-F5CB-4394-84FC-2A1975F43CEC}" type="datetime1">
              <a:rPr lang="zh-CN" altLang="en-US"/>
              <a:pPr>
                <a:defRPr/>
              </a:pPr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52C4EA-21BA-4C1C-9C78-D1E960D2E2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400">
              <a:solidFill>
                <a:srgbClr val="FFFFFF"/>
              </a:solidFill>
              <a:ea typeface="黑体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0"/>
            <a:ext cx="7056437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65316" name="Text Box 4"/>
          <p:cNvSpPr txBox="1">
            <a:spLocks noChangeArrowheads="1"/>
          </p:cNvSpPr>
          <p:nvPr/>
        </p:nvSpPr>
        <p:spPr bwMode="auto">
          <a:xfrm>
            <a:off x="492125" y="6662738"/>
            <a:ext cx="1617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800" dirty="0">
                <a:solidFill>
                  <a:srgbClr val="FFFFFF"/>
                </a:solidFill>
                <a:ea typeface="MS PGothic" pitchFamily="34" charset="-128"/>
                <a:cs typeface="Arial" charset="0"/>
              </a:rPr>
              <a:t>© Synovate 2010</a:t>
            </a:r>
          </a:p>
        </p:txBody>
      </p:sp>
      <p:sp>
        <p:nvSpPr>
          <p:cNvPr id="205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685925"/>
            <a:ext cx="80692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pic>
        <p:nvPicPr>
          <p:cNvPr id="2054" name="Picture 15" descr="Synovate - Blue (RGB)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13663" y="273050"/>
            <a:ext cx="9207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5330" name="Text Box 18"/>
          <p:cNvSpPr txBox="1">
            <a:spLocks noChangeArrowheads="1"/>
          </p:cNvSpPr>
          <p:nvPr/>
        </p:nvSpPr>
        <p:spPr bwMode="auto">
          <a:xfrm>
            <a:off x="8270875" y="6632575"/>
            <a:ext cx="91598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5C86077-1F28-4B34-B724-1FAB2AA3B069}" type="slidenum">
              <a:rPr lang="en-AU" sz="1100">
                <a:solidFill>
                  <a:srgbClr val="FFFFFF"/>
                </a:solidFill>
                <a:ea typeface="MS PGothic" pitchFamily="34" charset="-128"/>
              </a:rPr>
              <a:pPr algn="r">
                <a:defRPr/>
              </a:pPr>
              <a:t>‹#›</a:t>
            </a:fld>
            <a:endParaRPr lang="en-AU" sz="1100">
              <a:solidFill>
                <a:srgbClr val="FFFFFF"/>
              </a:solidFill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3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800">
          <a:solidFill>
            <a:srgbClr val="004E69"/>
          </a:solidFill>
          <a:latin typeface="+mn-lt"/>
          <a:ea typeface="+mn-ea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400">
          <a:solidFill>
            <a:srgbClr val="004E69"/>
          </a:solidFill>
          <a:latin typeface="+mn-lt"/>
          <a:ea typeface="+mn-ea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400">
              <a:solidFill>
                <a:srgbClr val="FFFFFF"/>
              </a:solidFill>
              <a:ea typeface="黑体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0"/>
            <a:ext cx="7056437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65316" name="Text Box 4"/>
          <p:cNvSpPr txBox="1">
            <a:spLocks noChangeArrowheads="1"/>
          </p:cNvSpPr>
          <p:nvPr/>
        </p:nvSpPr>
        <p:spPr bwMode="auto">
          <a:xfrm>
            <a:off x="492125" y="6662738"/>
            <a:ext cx="1617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800" dirty="0">
                <a:solidFill>
                  <a:srgbClr val="FFFFFF"/>
                </a:solidFill>
                <a:ea typeface="MS PGothic" pitchFamily="34" charset="-128"/>
                <a:cs typeface="Arial" charset="0"/>
              </a:rPr>
              <a:t>© Synovate 2010</a:t>
            </a:r>
          </a:p>
        </p:txBody>
      </p:sp>
      <p:sp>
        <p:nvSpPr>
          <p:cNvPr id="3077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685925"/>
            <a:ext cx="80692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pic>
        <p:nvPicPr>
          <p:cNvPr id="3078" name="Picture 15" descr="Synovate - Blue (RGB)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13663" y="273050"/>
            <a:ext cx="9207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5330" name="Text Box 18"/>
          <p:cNvSpPr txBox="1">
            <a:spLocks noChangeArrowheads="1"/>
          </p:cNvSpPr>
          <p:nvPr/>
        </p:nvSpPr>
        <p:spPr bwMode="auto">
          <a:xfrm>
            <a:off x="8270875" y="6632575"/>
            <a:ext cx="91598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A1F9C0E-F4CB-454E-88C7-E70FAC93A4A3}" type="slidenum">
              <a:rPr lang="en-AU" sz="1100">
                <a:solidFill>
                  <a:srgbClr val="FFFFFF"/>
                </a:solidFill>
                <a:ea typeface="MS PGothic" pitchFamily="34" charset="-128"/>
              </a:rPr>
              <a:pPr algn="r">
                <a:defRPr/>
              </a:pPr>
              <a:t>‹#›</a:t>
            </a:fld>
            <a:endParaRPr lang="en-AU" sz="1100">
              <a:solidFill>
                <a:srgbClr val="FFFFFF"/>
              </a:solidFill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3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800">
          <a:solidFill>
            <a:srgbClr val="004E69"/>
          </a:solidFill>
          <a:latin typeface="+mn-lt"/>
          <a:ea typeface="+mn-ea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400">
          <a:solidFill>
            <a:srgbClr val="004E69"/>
          </a:solidFill>
          <a:latin typeface="+mn-lt"/>
          <a:ea typeface="+mn-ea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400">
              <a:solidFill>
                <a:srgbClr val="FFFFFF"/>
              </a:solidFill>
              <a:ea typeface="黑体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0"/>
            <a:ext cx="7056437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65316" name="Text Box 4"/>
          <p:cNvSpPr txBox="1">
            <a:spLocks noChangeArrowheads="1"/>
          </p:cNvSpPr>
          <p:nvPr/>
        </p:nvSpPr>
        <p:spPr bwMode="auto">
          <a:xfrm>
            <a:off x="492125" y="6662738"/>
            <a:ext cx="1617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800" dirty="0">
                <a:solidFill>
                  <a:srgbClr val="FFFFFF"/>
                </a:solidFill>
                <a:ea typeface="MS PGothic" pitchFamily="34" charset="-128"/>
                <a:cs typeface="Arial" charset="0"/>
              </a:rPr>
              <a:t>© Synovate 2010</a:t>
            </a:r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685925"/>
            <a:ext cx="80692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pic>
        <p:nvPicPr>
          <p:cNvPr id="4102" name="Picture 15" descr="Synovate - Blue (RGB)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13663" y="273050"/>
            <a:ext cx="9207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5330" name="Text Box 18"/>
          <p:cNvSpPr txBox="1">
            <a:spLocks noChangeArrowheads="1"/>
          </p:cNvSpPr>
          <p:nvPr/>
        </p:nvSpPr>
        <p:spPr bwMode="auto">
          <a:xfrm>
            <a:off x="8270875" y="6632575"/>
            <a:ext cx="91598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73225992-B3E7-48EB-A288-CF8C2F9ED684}" type="slidenum">
              <a:rPr lang="en-AU" sz="1100">
                <a:solidFill>
                  <a:srgbClr val="FFFFFF"/>
                </a:solidFill>
                <a:ea typeface="MS PGothic" pitchFamily="34" charset="-128"/>
              </a:rPr>
              <a:pPr algn="r">
                <a:defRPr/>
              </a:pPr>
              <a:t>‹#›</a:t>
            </a:fld>
            <a:endParaRPr lang="en-AU" sz="1100">
              <a:solidFill>
                <a:srgbClr val="FFFFFF"/>
              </a:solidFill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3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800">
          <a:solidFill>
            <a:srgbClr val="004E69"/>
          </a:solidFill>
          <a:latin typeface="+mn-lt"/>
          <a:ea typeface="+mn-ea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400">
          <a:solidFill>
            <a:srgbClr val="004E69"/>
          </a:solidFill>
          <a:latin typeface="+mn-lt"/>
          <a:ea typeface="+mn-ea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400">
              <a:solidFill>
                <a:srgbClr val="FFFFFF"/>
              </a:solidFill>
              <a:ea typeface="黑体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0"/>
            <a:ext cx="7056437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65316" name="Text Box 4"/>
          <p:cNvSpPr txBox="1">
            <a:spLocks noChangeArrowheads="1"/>
          </p:cNvSpPr>
          <p:nvPr/>
        </p:nvSpPr>
        <p:spPr bwMode="auto">
          <a:xfrm>
            <a:off x="492125" y="6662738"/>
            <a:ext cx="1617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800" dirty="0">
                <a:solidFill>
                  <a:srgbClr val="FFFFFF"/>
                </a:solidFill>
                <a:ea typeface="MS PGothic" pitchFamily="34" charset="-128"/>
                <a:cs typeface="Arial" charset="0"/>
              </a:rPr>
              <a:t>© Synovate 2010</a:t>
            </a:r>
          </a:p>
        </p:txBody>
      </p:sp>
      <p:sp>
        <p:nvSpPr>
          <p:cNvPr id="5125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685925"/>
            <a:ext cx="80692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pic>
        <p:nvPicPr>
          <p:cNvPr id="5126" name="Picture 15" descr="Synovate - Blue (RGB)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13663" y="273050"/>
            <a:ext cx="9207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5330" name="Text Box 18"/>
          <p:cNvSpPr txBox="1">
            <a:spLocks noChangeArrowheads="1"/>
          </p:cNvSpPr>
          <p:nvPr/>
        </p:nvSpPr>
        <p:spPr bwMode="auto">
          <a:xfrm>
            <a:off x="8270875" y="6632575"/>
            <a:ext cx="91598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9C194D5-218C-4506-B97B-BDFC749E9083}" type="slidenum">
              <a:rPr lang="en-AU" sz="1100">
                <a:solidFill>
                  <a:srgbClr val="FFFFFF"/>
                </a:solidFill>
                <a:ea typeface="MS PGothic" pitchFamily="34" charset="-128"/>
              </a:rPr>
              <a:pPr algn="r">
                <a:defRPr/>
              </a:pPr>
              <a:t>‹#›</a:t>
            </a:fld>
            <a:endParaRPr lang="en-AU" sz="1100">
              <a:solidFill>
                <a:srgbClr val="FFFFFF"/>
              </a:solidFill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3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800">
          <a:solidFill>
            <a:srgbClr val="004E69"/>
          </a:solidFill>
          <a:latin typeface="+mn-lt"/>
          <a:ea typeface="+mn-ea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400">
          <a:solidFill>
            <a:srgbClr val="004E69"/>
          </a:solidFill>
          <a:latin typeface="+mn-lt"/>
          <a:ea typeface="+mn-ea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400">
              <a:solidFill>
                <a:srgbClr val="FFFFFF"/>
              </a:solidFill>
              <a:ea typeface="黑体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0"/>
            <a:ext cx="7056437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65316" name="Text Box 4"/>
          <p:cNvSpPr txBox="1">
            <a:spLocks noChangeArrowheads="1"/>
          </p:cNvSpPr>
          <p:nvPr/>
        </p:nvSpPr>
        <p:spPr bwMode="auto">
          <a:xfrm>
            <a:off x="492125" y="6662738"/>
            <a:ext cx="1617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800" dirty="0">
                <a:solidFill>
                  <a:srgbClr val="FFFFFF"/>
                </a:solidFill>
                <a:ea typeface="MS PGothic" pitchFamily="34" charset="-128"/>
                <a:cs typeface="Arial" charset="0"/>
              </a:rPr>
              <a:t>© Synovate 2010</a:t>
            </a:r>
          </a:p>
        </p:txBody>
      </p:sp>
      <p:sp>
        <p:nvSpPr>
          <p:cNvPr id="614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685925"/>
            <a:ext cx="80692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pic>
        <p:nvPicPr>
          <p:cNvPr id="6150" name="Picture 15" descr="Synovate - Blue (RGB)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13663" y="273050"/>
            <a:ext cx="9207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5330" name="Text Box 18"/>
          <p:cNvSpPr txBox="1">
            <a:spLocks noChangeArrowheads="1"/>
          </p:cNvSpPr>
          <p:nvPr/>
        </p:nvSpPr>
        <p:spPr bwMode="auto">
          <a:xfrm>
            <a:off x="8270875" y="6632575"/>
            <a:ext cx="91598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7F1BE66B-FCD9-4F1B-BC89-C9B1E194884A}" type="slidenum">
              <a:rPr lang="en-AU" sz="1100">
                <a:solidFill>
                  <a:srgbClr val="FFFFFF"/>
                </a:solidFill>
                <a:ea typeface="MS PGothic" pitchFamily="34" charset="-128"/>
              </a:rPr>
              <a:pPr algn="r">
                <a:defRPr/>
              </a:pPr>
              <a:t>‹#›</a:t>
            </a:fld>
            <a:endParaRPr lang="en-AU" sz="1100">
              <a:solidFill>
                <a:srgbClr val="FFFFFF"/>
              </a:solidFill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4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3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800">
          <a:solidFill>
            <a:srgbClr val="004E69"/>
          </a:solidFill>
          <a:latin typeface="+mn-lt"/>
          <a:ea typeface="+mn-ea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400">
          <a:solidFill>
            <a:srgbClr val="004E69"/>
          </a:solidFill>
          <a:latin typeface="+mn-lt"/>
          <a:ea typeface="+mn-ea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550096" y="1700808"/>
            <a:ext cx="1071563" cy="21431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长城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27784" y="4119262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SNS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网站分享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79030" y="2200870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endParaRPr lang="en-US" altLang="zh-CN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58008" y="2200870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endParaRPr lang="en-US" altLang="zh-CN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94112" y="2200870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酒庄</a:t>
            </a:r>
            <a:endParaRPr lang="en-US" altLang="zh-CN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74232" y="2200870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酒文化</a:t>
            </a:r>
            <a:endParaRPr lang="en-US" altLang="zh-CN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98"/>
          <p:cNvCxnSpPr/>
          <p:nvPr/>
        </p:nvCxnSpPr>
        <p:spPr>
          <a:xfrm>
            <a:off x="1113782" y="2060848"/>
            <a:ext cx="7135761" cy="7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08"/>
          <p:cNvCxnSpPr/>
          <p:nvPr/>
        </p:nvCxnSpPr>
        <p:spPr>
          <a:xfrm rot="5400000">
            <a:off x="2037011" y="2128639"/>
            <a:ext cx="1428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09"/>
          <p:cNvCxnSpPr/>
          <p:nvPr/>
        </p:nvCxnSpPr>
        <p:spPr>
          <a:xfrm rot="5400000">
            <a:off x="4115989" y="2128639"/>
            <a:ext cx="1428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10"/>
          <p:cNvCxnSpPr/>
          <p:nvPr/>
        </p:nvCxnSpPr>
        <p:spPr>
          <a:xfrm rot="5400000">
            <a:off x="5052093" y="2128639"/>
            <a:ext cx="1428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11"/>
          <p:cNvCxnSpPr/>
          <p:nvPr/>
        </p:nvCxnSpPr>
        <p:spPr>
          <a:xfrm rot="5400000">
            <a:off x="6132213" y="2128639"/>
            <a:ext cx="1428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112"/>
          <p:cNvCxnSpPr/>
          <p:nvPr/>
        </p:nvCxnSpPr>
        <p:spPr>
          <a:xfrm rot="5400000">
            <a:off x="5045372" y="1985764"/>
            <a:ext cx="1428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842542" y="2491952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品牌历史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842542" y="2924000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品牌介绍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931045" y="2486620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产品购买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988544" y="2700933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葡萄酒分类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988544" y="2915245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饮用知识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988544" y="2486620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葡萄酒历史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931045" y="2700933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桑干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931045" y="2900412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天赋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931045" y="3114724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经典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931045" y="3329037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华夏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153"/>
          <p:cNvCxnSpPr/>
          <p:nvPr/>
        </p:nvCxnSpPr>
        <p:spPr>
          <a:xfrm flipH="1">
            <a:off x="1771105" y="2343745"/>
            <a:ext cx="1588" cy="665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154"/>
          <p:cNvCxnSpPr/>
          <p:nvPr/>
        </p:nvCxnSpPr>
        <p:spPr>
          <a:xfrm>
            <a:off x="1771105" y="2561232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155"/>
          <p:cNvCxnSpPr/>
          <p:nvPr/>
        </p:nvCxnSpPr>
        <p:spPr>
          <a:xfrm>
            <a:off x="1771105" y="2995437"/>
            <a:ext cx="714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56"/>
          <p:cNvCxnSpPr/>
          <p:nvPr/>
        </p:nvCxnSpPr>
        <p:spPr>
          <a:xfrm>
            <a:off x="3861196" y="2343745"/>
            <a:ext cx="0" cy="129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157"/>
          <p:cNvCxnSpPr/>
          <p:nvPr/>
        </p:nvCxnSpPr>
        <p:spPr>
          <a:xfrm>
            <a:off x="3859608" y="2556470"/>
            <a:ext cx="714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58"/>
          <p:cNvCxnSpPr/>
          <p:nvPr/>
        </p:nvCxnSpPr>
        <p:spPr>
          <a:xfrm>
            <a:off x="3859608" y="2770783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59"/>
          <p:cNvCxnSpPr/>
          <p:nvPr/>
        </p:nvCxnSpPr>
        <p:spPr>
          <a:xfrm>
            <a:off x="3859608" y="3184574"/>
            <a:ext cx="714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160"/>
          <p:cNvCxnSpPr/>
          <p:nvPr/>
        </p:nvCxnSpPr>
        <p:spPr>
          <a:xfrm>
            <a:off x="3859608" y="2970262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161"/>
          <p:cNvCxnSpPr/>
          <p:nvPr/>
        </p:nvCxnSpPr>
        <p:spPr>
          <a:xfrm>
            <a:off x="3859608" y="3398887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162"/>
          <p:cNvCxnSpPr/>
          <p:nvPr/>
        </p:nvCxnSpPr>
        <p:spPr>
          <a:xfrm>
            <a:off x="5917107" y="2343745"/>
            <a:ext cx="0" cy="86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63"/>
          <p:cNvCxnSpPr/>
          <p:nvPr/>
        </p:nvCxnSpPr>
        <p:spPr>
          <a:xfrm>
            <a:off x="5917107" y="2558058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64"/>
          <p:cNvCxnSpPr/>
          <p:nvPr/>
        </p:nvCxnSpPr>
        <p:spPr>
          <a:xfrm>
            <a:off x="5917107" y="2772370"/>
            <a:ext cx="714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165"/>
          <p:cNvCxnSpPr/>
          <p:nvPr/>
        </p:nvCxnSpPr>
        <p:spPr>
          <a:xfrm>
            <a:off x="5917107" y="2986683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1842542" y="2707976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所获奖项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连接符 230"/>
          <p:cNvCxnSpPr/>
          <p:nvPr/>
        </p:nvCxnSpPr>
        <p:spPr>
          <a:xfrm>
            <a:off x="1771105" y="2768312"/>
            <a:ext cx="714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982144" y="2710060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云墨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4982144" y="2924372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天路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4982144" y="2495747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桑干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连接符 285"/>
          <p:cNvCxnSpPr/>
          <p:nvPr/>
        </p:nvCxnSpPr>
        <p:spPr>
          <a:xfrm>
            <a:off x="4910707" y="2352872"/>
            <a:ext cx="0" cy="128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286"/>
          <p:cNvCxnSpPr/>
          <p:nvPr/>
        </p:nvCxnSpPr>
        <p:spPr>
          <a:xfrm>
            <a:off x="4910707" y="2567185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287"/>
          <p:cNvCxnSpPr/>
          <p:nvPr/>
        </p:nvCxnSpPr>
        <p:spPr>
          <a:xfrm>
            <a:off x="4910707" y="2781497"/>
            <a:ext cx="714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288"/>
          <p:cNvCxnSpPr/>
          <p:nvPr/>
        </p:nvCxnSpPr>
        <p:spPr>
          <a:xfrm>
            <a:off x="4910707" y="2995810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5988544" y="3132732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葡萄酒与健康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3" name="直接连接符 291"/>
          <p:cNvCxnSpPr/>
          <p:nvPr/>
        </p:nvCxnSpPr>
        <p:spPr>
          <a:xfrm>
            <a:off x="5917107" y="3204169"/>
            <a:ext cx="714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6765625" y="2210995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活动资讯</a:t>
            </a:r>
            <a:endParaRPr lang="en-US" altLang="zh-CN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直接连接符 295"/>
          <p:cNvCxnSpPr/>
          <p:nvPr/>
        </p:nvCxnSpPr>
        <p:spPr>
          <a:xfrm rot="5400000">
            <a:off x="7123606" y="2138764"/>
            <a:ext cx="1428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6979937" y="2711058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新闻中心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979937" y="2496745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活动推荐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299"/>
          <p:cNvCxnSpPr/>
          <p:nvPr/>
        </p:nvCxnSpPr>
        <p:spPr>
          <a:xfrm>
            <a:off x="6908500" y="2353870"/>
            <a:ext cx="0" cy="4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300"/>
          <p:cNvCxnSpPr/>
          <p:nvPr/>
        </p:nvCxnSpPr>
        <p:spPr>
          <a:xfrm>
            <a:off x="6908500" y="2568183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301"/>
          <p:cNvCxnSpPr/>
          <p:nvPr/>
        </p:nvCxnSpPr>
        <p:spPr>
          <a:xfrm>
            <a:off x="6908500" y="2782495"/>
            <a:ext cx="714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7820918" y="2214465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联系我们</a:t>
            </a:r>
            <a:endParaRPr lang="en-US" altLang="zh-CN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35230" y="2469871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联系方式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接连接符 312"/>
          <p:cNvCxnSpPr/>
          <p:nvPr/>
        </p:nvCxnSpPr>
        <p:spPr>
          <a:xfrm flipH="1">
            <a:off x="7963793" y="2348880"/>
            <a:ext cx="1" cy="19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13"/>
          <p:cNvCxnSpPr/>
          <p:nvPr/>
        </p:nvCxnSpPr>
        <p:spPr>
          <a:xfrm>
            <a:off x="7963793" y="2541309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315"/>
          <p:cNvCxnSpPr/>
          <p:nvPr/>
        </p:nvCxnSpPr>
        <p:spPr>
          <a:xfrm rot="5400000">
            <a:off x="8177312" y="2131492"/>
            <a:ext cx="1428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8"/>
          <p:cNvSpPr>
            <a:spLocks noChangeArrowheads="1"/>
          </p:cNvSpPr>
          <p:nvPr/>
        </p:nvSpPr>
        <p:spPr bwMode="auto">
          <a:xfrm>
            <a:off x="428625" y="142852"/>
            <a:ext cx="5957888" cy="10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973" tIns="39986" rIns="79973" bIns="39986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华文新魏" pitchFamily="2" charset="-122"/>
              </a:rPr>
              <a:t>长城官网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华文新魏" pitchFamily="2" charset="-122"/>
              </a:rPr>
              <a:t>Sitemap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华文新魏" pitchFamily="2" charset="-122"/>
              </a:rPr>
              <a:t>（网站地图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华文新魏" pitchFamily="2" charset="-122"/>
              </a:rPr>
              <a:t>）</a:t>
            </a:r>
            <a:endParaRPr lang="en-US" altLang="zh-CN" sz="32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华文新魏" pitchFamily="2" charset="-122"/>
            </a:endParaRPr>
          </a:p>
          <a:p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华文新魏" pitchFamily="2" charset="-122"/>
              </a:rPr>
              <a:t>www.greatwallwine.com.cn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华文新魏" pitchFamily="2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3931045" y="3543198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了解更多。。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7" name="直接连接符 161"/>
          <p:cNvCxnSpPr/>
          <p:nvPr/>
        </p:nvCxnSpPr>
        <p:spPr>
          <a:xfrm>
            <a:off x="3859608" y="3632569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4982144" y="3134319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君顶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直接连接符 161"/>
          <p:cNvCxnSpPr/>
          <p:nvPr/>
        </p:nvCxnSpPr>
        <p:spPr>
          <a:xfrm>
            <a:off x="4910707" y="3204169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674808" y="2198071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直接连接符 107"/>
          <p:cNvCxnSpPr/>
          <p:nvPr/>
        </p:nvCxnSpPr>
        <p:spPr>
          <a:xfrm rot="5400000">
            <a:off x="1041550" y="2131492"/>
            <a:ext cx="1428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3734965" y="4118865"/>
            <a:ext cx="1557115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电商、集团网站等连接加入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493096" y="4118864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导航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982144" y="3335405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华夏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161"/>
          <p:cNvCxnSpPr/>
          <p:nvPr/>
        </p:nvCxnSpPr>
        <p:spPr>
          <a:xfrm>
            <a:off x="4910707" y="3405255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4982144" y="3549566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了解更多。。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0" name="直接连接符 161"/>
          <p:cNvCxnSpPr/>
          <p:nvPr/>
        </p:nvCxnSpPr>
        <p:spPr>
          <a:xfrm>
            <a:off x="4910707" y="3638937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2729627" y="2200870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产区</a:t>
            </a:r>
            <a:endParaRPr lang="en-US" altLang="zh-CN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0" name="直接连接符 109"/>
          <p:cNvCxnSpPr/>
          <p:nvPr/>
        </p:nvCxnSpPr>
        <p:spPr>
          <a:xfrm rot="5400000">
            <a:off x="3087608" y="2128639"/>
            <a:ext cx="1428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902664" y="2486620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沙城产区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2902664" y="2700933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昌黎产区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2902664" y="2900412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蓬莱产区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2902664" y="3114724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新疆产区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2902664" y="3329037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宁夏产区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6" name="直接连接符 156"/>
          <p:cNvCxnSpPr/>
          <p:nvPr/>
        </p:nvCxnSpPr>
        <p:spPr>
          <a:xfrm>
            <a:off x="2832815" y="2343745"/>
            <a:ext cx="0" cy="148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57"/>
          <p:cNvCxnSpPr/>
          <p:nvPr/>
        </p:nvCxnSpPr>
        <p:spPr>
          <a:xfrm>
            <a:off x="2831227" y="2556470"/>
            <a:ext cx="714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58"/>
          <p:cNvCxnSpPr/>
          <p:nvPr/>
        </p:nvCxnSpPr>
        <p:spPr>
          <a:xfrm>
            <a:off x="2831227" y="2770783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59"/>
          <p:cNvCxnSpPr/>
          <p:nvPr/>
        </p:nvCxnSpPr>
        <p:spPr>
          <a:xfrm>
            <a:off x="2831227" y="3184574"/>
            <a:ext cx="714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60"/>
          <p:cNvCxnSpPr/>
          <p:nvPr/>
        </p:nvCxnSpPr>
        <p:spPr>
          <a:xfrm>
            <a:off x="2831227" y="2970262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61"/>
          <p:cNvCxnSpPr/>
          <p:nvPr/>
        </p:nvCxnSpPr>
        <p:spPr>
          <a:xfrm>
            <a:off x="2831227" y="3398887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2902664" y="3543198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智利产区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3" name="直接连接符 161"/>
          <p:cNvCxnSpPr/>
          <p:nvPr/>
        </p:nvCxnSpPr>
        <p:spPr>
          <a:xfrm>
            <a:off x="2831227" y="3632569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圆角矩形 143"/>
          <p:cNvSpPr/>
          <p:nvPr/>
        </p:nvSpPr>
        <p:spPr>
          <a:xfrm>
            <a:off x="2900758" y="3736677"/>
            <a:ext cx="857250" cy="1428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法国产区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5" name="直接连接符 161"/>
          <p:cNvCxnSpPr/>
          <p:nvPr/>
        </p:nvCxnSpPr>
        <p:spPr>
          <a:xfrm>
            <a:off x="2829321" y="3826048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8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lIns="0" tIns="0" rIns="0" bIns="0" anchor="t" anchorCtr="0"/>
      <a:lstStyle>
        <a:defPPr marL="266700" indent="-179388" defTabSz="330200">
          <a:lnSpc>
            <a:spcPct val="95000"/>
          </a:lnSpc>
          <a:spcBef>
            <a:spcPct val="20000"/>
          </a:spcBef>
          <a:buClr>
            <a:schemeClr val="accent1"/>
          </a:buClr>
          <a:buSzPct val="65000"/>
          <a:buFont typeface="Wingdings" pitchFamily="2" charset="2"/>
          <a:buChar char="n"/>
          <a:tabLst>
            <a:tab pos="8521700" algn="r"/>
          </a:tabLst>
          <a:defRPr sz="1400" dirty="0" smtClean="0">
            <a:latin typeface="华文细黑" pitchFamily="2" charset="-122"/>
            <a:ea typeface="华文细黑" pitchFamily="2" charset="-122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 bwMode="auto">
        <a:solidFill>
          <a:srgbClr val="FFFF00"/>
        </a:solidFill>
        <a:ln>
          <a:noFill/>
          <a:headEnd/>
          <a:tailEnd/>
        </a:ln>
      </a:spPr>
      <a:bodyPr tIns="108000" bIns="72000"/>
      <a:lstStyle>
        <a:defPPr>
          <a:lnSpc>
            <a:spcPct val="130000"/>
          </a:lnSpc>
          <a:defRPr sz="1050" b="1" dirty="0">
            <a:solidFill>
              <a:srgbClr val="FF0000"/>
            </a:solidFill>
            <a:latin typeface="华文细黑" pitchFamily="2" charset="-122"/>
            <a:ea typeface="华文细黑" pitchFamily="2" charset="-122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3_Blank Presentation">
  <a:themeElements>
    <a:clrScheme name="3_Blank Presentation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A66F"/>
      </a:hlink>
      <a:folHlink>
        <a:srgbClr val="FF9900"/>
      </a:folHlink>
    </a:clrScheme>
    <a:fontScheme name="3_Blank Presentation">
      <a:majorFont>
        <a:latin typeface="宋体"/>
        <a:ea typeface="宋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33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33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3_Blank Presentation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A66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ank Presentation">
  <a:themeElements>
    <a:clrScheme name="3_Blank Presentation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A66F"/>
      </a:hlink>
      <a:folHlink>
        <a:srgbClr val="FF9900"/>
      </a:folHlink>
    </a:clrScheme>
    <a:fontScheme name="3_Blank Presentation">
      <a:majorFont>
        <a:latin typeface="宋体"/>
        <a:ea typeface="宋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33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33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3_Blank Presentation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A66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ank Presentation">
  <a:themeElements>
    <a:clrScheme name="3_Blank Presentation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A66F"/>
      </a:hlink>
      <a:folHlink>
        <a:srgbClr val="FF9900"/>
      </a:folHlink>
    </a:clrScheme>
    <a:fontScheme name="3_Blank Presentation">
      <a:majorFont>
        <a:latin typeface="宋体"/>
        <a:ea typeface="宋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33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33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3_Blank Presentation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A66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Blank Presentation">
  <a:themeElements>
    <a:clrScheme name="3_Blank Presentation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A66F"/>
      </a:hlink>
      <a:folHlink>
        <a:srgbClr val="FF9900"/>
      </a:folHlink>
    </a:clrScheme>
    <a:fontScheme name="3_Blank Presentation">
      <a:majorFont>
        <a:latin typeface="宋体"/>
        <a:ea typeface="宋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33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33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3_Blank Presentation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A66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Blank Presentation">
  <a:themeElements>
    <a:clrScheme name="3_Blank Presentation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A66F"/>
      </a:hlink>
      <a:folHlink>
        <a:srgbClr val="FF9900"/>
      </a:folHlink>
    </a:clrScheme>
    <a:fontScheme name="3_Blank Presentation">
      <a:majorFont>
        <a:latin typeface="宋体"/>
        <a:ea typeface="宋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33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33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3_Blank Presentation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A66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95</Words>
  <Application>Microsoft Office PowerPoint</Application>
  <PresentationFormat>全屏显示(4:3)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1_Office 主题</vt:lpstr>
      <vt:lpstr>3_Blank Presentation</vt:lpstr>
      <vt:lpstr>4_Blank Presentation</vt:lpstr>
      <vt:lpstr>5_Blank Presentation</vt:lpstr>
      <vt:lpstr>6_Blank Presentation</vt:lpstr>
      <vt:lpstr>7_Blank Presentation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2010年度品牌部述职报告</dc:title>
  <dc:creator>zouyh</dc:creator>
  <cp:lastModifiedBy>bfs</cp:lastModifiedBy>
  <cp:revision>162</cp:revision>
  <dcterms:created xsi:type="dcterms:W3CDTF">2010-11-08T06:33:28Z</dcterms:created>
  <dcterms:modified xsi:type="dcterms:W3CDTF">2014-04-25T10:09:51Z</dcterms:modified>
</cp:coreProperties>
</file>