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30"/>
    <a:srgbClr val="7E7581"/>
    <a:srgbClr val="F2E0F5"/>
    <a:srgbClr val="F9361D"/>
    <a:srgbClr val="C62E17"/>
    <a:srgbClr val="F537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4"/>
  </p:normalViewPr>
  <p:slideViewPr>
    <p:cSldViewPr snapToGrid="0" snapToObjects="1" showGuides="1">
      <p:cViewPr varScale="1">
        <p:scale>
          <a:sx n="90" d="100"/>
          <a:sy n="90" d="100"/>
        </p:scale>
        <p:origin x="8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D72F3-FAED-7A48-B7D1-14F209C91095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86227-E7EA-FB45-8C41-FB515718C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95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86227-E7EA-FB45-8C41-FB515718CB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3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E1FC-6554-6749-91E3-00DD2DDB6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98EAA-BDB3-DD4B-BFFC-6B75A66D1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19D0D-4C4D-754C-A6B5-E73AD8C1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2DEB-EA79-004E-B0EC-66C413E39D2A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A2C7F-CE28-2441-88A1-A0484A2F6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EB06B-CB3B-2049-B651-F87B5C84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E9D4-16D1-A344-A04C-AD58642DE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970E-7AC2-DA41-B776-A4F709D69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7ADCA-E405-0B4C-9D5B-69BE1D33B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B396E-7991-7A42-AAD8-1F08784A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2DEB-EA79-004E-B0EC-66C413E39D2A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3C8BC-4E3F-7C44-A55C-9B8C318E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7A58D-512F-2149-BAB7-52A4723E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E9D4-16D1-A344-A04C-AD58642DE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7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CBCFEE-CD11-CC42-B5D3-3C9EB7617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D8639-4DF3-C749-8EC1-6EC0B536D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C7364-1AA3-D94F-9D6B-2E5B1F4C2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2DEB-EA79-004E-B0EC-66C413E39D2A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D1D66-AB30-8743-B600-A8F49C49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E3DD4-4097-494B-94C0-506AFF98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E9D4-16D1-A344-A04C-AD58642DE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8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C114-021E-FC46-95F8-8A484AB4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55D5D-1937-4540-9DEE-C9A19BB82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6678B-9898-5D45-A641-DF781AD3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2DEB-EA79-004E-B0EC-66C413E39D2A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A4115-8C3A-7B4C-A143-49DAA1E8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8383B-B311-DF4B-8C89-F81B2139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E9D4-16D1-A344-A04C-AD58642DE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7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0925-ECEC-7940-8968-EFF002CE9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07773-16C8-854E-9E6E-37021DA4A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284A9-B92B-E441-B79E-2D5DA0E6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2DEB-EA79-004E-B0EC-66C413E39D2A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73525-D108-E64A-9F86-0F58603A9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ED7A3-917A-7841-A8E4-344F8556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E9D4-16D1-A344-A04C-AD58642DE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E15F-6D5F-4049-9580-225C1628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0689F-3AA1-0549-A642-ECD3086B3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FDD0F-0E0E-774C-B41E-680F1B22B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3C295-3559-C94C-BF56-410E021D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2DEB-EA79-004E-B0EC-66C413E39D2A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08C80-CCA9-7246-86CB-C9C903BC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ED925-B111-0B40-9691-7638E031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E9D4-16D1-A344-A04C-AD58642DE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7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C901-ABCA-DF40-BAA9-56F0797A0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5AB36-304F-0D4A-9A1A-89961B127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BD35E-7FC7-CC4F-BEA8-8DE05DE38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298FBA-3ED5-D940-8A9F-6E3AF00BD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DE1CF8-2E0D-884D-A419-6C95B8C95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9AF6C1-11A4-904F-9A59-53C0648F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2DEB-EA79-004E-B0EC-66C413E39D2A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2FEF8-2F32-5548-9172-6274C5605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C9B67A-3F10-C248-8535-FF48A8FC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E9D4-16D1-A344-A04C-AD58642DE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0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31BA-374A-0342-B7EB-4EE4F889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2ECA9-2136-ED4B-98B5-E5AEE5EB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2DEB-EA79-004E-B0EC-66C413E39D2A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75CE8-6B81-954E-B6E3-9830F887D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708E2-E52D-754B-A73C-2D5C4113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E9D4-16D1-A344-A04C-AD58642DE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2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DF0EB-2645-D141-9AA3-AC3D74DB9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2DEB-EA79-004E-B0EC-66C413E39D2A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EB8F7-015D-7F45-9D40-E536399CD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7598B-909D-AD44-95BF-8D13F398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E9D4-16D1-A344-A04C-AD58642DE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0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500D-C96C-A740-AA02-C74F9B680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7DEBF-4E2E-2947-9A0F-5E00994AB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9BE1C-C24C-4B42-9330-21F9DB76A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6A21C-827F-8145-99FD-7AAD9A34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2DEB-EA79-004E-B0EC-66C413E39D2A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380BA-0BAC-2348-85E8-6D2167C4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AD699-714E-B945-81F1-615DF557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E9D4-16D1-A344-A04C-AD58642DE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0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3BBF-4236-AD43-978C-E4B38014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69B953-3B9C-E44D-A1B3-FF0A5DD4A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F46E4-506D-4E48-B0A2-900676276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381BB-D745-9E44-92E5-9561D8BF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2DEB-EA79-004E-B0EC-66C413E39D2A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8ECD5-478F-CB44-A2D1-09489D062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272D1-E9B9-0B45-9791-DB34493C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E9D4-16D1-A344-A04C-AD58642DE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7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994D2-E1B9-6244-9BEC-52471A7E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4563C-BCF7-8342-8D04-03C5432C6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76029-984C-BB42-9412-06CE149A0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C2DEB-EA79-004E-B0EC-66C413E39D2A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C3F93-2BA8-9344-A121-0702AA375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E5821-C0DB-E040-94FC-D73150EE3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2E9D4-16D1-A344-A04C-AD58642DE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7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E2456D-5E4E-F04F-A0C8-5CB92F9D7089}"/>
              </a:ext>
            </a:extLst>
          </p:cNvPr>
          <p:cNvSpPr/>
          <p:nvPr/>
        </p:nvSpPr>
        <p:spPr>
          <a:xfrm>
            <a:off x="542915" y="1385888"/>
            <a:ext cx="9144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Cancer Risk Variants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F2E9E7-9FEA-F64D-BEF2-5467FE8DD962}"/>
              </a:ext>
            </a:extLst>
          </p:cNvPr>
          <p:cNvSpPr/>
          <p:nvPr/>
        </p:nvSpPr>
        <p:spPr>
          <a:xfrm>
            <a:off x="542916" y="228123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Driver Variants (e.g., from COSMIC)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D67C29-5FDB-6D44-99D9-302FB5D33CD4}"/>
              </a:ext>
            </a:extLst>
          </p:cNvPr>
          <p:cNvSpPr/>
          <p:nvPr/>
        </p:nvSpPr>
        <p:spPr>
          <a:xfrm>
            <a:off x="542915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Variants associated with Metastasis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7671AC-8D19-4642-861A-8C5FFD47DA02}"/>
              </a:ext>
            </a:extLst>
          </p:cNvPr>
          <p:cNvSpPr/>
          <p:nvPr/>
        </p:nvSpPr>
        <p:spPr>
          <a:xfrm>
            <a:off x="2109786" y="1450182"/>
            <a:ext cx="685800" cy="55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Risk EVS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F05D7C5-64E1-7440-9176-806A782C29BA}"/>
              </a:ext>
            </a:extLst>
          </p:cNvPr>
          <p:cNvSpPr/>
          <p:nvPr/>
        </p:nvSpPr>
        <p:spPr>
          <a:xfrm>
            <a:off x="1995485" y="2459832"/>
            <a:ext cx="914401" cy="55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EVS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091B670-8A91-0C4F-9A1C-F4057EADCA46}"/>
              </a:ext>
            </a:extLst>
          </p:cNvPr>
          <p:cNvSpPr/>
          <p:nvPr/>
        </p:nvSpPr>
        <p:spPr>
          <a:xfrm>
            <a:off x="2109785" y="3607594"/>
            <a:ext cx="685800" cy="55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 EVS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4FF6D0-B706-BD48-984D-34C02DC58F61}"/>
              </a:ext>
            </a:extLst>
          </p:cNvPr>
          <p:cNvSpPr/>
          <p:nvPr/>
        </p:nvSpPr>
        <p:spPr>
          <a:xfrm>
            <a:off x="4305300" y="635794"/>
            <a:ext cx="1790700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BAM (Patient A, tumor)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F40260-7E3A-0C4C-BC4D-58C398C45B41}"/>
              </a:ext>
            </a:extLst>
          </p:cNvPr>
          <p:cNvSpPr/>
          <p:nvPr/>
        </p:nvSpPr>
        <p:spPr>
          <a:xfrm>
            <a:off x="538142" y="4664869"/>
            <a:ext cx="914400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Reference Genome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FF95A0-4235-5744-A511-F56B7245CC35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1457316" y="1728788"/>
            <a:ext cx="65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6C7505-551C-DC48-955E-5264FCE754AF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1457316" y="2738438"/>
            <a:ext cx="538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80A159-C426-CA44-B496-E4E11287570F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1457315" y="3886200"/>
            <a:ext cx="65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DD960E-BA67-5849-8695-BE7BF2B7B888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200650" y="1078706"/>
            <a:ext cx="0" cy="211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46628E2-9AA3-6A42-A995-FC1FC380B646}"/>
              </a:ext>
            </a:extLst>
          </p:cNvPr>
          <p:cNvSpPr txBox="1"/>
          <p:nvPr/>
        </p:nvSpPr>
        <p:spPr>
          <a:xfrm rot="5400000">
            <a:off x="4559080" y="2042727"/>
            <a:ext cx="1544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Assay for EVS variants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7653D7DC-7289-BB40-9BB8-46F8812138A7}"/>
              </a:ext>
            </a:extLst>
          </p:cNvPr>
          <p:cNvCxnSpPr>
            <a:stCxn id="8" idx="3"/>
            <a:endCxn id="32" idx="2"/>
          </p:cNvCxnSpPr>
          <p:nvPr/>
        </p:nvCxnSpPr>
        <p:spPr>
          <a:xfrm>
            <a:off x="2795586" y="1728788"/>
            <a:ext cx="2397290" cy="4524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9ACC911E-15B0-AD43-A033-CD505C12795A}"/>
              </a:ext>
            </a:extLst>
          </p:cNvPr>
          <p:cNvCxnSpPr>
            <a:cxnSpLocks/>
            <a:stCxn id="11" idx="3"/>
            <a:endCxn id="32" idx="2"/>
          </p:cNvCxnSpPr>
          <p:nvPr/>
        </p:nvCxnSpPr>
        <p:spPr>
          <a:xfrm flipV="1">
            <a:off x="2909886" y="2181227"/>
            <a:ext cx="2282990" cy="5572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4996D296-58A9-3044-8C53-3216FBA96C37}"/>
              </a:ext>
            </a:extLst>
          </p:cNvPr>
          <p:cNvCxnSpPr>
            <a:cxnSpLocks/>
            <a:stCxn id="12" idx="3"/>
            <a:endCxn id="32" idx="2"/>
          </p:cNvCxnSpPr>
          <p:nvPr/>
        </p:nvCxnSpPr>
        <p:spPr>
          <a:xfrm flipV="1">
            <a:off x="2795585" y="2181227"/>
            <a:ext cx="2397291" cy="17049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000F168D-E891-3349-9306-36B2AAE2BFC2}"/>
              </a:ext>
            </a:extLst>
          </p:cNvPr>
          <p:cNvSpPr/>
          <p:nvPr/>
        </p:nvSpPr>
        <p:spPr>
          <a:xfrm>
            <a:off x="4322603" y="3231357"/>
            <a:ext cx="1773398" cy="557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Cohort EVS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495F115F-F6D7-9C4A-8B2F-C285164F4BF7}"/>
              </a:ext>
            </a:extLst>
          </p:cNvPr>
          <p:cNvSpPr/>
          <p:nvPr/>
        </p:nvSpPr>
        <p:spPr>
          <a:xfrm>
            <a:off x="4322601" y="3855245"/>
            <a:ext cx="1147273" cy="55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Risk EVS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2CCEECB-3A4A-A648-8643-338757E7AB1D}"/>
              </a:ext>
            </a:extLst>
          </p:cNvPr>
          <p:cNvSpPr/>
          <p:nvPr/>
        </p:nvSpPr>
        <p:spPr>
          <a:xfrm>
            <a:off x="4305300" y="5086354"/>
            <a:ext cx="1164573" cy="55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EVS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61946DA-41C6-C14D-BA4B-01AB4A206E42}"/>
              </a:ext>
            </a:extLst>
          </p:cNvPr>
          <p:cNvSpPr/>
          <p:nvPr/>
        </p:nvSpPr>
        <p:spPr>
          <a:xfrm>
            <a:off x="4322600" y="4464846"/>
            <a:ext cx="1147273" cy="55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 EVS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9789454-A6C8-F449-9904-ED123E469169}"/>
              </a:ext>
            </a:extLst>
          </p:cNvPr>
          <p:cNvSpPr/>
          <p:nvPr/>
        </p:nvSpPr>
        <p:spPr>
          <a:xfrm>
            <a:off x="5538788" y="3886200"/>
            <a:ext cx="557212" cy="52625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19388FE-7ABA-2F41-A0F3-BD2E2E942296}"/>
              </a:ext>
            </a:extLst>
          </p:cNvPr>
          <p:cNvSpPr/>
          <p:nvPr/>
        </p:nvSpPr>
        <p:spPr>
          <a:xfrm>
            <a:off x="5538788" y="5101831"/>
            <a:ext cx="557212" cy="52625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30235FF-333F-FC4A-B7AD-BAA488C198E2}"/>
              </a:ext>
            </a:extLst>
          </p:cNvPr>
          <p:cNvSpPr/>
          <p:nvPr/>
        </p:nvSpPr>
        <p:spPr>
          <a:xfrm>
            <a:off x="5538788" y="4495801"/>
            <a:ext cx="557212" cy="52625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5B8E2D4-F83A-6140-9941-BEFE844F68F7}"/>
              </a:ext>
            </a:extLst>
          </p:cNvPr>
          <p:cNvSpPr/>
          <p:nvPr/>
        </p:nvSpPr>
        <p:spPr>
          <a:xfrm>
            <a:off x="4305299" y="5707862"/>
            <a:ext cx="1164573" cy="557212"/>
          </a:xfrm>
          <a:prstGeom prst="roundRect">
            <a:avLst/>
          </a:prstGeom>
          <a:solidFill>
            <a:srgbClr val="F53718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 EVS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6E8A6E3-035B-2946-BB3E-913CDF5688F2}"/>
              </a:ext>
            </a:extLst>
          </p:cNvPr>
          <p:cNvSpPr/>
          <p:nvPr/>
        </p:nvSpPr>
        <p:spPr>
          <a:xfrm>
            <a:off x="5538788" y="5738817"/>
            <a:ext cx="557212" cy="526257"/>
          </a:xfrm>
          <a:prstGeom prst="rect">
            <a:avLst/>
          </a:prstGeom>
          <a:solidFill>
            <a:srgbClr val="F53718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878A286-B88C-E746-9F1E-4FFE38612E61}"/>
              </a:ext>
            </a:extLst>
          </p:cNvPr>
          <p:cNvGrpSpPr/>
          <p:nvPr/>
        </p:nvGrpSpPr>
        <p:grpSpPr>
          <a:xfrm>
            <a:off x="8339145" y="1321597"/>
            <a:ext cx="1500189" cy="1919281"/>
            <a:chOff x="8339145" y="1002018"/>
            <a:chExt cx="1500189" cy="1919281"/>
          </a:xfrm>
        </p:grpSpPr>
        <p:sp>
          <p:nvSpPr>
            <p:cNvPr id="29" name="Snip Single Corner Rectangle 28">
              <a:extLst>
                <a:ext uri="{FF2B5EF4-FFF2-40B4-BE49-F238E27FC236}">
                  <a16:creationId xmlns:a16="http://schemas.microsoft.com/office/drawing/2014/main" id="{75DB37E9-847D-1D49-898F-2894D235E19A}"/>
                </a:ext>
              </a:extLst>
            </p:cNvPr>
            <p:cNvSpPr/>
            <p:nvPr/>
          </p:nvSpPr>
          <p:spPr>
            <a:xfrm>
              <a:off x="8339147" y="1002018"/>
              <a:ext cx="1500187" cy="671513"/>
            </a:xfrm>
            <a:prstGeom prst="snip1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Patient risk report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1A68368-A1CA-C047-984E-6A94BBCE76B9}"/>
                </a:ext>
              </a:extLst>
            </p:cNvPr>
            <p:cNvSpPr/>
            <p:nvPr/>
          </p:nvSpPr>
          <p:spPr>
            <a:xfrm>
              <a:off x="8339147" y="1673532"/>
              <a:ext cx="1500187" cy="4429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Met warnings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5E867D-A1B3-0745-826E-682D076544A7}"/>
                </a:ext>
              </a:extLst>
            </p:cNvPr>
            <p:cNvSpPr/>
            <p:nvPr/>
          </p:nvSpPr>
          <p:spPr>
            <a:xfrm>
              <a:off x="8339145" y="2478387"/>
              <a:ext cx="1500187" cy="4429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Risk warnings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462CF1B-DA80-2044-9D3B-068ADB48E685}"/>
                </a:ext>
              </a:extLst>
            </p:cNvPr>
            <p:cNvSpPr/>
            <p:nvPr/>
          </p:nvSpPr>
          <p:spPr>
            <a:xfrm>
              <a:off x="8339146" y="2121200"/>
              <a:ext cx="1500187" cy="4429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Driver warnings</a:t>
              </a:r>
            </a:p>
          </p:txBody>
        </p:sp>
      </p:grpSp>
      <p:sp>
        <p:nvSpPr>
          <p:cNvPr id="76" name="Right Brace 75">
            <a:extLst>
              <a:ext uri="{FF2B5EF4-FFF2-40B4-BE49-F238E27FC236}">
                <a16:creationId xmlns:a16="http://schemas.microsoft.com/office/drawing/2014/main" id="{8820B26F-9070-F248-AF36-92B142CF468A}"/>
              </a:ext>
            </a:extLst>
          </p:cNvPr>
          <p:cNvSpPr/>
          <p:nvPr/>
        </p:nvSpPr>
        <p:spPr>
          <a:xfrm>
            <a:off x="6179486" y="3896917"/>
            <a:ext cx="321327" cy="23788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4238344-748F-7149-B6CE-7411D4B5BBA3}"/>
              </a:ext>
            </a:extLst>
          </p:cNvPr>
          <p:cNvSpPr txBox="1"/>
          <p:nvPr/>
        </p:nvSpPr>
        <p:spPr>
          <a:xfrm rot="5400000">
            <a:off x="5627148" y="4917165"/>
            <a:ext cx="2232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variant counts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483C3AA-76B4-3549-861A-8736A41CD971}"/>
              </a:ext>
            </a:extLst>
          </p:cNvPr>
          <p:cNvSpPr/>
          <p:nvPr/>
        </p:nvSpPr>
        <p:spPr>
          <a:xfrm>
            <a:off x="8339146" y="4137424"/>
            <a:ext cx="1500186" cy="659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 Variant Calls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6D84214-9883-3244-83A6-1A226093A777}"/>
              </a:ext>
            </a:extLst>
          </p:cNvPr>
          <p:cNvSpPr/>
          <p:nvPr/>
        </p:nvSpPr>
        <p:spPr>
          <a:xfrm>
            <a:off x="8339145" y="5246381"/>
            <a:ext cx="1500187" cy="60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New Variants Reported in Patient</a:t>
            </a:r>
          </a:p>
        </p:txBody>
      </p: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33123A44-8E21-9345-9DA3-13E8D54D9003}"/>
              </a:ext>
            </a:extLst>
          </p:cNvPr>
          <p:cNvCxnSpPr>
            <a:cxnSpLocks/>
            <a:stCxn id="77" idx="0"/>
            <a:endCxn id="78" idx="1"/>
          </p:cNvCxnSpPr>
          <p:nvPr/>
        </p:nvCxnSpPr>
        <p:spPr>
          <a:xfrm flipV="1">
            <a:off x="6927921" y="4467228"/>
            <a:ext cx="1411225" cy="6346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46612B3E-0917-D84B-A65A-BA8E121E231E}"/>
              </a:ext>
            </a:extLst>
          </p:cNvPr>
          <p:cNvCxnSpPr>
            <a:cxnSpLocks/>
            <a:stCxn id="77" idx="0"/>
            <a:endCxn id="80" idx="1"/>
          </p:cNvCxnSpPr>
          <p:nvPr/>
        </p:nvCxnSpPr>
        <p:spPr>
          <a:xfrm>
            <a:off x="6927921" y="5101831"/>
            <a:ext cx="1411224" cy="4493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EC86556-4E49-7242-AD91-D507B31B1F19}"/>
              </a:ext>
            </a:extLst>
          </p:cNvPr>
          <p:cNvCxnSpPr>
            <a:stCxn id="78" idx="0"/>
            <a:endCxn id="43" idx="2"/>
          </p:cNvCxnSpPr>
          <p:nvPr/>
        </p:nvCxnSpPr>
        <p:spPr>
          <a:xfrm flipV="1">
            <a:off x="9089239" y="3240878"/>
            <a:ext cx="0" cy="89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41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nip Single Corner Rectangle 66">
            <a:extLst>
              <a:ext uri="{FF2B5EF4-FFF2-40B4-BE49-F238E27FC236}">
                <a16:creationId xmlns:a16="http://schemas.microsoft.com/office/drawing/2014/main" id="{B958A926-BBE6-E140-8863-74B83FAA249E}"/>
              </a:ext>
            </a:extLst>
          </p:cNvPr>
          <p:cNvSpPr/>
          <p:nvPr/>
        </p:nvSpPr>
        <p:spPr>
          <a:xfrm>
            <a:off x="8458510" y="1770437"/>
            <a:ext cx="2952755" cy="3929062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255713" algn="l"/>
              </a:tabLst>
            </a:pP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10B4F6-A8A0-EC4A-B297-BE32D28FEDFC}"/>
              </a:ext>
            </a:extLst>
          </p:cNvPr>
          <p:cNvSpPr/>
          <p:nvPr/>
        </p:nvSpPr>
        <p:spPr>
          <a:xfrm>
            <a:off x="122143" y="3876637"/>
            <a:ext cx="1790700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BAM (Patient A, met)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93EB10-47A8-BE49-9938-318428A34A17}"/>
              </a:ext>
            </a:extLst>
          </p:cNvPr>
          <p:cNvSpPr/>
          <p:nvPr/>
        </p:nvSpPr>
        <p:spPr>
          <a:xfrm>
            <a:off x="122143" y="3324099"/>
            <a:ext cx="1790700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BAM (Patient A, normal)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9CF901-84FA-804E-A30C-225C16DDA602}"/>
              </a:ext>
            </a:extLst>
          </p:cNvPr>
          <p:cNvSpPr/>
          <p:nvPr/>
        </p:nvSpPr>
        <p:spPr>
          <a:xfrm>
            <a:off x="122143" y="2778904"/>
            <a:ext cx="1790700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BAM (Patient A, tumor)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49E085-07FC-D045-8B97-2D85B96BB56B}"/>
              </a:ext>
            </a:extLst>
          </p:cNvPr>
          <p:cNvSpPr/>
          <p:nvPr/>
        </p:nvSpPr>
        <p:spPr>
          <a:xfrm>
            <a:off x="2465234" y="1735916"/>
            <a:ext cx="1773398" cy="557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Cohort EVS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66768A2B-4567-EE4A-8634-150B71F5C3B2}"/>
              </a:ext>
            </a:extLst>
          </p:cNvPr>
          <p:cNvSpPr/>
          <p:nvPr/>
        </p:nvSpPr>
        <p:spPr>
          <a:xfrm>
            <a:off x="2465232" y="2359804"/>
            <a:ext cx="1147273" cy="55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Risk EVS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C7E800A-B4F5-7A4E-99AB-BBDCF718ABF0}"/>
              </a:ext>
            </a:extLst>
          </p:cNvPr>
          <p:cNvSpPr/>
          <p:nvPr/>
        </p:nvSpPr>
        <p:spPr>
          <a:xfrm>
            <a:off x="2447931" y="3590913"/>
            <a:ext cx="1164573" cy="55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EVS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0F64A7A0-0D34-1048-A2CD-3AA6C6F3DDEA}"/>
              </a:ext>
            </a:extLst>
          </p:cNvPr>
          <p:cNvSpPr/>
          <p:nvPr/>
        </p:nvSpPr>
        <p:spPr>
          <a:xfrm>
            <a:off x="2465231" y="2969405"/>
            <a:ext cx="1147273" cy="55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 EVS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C61B3C-DA14-AA43-B2AF-E00F75B474BB}"/>
              </a:ext>
            </a:extLst>
          </p:cNvPr>
          <p:cNvSpPr/>
          <p:nvPr/>
        </p:nvSpPr>
        <p:spPr>
          <a:xfrm>
            <a:off x="3681419" y="2390759"/>
            <a:ext cx="557212" cy="52625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BCAF6-F42D-424A-AC4F-D5353CE03126}"/>
              </a:ext>
            </a:extLst>
          </p:cNvPr>
          <p:cNvSpPr/>
          <p:nvPr/>
        </p:nvSpPr>
        <p:spPr>
          <a:xfrm>
            <a:off x="3681419" y="3606390"/>
            <a:ext cx="557212" cy="52625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476A827-045B-E446-BAFB-A7FAF13DCDD4}"/>
              </a:ext>
            </a:extLst>
          </p:cNvPr>
          <p:cNvSpPr/>
          <p:nvPr/>
        </p:nvSpPr>
        <p:spPr>
          <a:xfrm>
            <a:off x="3681419" y="3000360"/>
            <a:ext cx="557212" cy="52625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9FA06A7-D464-A141-88C5-883335F82696}"/>
              </a:ext>
            </a:extLst>
          </p:cNvPr>
          <p:cNvSpPr/>
          <p:nvPr/>
        </p:nvSpPr>
        <p:spPr>
          <a:xfrm>
            <a:off x="2447930" y="4212421"/>
            <a:ext cx="1164573" cy="557212"/>
          </a:xfrm>
          <a:prstGeom prst="roundRect">
            <a:avLst/>
          </a:prstGeom>
          <a:solidFill>
            <a:srgbClr val="F9361D">
              <a:alpha val="7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Tumor A EVS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32D4FF-D399-CA46-B595-25AFC80F6CC6}"/>
              </a:ext>
            </a:extLst>
          </p:cNvPr>
          <p:cNvSpPr/>
          <p:nvPr/>
        </p:nvSpPr>
        <p:spPr>
          <a:xfrm>
            <a:off x="3681419" y="4243376"/>
            <a:ext cx="557212" cy="526257"/>
          </a:xfrm>
          <a:prstGeom prst="rect">
            <a:avLst/>
          </a:prstGeom>
          <a:solidFill>
            <a:srgbClr val="F9361D">
              <a:alpha val="7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300</a:t>
            </a:r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2BC033FF-5FF5-5C41-A0A3-119732E39F05}"/>
              </a:ext>
            </a:extLst>
          </p:cNvPr>
          <p:cNvSpPr/>
          <p:nvPr/>
        </p:nvSpPr>
        <p:spPr>
          <a:xfrm>
            <a:off x="4322117" y="2401476"/>
            <a:ext cx="321327" cy="17829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792614-7C86-B041-B719-CDC9038408D8}"/>
              </a:ext>
            </a:extLst>
          </p:cNvPr>
          <p:cNvSpPr txBox="1"/>
          <p:nvPr/>
        </p:nvSpPr>
        <p:spPr>
          <a:xfrm rot="5400000">
            <a:off x="3778821" y="3421724"/>
            <a:ext cx="221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Cohort variant counts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BEDDEEF-1CAE-8546-A060-62B9CAA0CEAF}"/>
              </a:ext>
            </a:extLst>
          </p:cNvPr>
          <p:cNvSpPr/>
          <p:nvPr/>
        </p:nvSpPr>
        <p:spPr>
          <a:xfrm>
            <a:off x="2436655" y="4823210"/>
            <a:ext cx="1164573" cy="557212"/>
          </a:xfrm>
          <a:prstGeom prst="roundRect">
            <a:avLst/>
          </a:prstGeom>
          <a:solidFill>
            <a:srgbClr val="7E7581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 A EVS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2DFF6E7-B01C-934E-A082-ABF3B228923C}"/>
              </a:ext>
            </a:extLst>
          </p:cNvPr>
          <p:cNvSpPr/>
          <p:nvPr/>
        </p:nvSpPr>
        <p:spPr>
          <a:xfrm>
            <a:off x="3670144" y="4854165"/>
            <a:ext cx="557212" cy="526257"/>
          </a:xfrm>
          <a:prstGeom prst="rect">
            <a:avLst/>
          </a:prstGeom>
          <a:solidFill>
            <a:srgbClr val="7E7581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1200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B7B818E-C9F0-D44C-90C8-D98C0182BF0F}"/>
              </a:ext>
            </a:extLst>
          </p:cNvPr>
          <p:cNvSpPr/>
          <p:nvPr/>
        </p:nvSpPr>
        <p:spPr>
          <a:xfrm>
            <a:off x="2433642" y="5457816"/>
            <a:ext cx="1164573" cy="557212"/>
          </a:xfrm>
          <a:prstGeom prst="roundRect">
            <a:avLst/>
          </a:prstGeom>
          <a:solidFill>
            <a:srgbClr val="FF9830">
              <a:alpha val="6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 A EVS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4F3383-8715-F24B-AEDA-BA79BFA30613}"/>
              </a:ext>
            </a:extLst>
          </p:cNvPr>
          <p:cNvSpPr/>
          <p:nvPr/>
        </p:nvSpPr>
        <p:spPr>
          <a:xfrm>
            <a:off x="3667131" y="5488771"/>
            <a:ext cx="557212" cy="526257"/>
          </a:xfrm>
          <a:prstGeom prst="rect">
            <a:avLst/>
          </a:prstGeom>
          <a:solidFill>
            <a:srgbClr val="FF9830">
              <a:alpha val="6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324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DEF96F19-E075-4D47-966C-B2F74CF5A1AB}"/>
              </a:ext>
            </a:extLst>
          </p:cNvPr>
          <p:cNvSpPr/>
          <p:nvPr/>
        </p:nvSpPr>
        <p:spPr>
          <a:xfrm>
            <a:off x="10144814" y="3478976"/>
            <a:ext cx="1164573" cy="557212"/>
          </a:xfrm>
          <a:prstGeom prst="roundRect">
            <a:avLst/>
          </a:prstGeom>
          <a:solidFill>
            <a:srgbClr val="F9361D">
              <a:alpha val="7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Tumor A EVS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D0B13CD-9E08-8F42-BFB9-F563C55251CC}"/>
              </a:ext>
            </a:extLst>
          </p:cNvPr>
          <p:cNvSpPr/>
          <p:nvPr/>
        </p:nvSpPr>
        <p:spPr>
          <a:xfrm>
            <a:off x="10144814" y="2537189"/>
            <a:ext cx="1164573" cy="557212"/>
          </a:xfrm>
          <a:prstGeom prst="roundRect">
            <a:avLst/>
          </a:prstGeom>
          <a:solidFill>
            <a:srgbClr val="7E7581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 A EVS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BF0AB6DC-DC27-2C4C-B6E2-D9C047687816}"/>
              </a:ext>
            </a:extLst>
          </p:cNvPr>
          <p:cNvSpPr/>
          <p:nvPr/>
        </p:nvSpPr>
        <p:spPr>
          <a:xfrm>
            <a:off x="10144814" y="4383848"/>
            <a:ext cx="1164573" cy="557212"/>
          </a:xfrm>
          <a:prstGeom prst="roundRect">
            <a:avLst/>
          </a:prstGeom>
          <a:solidFill>
            <a:srgbClr val="FF9830">
              <a:alpha val="6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 A EVS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A2DE165-D2DD-284B-AAF1-ACA50CD2364F}"/>
              </a:ext>
            </a:extLst>
          </p:cNvPr>
          <p:cNvCxnSpPr>
            <a:stCxn id="59" idx="2"/>
            <a:endCxn id="58" idx="0"/>
          </p:cNvCxnSpPr>
          <p:nvPr/>
        </p:nvCxnSpPr>
        <p:spPr>
          <a:xfrm>
            <a:off x="10727101" y="3094401"/>
            <a:ext cx="0" cy="38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61D9C23-FC0D-F144-95BA-54566CD5BD4C}"/>
              </a:ext>
            </a:extLst>
          </p:cNvPr>
          <p:cNvCxnSpPr>
            <a:stCxn id="58" idx="2"/>
            <a:endCxn id="60" idx="0"/>
          </p:cNvCxnSpPr>
          <p:nvPr/>
        </p:nvCxnSpPr>
        <p:spPr>
          <a:xfrm>
            <a:off x="10727101" y="4036188"/>
            <a:ext cx="0" cy="34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4812516-AA1E-2346-9750-BF6E0A27D934}"/>
              </a:ext>
            </a:extLst>
          </p:cNvPr>
          <p:cNvSpPr txBox="1"/>
          <p:nvPr/>
        </p:nvSpPr>
        <p:spPr>
          <a:xfrm>
            <a:off x="8562906" y="1789245"/>
            <a:ext cx="1581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gromop</a:t>
            </a:r>
            <a:r>
              <a:rPr lang="en-US" dirty="0"/>
              <a:t> record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411A89F-3AB0-A149-8054-6CBC907CC262}"/>
              </a:ext>
            </a:extLst>
          </p:cNvPr>
          <p:cNvSpPr txBox="1"/>
          <p:nvPr/>
        </p:nvSpPr>
        <p:spPr>
          <a:xfrm>
            <a:off x="8458510" y="2409525"/>
            <a:ext cx="1581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Encodes the evolutionary relationship of the samples.</a:t>
            </a:r>
          </a:p>
        </p:txBody>
      </p: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173B542E-9E06-7B4A-AB56-E1173C5FD16B}"/>
              </a:ext>
            </a:extLst>
          </p:cNvPr>
          <p:cNvCxnSpPr>
            <a:cxnSpLocks/>
            <a:stCxn id="75" idx="0"/>
            <a:endCxn id="29" idx="3"/>
          </p:cNvCxnSpPr>
          <p:nvPr/>
        </p:nvCxnSpPr>
        <p:spPr>
          <a:xfrm flipH="1" flipV="1">
            <a:off x="4238632" y="2014522"/>
            <a:ext cx="1571188" cy="3146388"/>
          </a:xfrm>
          <a:prstGeom prst="curvedConnector3">
            <a:avLst>
              <a:gd name="adj1" fmla="val -176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ight Brace 73">
            <a:extLst>
              <a:ext uri="{FF2B5EF4-FFF2-40B4-BE49-F238E27FC236}">
                <a16:creationId xmlns:a16="http://schemas.microsoft.com/office/drawing/2014/main" id="{D652D189-FBAB-5548-BF9F-6C57A4B26E0A}"/>
              </a:ext>
            </a:extLst>
          </p:cNvPr>
          <p:cNvSpPr/>
          <p:nvPr/>
        </p:nvSpPr>
        <p:spPr>
          <a:xfrm>
            <a:off x="4275498" y="4184436"/>
            <a:ext cx="884978" cy="18347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F5A3BF-D232-FD4E-BD6D-D2584E008FEF}"/>
              </a:ext>
            </a:extLst>
          </p:cNvPr>
          <p:cNvSpPr txBox="1"/>
          <p:nvPr/>
        </p:nvSpPr>
        <p:spPr>
          <a:xfrm rot="5400000">
            <a:off x="4685794" y="4837744"/>
            <a:ext cx="1601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Sample-unique</a:t>
            </a:r>
          </a:p>
          <a:p>
            <a:pPr algn="ctr"/>
            <a:r>
              <a:rPr lang="en-US" dirty="0"/>
              <a:t> variants</a:t>
            </a:r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96D846D2-C12F-BC41-ACD3-EDC211471467}"/>
              </a:ext>
            </a:extLst>
          </p:cNvPr>
          <p:cNvSpPr/>
          <p:nvPr/>
        </p:nvSpPr>
        <p:spPr>
          <a:xfrm>
            <a:off x="6924016" y="3587324"/>
            <a:ext cx="928688" cy="304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55BFE1B-2450-7643-B32E-BF5DC38035F0}"/>
              </a:ext>
            </a:extLst>
          </p:cNvPr>
          <p:cNvSpPr txBox="1"/>
          <p:nvPr/>
        </p:nvSpPr>
        <p:spPr>
          <a:xfrm>
            <a:off x="5684902" y="2109476"/>
            <a:ext cx="13640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Incorporate sample variants back into cohort EVS</a:t>
            </a:r>
          </a:p>
        </p:txBody>
      </p: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1A79FBBD-8AE7-CA4D-93C0-61F3309C06DD}"/>
              </a:ext>
            </a:extLst>
          </p:cNvPr>
          <p:cNvCxnSpPr>
            <a:stCxn id="25" idx="3"/>
            <a:endCxn id="29" idx="1"/>
          </p:cNvCxnSpPr>
          <p:nvPr/>
        </p:nvCxnSpPr>
        <p:spPr>
          <a:xfrm flipV="1">
            <a:off x="1912843" y="2014522"/>
            <a:ext cx="552391" cy="9858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5CDC333B-6D60-4746-8E07-AC3B08A064E1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 flipV="1">
            <a:off x="1912843" y="2014522"/>
            <a:ext cx="552391" cy="15310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6C2C7F42-0E8E-6C49-BBA1-FFD6260C6698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1912843" y="2014522"/>
            <a:ext cx="552391" cy="20835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38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rallelogram 11">
            <a:extLst>
              <a:ext uri="{FF2B5EF4-FFF2-40B4-BE49-F238E27FC236}">
                <a16:creationId xmlns:a16="http://schemas.microsoft.com/office/drawing/2014/main" id="{0DF8CF47-08B5-3449-B082-B1F177209D40}"/>
              </a:ext>
            </a:extLst>
          </p:cNvPr>
          <p:cNvSpPr/>
          <p:nvPr/>
        </p:nvSpPr>
        <p:spPr>
          <a:xfrm>
            <a:off x="6567517" y="3995473"/>
            <a:ext cx="2498883" cy="1724992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93EB10-47A8-BE49-9938-318428A34A17}"/>
              </a:ext>
            </a:extLst>
          </p:cNvPr>
          <p:cNvSpPr/>
          <p:nvPr/>
        </p:nvSpPr>
        <p:spPr>
          <a:xfrm>
            <a:off x="122143" y="3206328"/>
            <a:ext cx="1790700" cy="4429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BAM (Patient C, normal)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9CF901-84FA-804E-A30C-225C16DDA602}"/>
              </a:ext>
            </a:extLst>
          </p:cNvPr>
          <p:cNvSpPr/>
          <p:nvPr/>
        </p:nvSpPr>
        <p:spPr>
          <a:xfrm>
            <a:off x="122143" y="2536019"/>
            <a:ext cx="1790700" cy="4429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BAM (Patient B, tumor)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49E085-07FC-D045-8B97-2D85B96BB56B}"/>
              </a:ext>
            </a:extLst>
          </p:cNvPr>
          <p:cNvSpPr/>
          <p:nvPr/>
        </p:nvSpPr>
        <p:spPr>
          <a:xfrm>
            <a:off x="2465234" y="678639"/>
            <a:ext cx="2541372" cy="557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Cohort EVS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66768A2B-4567-EE4A-8634-150B71F5C3B2}"/>
              </a:ext>
            </a:extLst>
          </p:cNvPr>
          <p:cNvSpPr/>
          <p:nvPr/>
        </p:nvSpPr>
        <p:spPr>
          <a:xfrm>
            <a:off x="2465232" y="1731147"/>
            <a:ext cx="1147273" cy="55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Risk EVS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C7E800A-B4F5-7A4E-99AB-BBDCF718ABF0}"/>
              </a:ext>
            </a:extLst>
          </p:cNvPr>
          <p:cNvSpPr/>
          <p:nvPr/>
        </p:nvSpPr>
        <p:spPr>
          <a:xfrm>
            <a:off x="2447931" y="2962256"/>
            <a:ext cx="1164573" cy="55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EVS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0F64A7A0-0D34-1048-A2CD-3AA6C6F3DDEA}"/>
              </a:ext>
            </a:extLst>
          </p:cNvPr>
          <p:cNvSpPr/>
          <p:nvPr/>
        </p:nvSpPr>
        <p:spPr>
          <a:xfrm>
            <a:off x="2465231" y="2340748"/>
            <a:ext cx="1147273" cy="55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 EVS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C61B3C-DA14-AA43-B2AF-E00F75B474BB}"/>
              </a:ext>
            </a:extLst>
          </p:cNvPr>
          <p:cNvSpPr/>
          <p:nvPr/>
        </p:nvSpPr>
        <p:spPr>
          <a:xfrm>
            <a:off x="3681419" y="1762102"/>
            <a:ext cx="557212" cy="52625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BCAF6-F42D-424A-AC4F-D5353CE03126}"/>
              </a:ext>
            </a:extLst>
          </p:cNvPr>
          <p:cNvSpPr/>
          <p:nvPr/>
        </p:nvSpPr>
        <p:spPr>
          <a:xfrm>
            <a:off x="3681419" y="2977733"/>
            <a:ext cx="557212" cy="52625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476A827-045B-E446-BAFB-A7FAF13DCDD4}"/>
              </a:ext>
            </a:extLst>
          </p:cNvPr>
          <p:cNvSpPr/>
          <p:nvPr/>
        </p:nvSpPr>
        <p:spPr>
          <a:xfrm>
            <a:off x="3681419" y="2371703"/>
            <a:ext cx="557212" cy="52625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9FA06A7-D464-A141-88C5-883335F82696}"/>
              </a:ext>
            </a:extLst>
          </p:cNvPr>
          <p:cNvSpPr/>
          <p:nvPr/>
        </p:nvSpPr>
        <p:spPr>
          <a:xfrm>
            <a:off x="2447930" y="3583764"/>
            <a:ext cx="1164573" cy="557212"/>
          </a:xfrm>
          <a:prstGeom prst="roundRect">
            <a:avLst/>
          </a:prstGeom>
          <a:solidFill>
            <a:srgbClr val="F9361D">
              <a:alpha val="7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Tumor A EVS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32D4FF-D399-CA46-B595-25AFC80F6CC6}"/>
              </a:ext>
            </a:extLst>
          </p:cNvPr>
          <p:cNvSpPr/>
          <p:nvPr/>
        </p:nvSpPr>
        <p:spPr>
          <a:xfrm>
            <a:off x="3681419" y="3614719"/>
            <a:ext cx="557212" cy="526257"/>
          </a:xfrm>
          <a:prstGeom prst="rect">
            <a:avLst/>
          </a:prstGeom>
          <a:solidFill>
            <a:srgbClr val="F9361D">
              <a:alpha val="7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BEDDEEF-1CAE-8546-A060-62B9CAA0CEAF}"/>
              </a:ext>
            </a:extLst>
          </p:cNvPr>
          <p:cNvSpPr/>
          <p:nvPr/>
        </p:nvSpPr>
        <p:spPr>
          <a:xfrm>
            <a:off x="2436655" y="4194553"/>
            <a:ext cx="1164573" cy="557212"/>
          </a:xfrm>
          <a:prstGeom prst="roundRect">
            <a:avLst/>
          </a:prstGeom>
          <a:solidFill>
            <a:srgbClr val="7E7581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 A EVS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2DFF6E7-B01C-934E-A082-ABF3B228923C}"/>
              </a:ext>
            </a:extLst>
          </p:cNvPr>
          <p:cNvSpPr/>
          <p:nvPr/>
        </p:nvSpPr>
        <p:spPr>
          <a:xfrm>
            <a:off x="3670144" y="4225508"/>
            <a:ext cx="557212" cy="526257"/>
          </a:xfrm>
          <a:prstGeom prst="rect">
            <a:avLst/>
          </a:prstGeom>
          <a:solidFill>
            <a:srgbClr val="7E7581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B7B818E-C9F0-D44C-90C8-D98C0182BF0F}"/>
              </a:ext>
            </a:extLst>
          </p:cNvPr>
          <p:cNvSpPr/>
          <p:nvPr/>
        </p:nvSpPr>
        <p:spPr>
          <a:xfrm>
            <a:off x="2433642" y="4829159"/>
            <a:ext cx="1164573" cy="557212"/>
          </a:xfrm>
          <a:prstGeom prst="roundRect">
            <a:avLst/>
          </a:prstGeom>
          <a:solidFill>
            <a:srgbClr val="FF9830">
              <a:alpha val="6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 A EVS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4F3383-8715-F24B-AEDA-BA79BFA30613}"/>
              </a:ext>
            </a:extLst>
          </p:cNvPr>
          <p:cNvSpPr/>
          <p:nvPr/>
        </p:nvSpPr>
        <p:spPr>
          <a:xfrm>
            <a:off x="3667131" y="4845826"/>
            <a:ext cx="557212" cy="526257"/>
          </a:xfrm>
          <a:prstGeom prst="rect">
            <a:avLst/>
          </a:prstGeom>
          <a:solidFill>
            <a:srgbClr val="FF9830">
              <a:alpha val="6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4812516-AA1E-2346-9750-BF6E0A27D934}"/>
              </a:ext>
            </a:extLst>
          </p:cNvPr>
          <p:cNvSpPr txBox="1"/>
          <p:nvPr/>
        </p:nvSpPr>
        <p:spPr>
          <a:xfrm>
            <a:off x="6910259" y="3995473"/>
            <a:ext cx="2253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gromop</a:t>
            </a:r>
            <a:r>
              <a:rPr lang="en-US" dirty="0"/>
              <a:t> cohort record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411A89F-3AB0-A149-8054-6CBC907CC262}"/>
              </a:ext>
            </a:extLst>
          </p:cNvPr>
          <p:cNvSpPr txBox="1"/>
          <p:nvPr/>
        </p:nvSpPr>
        <p:spPr>
          <a:xfrm>
            <a:off x="6777821" y="4520136"/>
            <a:ext cx="2022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Encodes the cohort EVS and</a:t>
            </a:r>
          </a:p>
          <a:p>
            <a:r>
              <a:rPr lang="en-US" dirty="0"/>
              <a:t>the sample relationships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891D6EE0-8333-8F43-9656-CB3B3014F88A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1912843" y="957245"/>
            <a:ext cx="552391" cy="18002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FAB38FCE-255F-6643-8198-9BF6E7170D38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 flipV="1">
            <a:off x="1912843" y="957245"/>
            <a:ext cx="552391" cy="24705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240A60-7C01-F64A-9F9F-03B4F6688B9F}"/>
              </a:ext>
            </a:extLst>
          </p:cNvPr>
          <p:cNvSpPr txBox="1"/>
          <p:nvPr/>
        </p:nvSpPr>
        <p:spPr>
          <a:xfrm>
            <a:off x="3526840" y="1260394"/>
            <a:ext cx="945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Variant hits (Sample B)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4BD7053-444C-7943-BAD5-CB3A3D69997D}"/>
              </a:ext>
            </a:extLst>
          </p:cNvPr>
          <p:cNvSpPr/>
          <p:nvPr/>
        </p:nvSpPr>
        <p:spPr>
          <a:xfrm>
            <a:off x="4449394" y="1762102"/>
            <a:ext cx="557212" cy="52625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BEFE341-B7EE-1B48-8345-34EC3EF8D05F}"/>
              </a:ext>
            </a:extLst>
          </p:cNvPr>
          <p:cNvSpPr/>
          <p:nvPr/>
        </p:nvSpPr>
        <p:spPr>
          <a:xfrm>
            <a:off x="4449394" y="2977733"/>
            <a:ext cx="557212" cy="52625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F5781E0-E49A-044B-B38F-B787F739FCB9}"/>
              </a:ext>
            </a:extLst>
          </p:cNvPr>
          <p:cNvSpPr/>
          <p:nvPr/>
        </p:nvSpPr>
        <p:spPr>
          <a:xfrm>
            <a:off x="4449394" y="2371703"/>
            <a:ext cx="557212" cy="52625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852345-2BC9-9340-B964-E7904822475C}"/>
              </a:ext>
            </a:extLst>
          </p:cNvPr>
          <p:cNvSpPr/>
          <p:nvPr/>
        </p:nvSpPr>
        <p:spPr>
          <a:xfrm>
            <a:off x="4449394" y="3614719"/>
            <a:ext cx="557212" cy="526257"/>
          </a:xfrm>
          <a:prstGeom prst="rect">
            <a:avLst/>
          </a:prstGeom>
          <a:solidFill>
            <a:srgbClr val="F9361D">
              <a:alpha val="7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7DEFD1D-21F1-6F4B-BA43-6A1470570E99}"/>
              </a:ext>
            </a:extLst>
          </p:cNvPr>
          <p:cNvSpPr/>
          <p:nvPr/>
        </p:nvSpPr>
        <p:spPr>
          <a:xfrm>
            <a:off x="4438119" y="4225508"/>
            <a:ext cx="557212" cy="526257"/>
          </a:xfrm>
          <a:prstGeom prst="rect">
            <a:avLst/>
          </a:prstGeom>
          <a:solidFill>
            <a:srgbClr val="7E7581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2176911-1435-0445-9799-98B1571FA1FE}"/>
              </a:ext>
            </a:extLst>
          </p:cNvPr>
          <p:cNvSpPr/>
          <p:nvPr/>
        </p:nvSpPr>
        <p:spPr>
          <a:xfrm>
            <a:off x="4435106" y="4845826"/>
            <a:ext cx="557212" cy="526257"/>
          </a:xfrm>
          <a:prstGeom prst="rect">
            <a:avLst/>
          </a:prstGeom>
          <a:solidFill>
            <a:srgbClr val="FF9830">
              <a:alpha val="6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7B897D-25FB-E94A-B6DA-73967E675480}"/>
              </a:ext>
            </a:extLst>
          </p:cNvPr>
          <p:cNvSpPr txBox="1"/>
          <p:nvPr/>
        </p:nvSpPr>
        <p:spPr>
          <a:xfrm>
            <a:off x="4294815" y="1260394"/>
            <a:ext cx="945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Variant hits (Sample C)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2700C0C-9799-1948-8B69-15287871CFB8}"/>
              </a:ext>
            </a:extLst>
          </p:cNvPr>
          <p:cNvSpPr/>
          <p:nvPr/>
        </p:nvSpPr>
        <p:spPr>
          <a:xfrm>
            <a:off x="2430779" y="6025297"/>
            <a:ext cx="1164573" cy="557212"/>
          </a:xfrm>
          <a:prstGeom prst="roundRect">
            <a:avLst/>
          </a:prstGeom>
          <a:solidFill>
            <a:schemeClr val="tx2">
              <a:lumMod val="60000"/>
              <a:lumOff val="40000"/>
              <a:alpha val="6784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EVS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203B8C8-4593-0E42-ABFF-1B27E25BED9B}"/>
              </a:ext>
            </a:extLst>
          </p:cNvPr>
          <p:cNvSpPr/>
          <p:nvPr/>
        </p:nvSpPr>
        <p:spPr>
          <a:xfrm>
            <a:off x="3664268" y="6056252"/>
            <a:ext cx="557212" cy="526257"/>
          </a:xfrm>
          <a:prstGeom prst="rect">
            <a:avLst/>
          </a:prstGeom>
          <a:solidFill>
            <a:schemeClr val="tx2">
              <a:lumMod val="60000"/>
              <a:lumOff val="40000"/>
              <a:alpha val="6784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95D8B36-A044-AE44-BAFE-8C829BED194B}"/>
              </a:ext>
            </a:extLst>
          </p:cNvPr>
          <p:cNvSpPr/>
          <p:nvPr/>
        </p:nvSpPr>
        <p:spPr>
          <a:xfrm>
            <a:off x="4432243" y="6041964"/>
            <a:ext cx="557212" cy="526257"/>
          </a:xfrm>
          <a:prstGeom prst="rect">
            <a:avLst/>
          </a:prstGeom>
          <a:solidFill>
            <a:schemeClr val="tx2">
              <a:lumMod val="60000"/>
              <a:lumOff val="40000"/>
              <a:alpha val="6784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F3110AA-C114-C74C-A7AA-FD223B14F1D0}"/>
              </a:ext>
            </a:extLst>
          </p:cNvPr>
          <p:cNvSpPr/>
          <p:nvPr/>
        </p:nvSpPr>
        <p:spPr>
          <a:xfrm>
            <a:off x="2422978" y="5432797"/>
            <a:ext cx="1164573" cy="557212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784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EVS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B90EA0-5D28-1448-A20E-40313E7F0B97}"/>
              </a:ext>
            </a:extLst>
          </p:cNvPr>
          <p:cNvSpPr/>
          <p:nvPr/>
        </p:nvSpPr>
        <p:spPr>
          <a:xfrm>
            <a:off x="3656467" y="5463752"/>
            <a:ext cx="557212" cy="526257"/>
          </a:xfrm>
          <a:prstGeom prst="rect">
            <a:avLst/>
          </a:prstGeom>
          <a:solidFill>
            <a:schemeClr val="accent1">
              <a:lumMod val="60000"/>
              <a:lumOff val="40000"/>
              <a:alpha val="6784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06A49F1-4B93-EA40-9F82-D8C1F0A229F3}"/>
              </a:ext>
            </a:extLst>
          </p:cNvPr>
          <p:cNvSpPr/>
          <p:nvPr/>
        </p:nvSpPr>
        <p:spPr>
          <a:xfrm>
            <a:off x="4424442" y="5449464"/>
            <a:ext cx="557212" cy="526257"/>
          </a:xfrm>
          <a:prstGeom prst="rect">
            <a:avLst/>
          </a:prstGeom>
          <a:solidFill>
            <a:schemeClr val="accent1">
              <a:lumMod val="60000"/>
              <a:lumOff val="40000"/>
              <a:alpha val="6784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9F22A4D-E19C-2840-AB34-349E67EE203C}"/>
              </a:ext>
            </a:extLst>
          </p:cNvPr>
          <p:cNvGrpSpPr/>
          <p:nvPr/>
        </p:nvGrpSpPr>
        <p:grpSpPr>
          <a:xfrm>
            <a:off x="7268401" y="1576378"/>
            <a:ext cx="1500189" cy="1919281"/>
            <a:chOff x="8339145" y="1002018"/>
            <a:chExt cx="1500189" cy="1919281"/>
          </a:xfrm>
        </p:grpSpPr>
        <p:sp>
          <p:nvSpPr>
            <p:cNvPr id="72" name="Snip Single Corner Rectangle 71">
              <a:extLst>
                <a:ext uri="{FF2B5EF4-FFF2-40B4-BE49-F238E27FC236}">
                  <a16:creationId xmlns:a16="http://schemas.microsoft.com/office/drawing/2014/main" id="{4F438FDD-A8DA-E044-A0B1-FB6DB2585B8B}"/>
                </a:ext>
              </a:extLst>
            </p:cNvPr>
            <p:cNvSpPr/>
            <p:nvPr/>
          </p:nvSpPr>
          <p:spPr>
            <a:xfrm>
              <a:off x="8339147" y="1002018"/>
              <a:ext cx="1500187" cy="671513"/>
            </a:xfrm>
            <a:prstGeom prst="snip1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Patient risk report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D338D7C-1990-5845-9A4C-8E54390AA86F}"/>
                </a:ext>
              </a:extLst>
            </p:cNvPr>
            <p:cNvSpPr/>
            <p:nvPr/>
          </p:nvSpPr>
          <p:spPr>
            <a:xfrm>
              <a:off x="8339147" y="1673532"/>
              <a:ext cx="1500187" cy="4429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Met warnings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19C2706-5EE1-4F43-A858-4C6F02340BBF}"/>
                </a:ext>
              </a:extLst>
            </p:cNvPr>
            <p:cNvSpPr/>
            <p:nvPr/>
          </p:nvSpPr>
          <p:spPr>
            <a:xfrm>
              <a:off x="8339145" y="2478387"/>
              <a:ext cx="1500187" cy="4429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Risk warnings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202BEF6-29EB-1F47-9D00-C2CC0C32B843}"/>
                </a:ext>
              </a:extLst>
            </p:cNvPr>
            <p:cNvSpPr/>
            <p:nvPr/>
          </p:nvSpPr>
          <p:spPr>
            <a:xfrm>
              <a:off x="8339146" y="2121200"/>
              <a:ext cx="1500187" cy="4429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Driver warnings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D95F350-3D83-534D-8B93-82DF8E3F2A86}"/>
              </a:ext>
            </a:extLst>
          </p:cNvPr>
          <p:cNvGrpSpPr/>
          <p:nvPr/>
        </p:nvGrpSpPr>
        <p:grpSpPr>
          <a:xfrm>
            <a:off x="7395674" y="1681516"/>
            <a:ext cx="1500189" cy="1919281"/>
            <a:chOff x="8339145" y="1002018"/>
            <a:chExt cx="1500189" cy="1919281"/>
          </a:xfrm>
        </p:grpSpPr>
        <p:sp>
          <p:nvSpPr>
            <p:cNvPr id="79" name="Snip Single Corner Rectangle 78">
              <a:extLst>
                <a:ext uri="{FF2B5EF4-FFF2-40B4-BE49-F238E27FC236}">
                  <a16:creationId xmlns:a16="http://schemas.microsoft.com/office/drawing/2014/main" id="{2C7AC21E-05A4-0C41-A544-D3E038371FDB}"/>
                </a:ext>
              </a:extLst>
            </p:cNvPr>
            <p:cNvSpPr/>
            <p:nvPr/>
          </p:nvSpPr>
          <p:spPr>
            <a:xfrm>
              <a:off x="8339147" y="1002018"/>
              <a:ext cx="1500187" cy="671513"/>
            </a:xfrm>
            <a:prstGeom prst="snip1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Patient risk report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F461343-2822-FD40-83CC-219198B7E210}"/>
                </a:ext>
              </a:extLst>
            </p:cNvPr>
            <p:cNvSpPr/>
            <p:nvPr/>
          </p:nvSpPr>
          <p:spPr>
            <a:xfrm>
              <a:off x="8339147" y="1673532"/>
              <a:ext cx="1500187" cy="4429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Met warnings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9192994-4B84-E142-A44C-A0BCD7DC6284}"/>
                </a:ext>
              </a:extLst>
            </p:cNvPr>
            <p:cNvSpPr/>
            <p:nvPr/>
          </p:nvSpPr>
          <p:spPr>
            <a:xfrm>
              <a:off x="8339145" y="2478387"/>
              <a:ext cx="1500187" cy="4429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Risk warnings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AEE0F2E-266A-924C-8338-69A3BDA92CE2}"/>
                </a:ext>
              </a:extLst>
            </p:cNvPr>
            <p:cNvSpPr/>
            <p:nvPr/>
          </p:nvSpPr>
          <p:spPr>
            <a:xfrm>
              <a:off x="8339146" y="2121200"/>
              <a:ext cx="1500187" cy="4429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Driver warnings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B985121-C7C1-A54E-8648-5D539DD2D75F}"/>
              </a:ext>
            </a:extLst>
          </p:cNvPr>
          <p:cNvGrpSpPr/>
          <p:nvPr/>
        </p:nvGrpSpPr>
        <p:grpSpPr>
          <a:xfrm>
            <a:off x="7557177" y="1814587"/>
            <a:ext cx="1500189" cy="1919281"/>
            <a:chOff x="8339145" y="1002018"/>
            <a:chExt cx="1500189" cy="1919281"/>
          </a:xfrm>
        </p:grpSpPr>
        <p:sp>
          <p:nvSpPr>
            <p:cNvPr id="86" name="Snip Single Corner Rectangle 85">
              <a:extLst>
                <a:ext uri="{FF2B5EF4-FFF2-40B4-BE49-F238E27FC236}">
                  <a16:creationId xmlns:a16="http://schemas.microsoft.com/office/drawing/2014/main" id="{4E276EC7-E9CF-C64A-B353-386C13949C46}"/>
                </a:ext>
              </a:extLst>
            </p:cNvPr>
            <p:cNvSpPr/>
            <p:nvPr/>
          </p:nvSpPr>
          <p:spPr>
            <a:xfrm>
              <a:off x="8339147" y="1002018"/>
              <a:ext cx="1500187" cy="671513"/>
            </a:xfrm>
            <a:prstGeom prst="snip1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Patient risk reports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D666B47-5FA3-A143-ABB9-EBFA561F321B}"/>
                </a:ext>
              </a:extLst>
            </p:cNvPr>
            <p:cNvSpPr/>
            <p:nvPr/>
          </p:nvSpPr>
          <p:spPr>
            <a:xfrm>
              <a:off x="8339147" y="1673532"/>
              <a:ext cx="1500187" cy="4429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Met warnings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29BF671-9242-0C46-BEEF-57DF343237B8}"/>
                </a:ext>
              </a:extLst>
            </p:cNvPr>
            <p:cNvSpPr/>
            <p:nvPr/>
          </p:nvSpPr>
          <p:spPr>
            <a:xfrm>
              <a:off x="8339145" y="2478387"/>
              <a:ext cx="1500187" cy="4429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Risk warnings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6C4C5EB-7905-5E49-A47E-4C03F97AD75A}"/>
                </a:ext>
              </a:extLst>
            </p:cNvPr>
            <p:cNvSpPr/>
            <p:nvPr/>
          </p:nvSpPr>
          <p:spPr>
            <a:xfrm>
              <a:off x="8339146" y="2121200"/>
              <a:ext cx="1500187" cy="4429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Driver warnings</a:t>
              </a:r>
            </a:p>
          </p:txBody>
        </p:sp>
      </p:grp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BFFBAA5-58EC-E941-828C-F7358A75C623}"/>
              </a:ext>
            </a:extLst>
          </p:cNvPr>
          <p:cNvSpPr/>
          <p:nvPr/>
        </p:nvSpPr>
        <p:spPr>
          <a:xfrm>
            <a:off x="5024862" y="1746603"/>
            <a:ext cx="446460" cy="4851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735FFB8-ACA1-CB43-A2F8-B8A8BD3A7881}"/>
              </a:ext>
            </a:extLst>
          </p:cNvPr>
          <p:cNvCxnSpPr>
            <a:stCxn id="13" idx="1"/>
            <a:endCxn id="73" idx="1"/>
          </p:cNvCxnSpPr>
          <p:nvPr/>
        </p:nvCxnSpPr>
        <p:spPr>
          <a:xfrm flipV="1">
            <a:off x="5471322" y="2469348"/>
            <a:ext cx="1797081" cy="1702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93A1109-7B16-274D-BF10-4D430D86A9E9}"/>
              </a:ext>
            </a:extLst>
          </p:cNvPr>
          <p:cNvCxnSpPr>
            <a:cxnSpLocks/>
            <a:stCxn id="13" idx="1"/>
            <a:endCxn id="12" idx="5"/>
          </p:cNvCxnSpPr>
          <p:nvPr/>
        </p:nvCxnSpPr>
        <p:spPr>
          <a:xfrm>
            <a:off x="5471322" y="4172284"/>
            <a:ext cx="1311819" cy="68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182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248</Words>
  <Application>Microsoft Macintosh PowerPoint</Application>
  <PresentationFormat>Widescreen</PresentationFormat>
  <Paragraphs>97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E.T. Dawson</dc:creator>
  <cp:lastModifiedBy>E.T. Dawson</cp:lastModifiedBy>
  <cp:revision>6</cp:revision>
  <dcterms:created xsi:type="dcterms:W3CDTF">2020-11-11T02:34:46Z</dcterms:created>
  <dcterms:modified xsi:type="dcterms:W3CDTF">2020-11-11T03:18:56Z</dcterms:modified>
</cp:coreProperties>
</file>