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44"/>
  </p:handoutMasterIdLst>
  <p:sldIdLst>
    <p:sldId id="256" r:id="rId2"/>
    <p:sldId id="356" r:id="rId3"/>
    <p:sldId id="357" r:id="rId4"/>
    <p:sldId id="358" r:id="rId5"/>
    <p:sldId id="299" r:id="rId6"/>
    <p:sldId id="300" r:id="rId7"/>
    <p:sldId id="301" r:id="rId8"/>
    <p:sldId id="302" r:id="rId9"/>
    <p:sldId id="309" r:id="rId10"/>
    <p:sldId id="303" r:id="rId11"/>
    <p:sldId id="304" r:id="rId12"/>
    <p:sldId id="305" r:id="rId13"/>
    <p:sldId id="307" r:id="rId14"/>
    <p:sldId id="308" r:id="rId15"/>
    <p:sldId id="359" r:id="rId16"/>
    <p:sldId id="329" r:id="rId17"/>
    <p:sldId id="333" r:id="rId18"/>
    <p:sldId id="334" r:id="rId19"/>
    <p:sldId id="335" r:id="rId20"/>
    <p:sldId id="347" r:id="rId21"/>
    <p:sldId id="336" r:id="rId22"/>
    <p:sldId id="337" r:id="rId23"/>
    <p:sldId id="311" r:id="rId24"/>
    <p:sldId id="312" r:id="rId25"/>
    <p:sldId id="313" r:id="rId26"/>
    <p:sldId id="316" r:id="rId27"/>
    <p:sldId id="318" r:id="rId28"/>
    <p:sldId id="320" r:id="rId29"/>
    <p:sldId id="321" r:id="rId30"/>
    <p:sldId id="339" r:id="rId31"/>
    <p:sldId id="355" r:id="rId32"/>
    <p:sldId id="352" r:id="rId33"/>
    <p:sldId id="353" r:id="rId34"/>
    <p:sldId id="354" r:id="rId35"/>
    <p:sldId id="343" r:id="rId36"/>
    <p:sldId id="344" r:id="rId37"/>
    <p:sldId id="345" r:id="rId38"/>
    <p:sldId id="348" r:id="rId39"/>
    <p:sldId id="349" r:id="rId40"/>
    <p:sldId id="346" r:id="rId41"/>
    <p:sldId id="350" r:id="rId42"/>
    <p:sldId id="351" r:id="rId43"/>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99"/>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4"/>
    <p:restoredTop sz="90940"/>
  </p:normalViewPr>
  <p:slideViewPr>
    <p:cSldViewPr>
      <p:cViewPr varScale="1">
        <p:scale>
          <a:sx n="91" d="100"/>
          <a:sy n="91" d="100"/>
        </p:scale>
        <p:origin x="8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6" d="100"/>
          <a:sy n="76" d="100"/>
        </p:scale>
        <p:origin x="3504" y="20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BE0BC2-4039-9744-862C-D2C89A0C103D}" type="datetimeFigureOut">
              <a:rPr lang="en-US" smtClean="0"/>
              <a:t>11/18/16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F93FFA-87FD-C94F-B6AB-B5E7BD927FEC}" type="slidenum">
              <a:rPr lang="en-US" smtClean="0"/>
              <a:t>‹#›</a:t>
            </a:fld>
            <a:endParaRPr lang="en-US"/>
          </a:p>
        </p:txBody>
      </p:sp>
    </p:spTree>
    <p:extLst>
      <p:ext uri="{BB962C8B-B14F-4D97-AF65-F5344CB8AC3E}">
        <p14:creationId xmlns:p14="http://schemas.microsoft.com/office/powerpoint/2010/main" val="12934867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BCCD9354-7A1E-4299-BAE1-7F63424E1130}"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dirty="0"/>
              <a:t>Click to edit Master title style</a:t>
            </a:r>
          </a:p>
        </p:txBody>
      </p:sp>
      <p:pic>
        <p:nvPicPr>
          <p:cNvPr id="18" name="Picture 17" descr="logo.jpg"/>
          <p:cNvPicPr>
            <a:picLocks noChangeAspect="1"/>
          </p:cNvPicPr>
          <p:nvPr userDrawn="1"/>
        </p:nvPicPr>
        <p:blipFill>
          <a:blip r:embed="rId2"/>
          <a:stretch>
            <a:fillRect/>
          </a:stretch>
        </p:blipFill>
        <p:spPr>
          <a:xfrm>
            <a:off x="8001000" y="0"/>
            <a:ext cx="1143000" cy="1143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C463EC-EBB6-4A7C-B6CD-DCAA8D64B06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9DBDDF-9C4A-4D17-B9CC-DFE203EC15A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372EEB44-7C97-46BD-B2E4-CF0E50DDF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2E6AFD-8EAB-4F16-82D7-7923239DA1F5}" type="slidenum">
              <a:rPr lang="en-US"/>
              <a:pPr/>
              <a:t>‹#›</a:t>
            </a:fld>
            <a:endParaRPr lang="en-US"/>
          </a:p>
        </p:txBody>
      </p:sp>
      <p:pic>
        <p:nvPicPr>
          <p:cNvPr id="8" name="Picture 7" descr="logo.jpg"/>
          <p:cNvPicPr>
            <a:picLocks noChangeAspect="1"/>
          </p:cNvPicPr>
          <p:nvPr userDrawn="1"/>
        </p:nvPicPr>
        <p:blipFill>
          <a:blip r:embed="rId2"/>
          <a:stretch>
            <a:fillRect/>
          </a:stretch>
        </p:blipFill>
        <p:spPr>
          <a:xfrm>
            <a:off x="8001000" y="0"/>
            <a:ext cx="1143000" cy="1143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B4CFBB-4A66-4307-9D26-116D06AA71F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B00A30-7F6D-4AF2-B838-F1A964132E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5CD8B39-7EAC-4782-896C-E0AA8EB6A1C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DC927C2-9A87-493D-8E88-7AE05E0DF29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B3B1E5D-4ADB-40EB-879B-5AD240D7AF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10E081-FC27-41B8-8233-FC25D78EBFC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93BF78-68C1-4D3A-8833-7092E1692FE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26B22C74-C127-4BA1-ABCA-87F62476D562}"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a:p>
          </p:txBody>
        </p:sp>
      </p:grpSp>
      <p:pic>
        <p:nvPicPr>
          <p:cNvPr id="15" name="Picture 14" descr="logo.jpg"/>
          <p:cNvPicPr>
            <a:picLocks noChangeAspect="1"/>
          </p:cNvPicPr>
          <p:nvPr userDrawn="1"/>
        </p:nvPicPr>
        <p:blipFill>
          <a:blip r:embed="rId14"/>
          <a:stretch>
            <a:fillRect/>
          </a:stretch>
        </p:blipFill>
        <p:spPr>
          <a:xfrm>
            <a:off x="8077200" y="0"/>
            <a:ext cx="1066800" cy="10668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emf"/><Relationship Id="rId3" Type="http://schemas.openxmlformats.org/officeDocument/2006/relationships/image" Target="../media/image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635842" y="2884487"/>
            <a:ext cx="4076700" cy="3200400"/>
          </a:xfrm>
        </p:spPr>
        <p:txBody>
          <a:bodyPr/>
          <a:lstStyle/>
          <a:p>
            <a:r>
              <a:rPr lang="en-US" dirty="0"/>
              <a:t>	</a:t>
            </a:r>
            <a:r>
              <a:rPr lang="en-US" sz="2000" b="1" dirty="0" smtClean="0">
                <a:solidFill>
                  <a:schemeClr val="tx1"/>
                </a:solidFill>
                <a:latin typeface="+mn-lt"/>
                <a:ea typeface="+mn-ea"/>
                <a:cs typeface="+mn-cs"/>
              </a:rPr>
              <a:t> STUDENT NAME</a:t>
            </a:r>
          </a:p>
          <a:p>
            <a:r>
              <a:rPr lang="en-US" sz="2000" b="1" dirty="0" smtClean="0">
                <a:solidFill>
                  <a:schemeClr val="tx1"/>
                </a:solidFill>
              </a:rPr>
              <a:t>     REGISTRATION NUMBER</a:t>
            </a:r>
          </a:p>
          <a:p>
            <a:endParaRPr lang="en-US" sz="2000" b="1" dirty="0">
              <a:solidFill>
                <a:schemeClr val="tx1"/>
              </a:solidFill>
              <a:latin typeface="+mn-lt"/>
              <a:ea typeface="+mn-ea"/>
              <a:cs typeface="+mn-cs"/>
            </a:endParaRPr>
          </a:p>
          <a:p>
            <a:pPr algn="ctr"/>
            <a:r>
              <a:rPr lang="en-US" sz="2000" b="1" dirty="0" smtClean="0">
                <a:solidFill>
                  <a:schemeClr val="tx1"/>
                </a:solidFill>
              </a:rPr>
              <a:t>Supervised by </a:t>
            </a:r>
          </a:p>
          <a:p>
            <a:pPr algn="ctr"/>
            <a:r>
              <a:rPr lang="en-US" sz="2000" b="1" dirty="0" smtClean="0">
                <a:solidFill>
                  <a:schemeClr val="tx1"/>
                </a:solidFill>
                <a:latin typeface="+mn-lt"/>
                <a:ea typeface="+mn-ea"/>
                <a:cs typeface="+mn-cs"/>
              </a:rPr>
              <a:t>Name of Supervisor </a:t>
            </a:r>
          </a:p>
          <a:p>
            <a:r>
              <a:rPr lang="en-US" sz="1800" dirty="0" smtClean="0">
                <a:solidFill>
                  <a:schemeClr val="tx1"/>
                </a:solidFill>
              </a:rPr>
              <a:t>     </a:t>
            </a:r>
          </a:p>
          <a:p>
            <a:endParaRPr lang="en-US" sz="1800" dirty="0">
              <a:solidFill>
                <a:schemeClr val="tx1"/>
              </a:solidFill>
            </a:endParaRPr>
          </a:p>
          <a:p>
            <a:r>
              <a:rPr lang="en-US" sz="1800" b="1" dirty="0" smtClean="0">
                <a:solidFill>
                  <a:schemeClr val="tx1"/>
                </a:solidFill>
              </a:rPr>
              <a:t>        </a:t>
            </a:r>
            <a:endParaRPr lang="en-US" sz="1800" b="1" dirty="0">
              <a:solidFill>
                <a:schemeClr val="tx1"/>
              </a:solidFill>
            </a:endParaRPr>
          </a:p>
          <a:p>
            <a:r>
              <a:rPr lang="en-US" sz="1800" b="1" dirty="0" smtClean="0">
                <a:solidFill>
                  <a:schemeClr val="tx1"/>
                </a:solidFill>
                <a:latin typeface="+mn-lt"/>
                <a:ea typeface="+mn-ea"/>
                <a:cs typeface="+mn-cs"/>
              </a:rPr>
              <a:t> </a:t>
            </a:r>
          </a:p>
        </p:txBody>
      </p:sp>
      <p:sp>
        <p:nvSpPr>
          <p:cNvPr id="2050" name="Rectangle 2"/>
          <p:cNvSpPr>
            <a:spLocks noGrp="1" noChangeArrowheads="1"/>
          </p:cNvSpPr>
          <p:nvPr>
            <p:ph type="ctrTitle" sz="quarter"/>
          </p:nvPr>
        </p:nvSpPr>
        <p:spPr/>
        <p:txBody>
          <a:bodyPr/>
          <a:lstStyle/>
          <a:p>
            <a:r>
              <a:rPr lang="en-US" dirty="0"/>
              <a:t>PROJECT TITLE</a:t>
            </a:r>
            <a:endParaRPr lang="en-US" dirty="0"/>
          </a:p>
        </p:txBody>
      </p:sp>
      <p:sp>
        <p:nvSpPr>
          <p:cNvPr id="6" name="Rectangle 3"/>
          <p:cNvSpPr txBox="1">
            <a:spLocks noChangeArrowheads="1"/>
          </p:cNvSpPr>
          <p:nvPr/>
        </p:nvSpPr>
        <p:spPr bwMode="auto">
          <a:xfrm>
            <a:off x="8153400" y="6400800"/>
            <a:ext cx="838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
                <a:schemeClr val="tx1"/>
              </a:buClr>
              <a:buSzPct val="75000"/>
              <a:buFont typeface="Wingdings" pitchFamily="2" charset="2"/>
              <a:buNone/>
              <a:tabLst/>
              <a:defRPr/>
            </a:pPr>
            <a:r>
              <a:rPr kumimoji="0" lang="en-US" sz="2800" b="0" i="0" u="none" strike="noStrike" kern="0" cap="none" spc="0" normalizeH="0" baseline="0" noProof="0" dirty="0" smtClean="0">
                <a:ln>
                  <a:noFill/>
                </a:ln>
                <a:solidFill>
                  <a:schemeClr val="tx2"/>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2016</a:t>
            </a:r>
            <a:endParaRPr kumimoji="0" lang="en-US" sz="1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System analysis and design</a:t>
            </a:r>
          </a:p>
          <a:p>
            <a:r>
              <a:rPr lang="en-US" dirty="0" smtClean="0"/>
              <a:t>Development languages</a:t>
            </a:r>
          </a:p>
          <a:p>
            <a:r>
              <a:rPr lang="en-US" dirty="0" smtClean="0"/>
              <a:t>Development environment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Demonstration/Result Analysis and Discussion </a:t>
            </a:r>
            <a:endParaRPr lang="en-US" dirty="0"/>
          </a:p>
        </p:txBody>
      </p:sp>
      <p:sp>
        <p:nvSpPr>
          <p:cNvPr id="3" name="Content Placeholder 2"/>
          <p:cNvSpPr>
            <a:spLocks noGrp="1"/>
          </p:cNvSpPr>
          <p:nvPr>
            <p:ph idx="1"/>
          </p:nvPr>
        </p:nvSpPr>
        <p:spPr/>
        <p:txBody>
          <a:bodyPr/>
          <a:lstStyle/>
          <a:p>
            <a:r>
              <a:rPr lang="en-US" dirty="0" smtClean="0"/>
              <a:t>For Software development project , you may demonstrate your work</a:t>
            </a:r>
          </a:p>
          <a:p>
            <a:r>
              <a:rPr lang="en-US" dirty="0" smtClean="0"/>
              <a:t>For non-software development project , you may present result analysis and discussion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1752600" y="609600"/>
            <a:ext cx="7772400" cy="11430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Part 2</a:t>
            </a:r>
            <a:br>
              <a:rPr lang="en-US" dirty="0" smtClean="0"/>
            </a:br>
            <a:r>
              <a:rPr lang="en-US" dirty="0"/>
              <a:t/>
            </a:r>
            <a:br>
              <a:rPr lang="en-US" dirty="0"/>
            </a:br>
            <a:r>
              <a:rPr lang="en-US" dirty="0"/>
              <a:t>PowerPoint: Guides and Tips </a:t>
            </a:r>
            <a:br>
              <a:rPr lang="en-US" dirty="0"/>
            </a:br>
            <a:endParaRPr lang="en-US" dirty="0"/>
          </a:p>
        </p:txBody>
      </p:sp>
    </p:spTree>
    <p:extLst>
      <p:ext uri="{BB962C8B-B14F-4D97-AF65-F5344CB8AC3E}">
        <p14:creationId xmlns:p14="http://schemas.microsoft.com/office/powerpoint/2010/main" val="75111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Microsoft's PowerPoint application is a powerful tool for creating multimedia presentations. </a:t>
            </a:r>
            <a:endParaRPr lang="en-US" dirty="0" smtClean="0"/>
          </a:p>
          <a:p>
            <a:r>
              <a:rPr lang="en-US" dirty="0" smtClean="0"/>
              <a:t>With </a:t>
            </a:r>
            <a:r>
              <a:rPr lang="en-US" dirty="0"/>
              <a:t>clip art, fancy fonts, animations, charts, graphics, sound, and an array of dazzling color schemes, it is all too easy </a:t>
            </a:r>
            <a:r>
              <a:rPr lang="en-US" dirty="0" smtClean="0"/>
              <a:t>lose </a:t>
            </a:r>
            <a:r>
              <a:rPr lang="en-US" dirty="0"/>
              <a:t>your message in the medium. </a:t>
            </a:r>
            <a:endParaRPr lang="en-US" dirty="0" smtClean="0"/>
          </a:p>
          <a:p>
            <a:r>
              <a:rPr lang="en-US" dirty="0"/>
              <a:t>Here are some basic thoughts that might help you create effective presentations. </a:t>
            </a:r>
            <a:r>
              <a:rPr lang="en-US" dirty="0"/>
              <a:t/>
            </a:r>
            <a:br>
              <a:rPr lang="en-US" dirty="0"/>
            </a:br>
            <a:endParaRPr lang="en-US" dirty="0"/>
          </a:p>
        </p:txBody>
      </p:sp>
    </p:spTree>
    <p:extLst>
      <p:ext uri="{BB962C8B-B14F-4D97-AF65-F5344CB8AC3E}">
        <p14:creationId xmlns:p14="http://schemas.microsoft.com/office/powerpoint/2010/main" val="131147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lstStyle/>
          <a:p>
            <a:r>
              <a:rPr lang="en-US" dirty="0"/>
              <a:t>Make your 1st or 2nd slide an outline of your presentation</a:t>
            </a:r>
          </a:p>
          <a:p>
            <a:pPr lvl="1"/>
            <a:r>
              <a:rPr lang="en-US" dirty="0"/>
              <a:t>Ex: </a:t>
            </a:r>
            <a:r>
              <a:rPr lang="en-US" dirty="0" smtClean="0"/>
              <a:t>template slide shown</a:t>
            </a:r>
            <a:endParaRPr lang="en-US" dirty="0"/>
          </a:p>
          <a:p>
            <a:r>
              <a:rPr lang="en-US" dirty="0"/>
              <a:t>Follow the order of your outline for the rest of the presentation</a:t>
            </a:r>
          </a:p>
          <a:p>
            <a:r>
              <a:rPr lang="en-US" dirty="0"/>
              <a:t>Only place main points on the outline slide</a:t>
            </a:r>
          </a:p>
          <a:p>
            <a:pPr lvl="1"/>
            <a:r>
              <a:rPr lang="en-US" dirty="0"/>
              <a:t>Ex: Use the titles of each slide as main points</a:t>
            </a:r>
          </a:p>
          <a:p>
            <a:endParaRPr lang="en-US" dirty="0"/>
          </a:p>
        </p:txBody>
      </p:sp>
    </p:spTree>
    <p:extLst>
      <p:ext uri="{BB962C8B-B14F-4D97-AF65-F5344CB8AC3E}">
        <p14:creationId xmlns:p14="http://schemas.microsoft.com/office/powerpoint/2010/main" val="136985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Slide Structure </a:t>
            </a:r>
            <a:endParaRPr lang="en-US" dirty="0"/>
          </a:p>
        </p:txBody>
      </p:sp>
      <p:sp>
        <p:nvSpPr>
          <p:cNvPr id="3" name="Content Placeholder 2"/>
          <p:cNvSpPr>
            <a:spLocks noGrp="1"/>
          </p:cNvSpPr>
          <p:nvPr>
            <p:ph idx="1"/>
          </p:nvPr>
        </p:nvSpPr>
        <p:spPr/>
        <p:txBody>
          <a:bodyPr/>
          <a:lstStyle/>
          <a:p>
            <a:r>
              <a:rPr lang="en-US" dirty="0"/>
              <a:t>Use 1-2 slides per minute of your presentation</a:t>
            </a:r>
          </a:p>
          <a:p>
            <a:r>
              <a:rPr lang="en-US" dirty="0" smtClean="0"/>
              <a:t>Write </a:t>
            </a:r>
            <a:r>
              <a:rPr lang="en-US" dirty="0"/>
              <a:t>in point form, not complete sentences</a:t>
            </a:r>
          </a:p>
          <a:p>
            <a:r>
              <a:rPr lang="en-US" dirty="0"/>
              <a:t>Include </a:t>
            </a:r>
            <a:r>
              <a:rPr lang="en-US" dirty="0" smtClean="0"/>
              <a:t>4-6 </a:t>
            </a:r>
            <a:r>
              <a:rPr lang="en-US" dirty="0"/>
              <a:t>points per slide</a:t>
            </a:r>
          </a:p>
          <a:p>
            <a:r>
              <a:rPr lang="en-US" dirty="0"/>
              <a:t>Avoid wordiness: use key words and phrases </a:t>
            </a:r>
            <a:r>
              <a:rPr lang="en-US" dirty="0" smtClean="0"/>
              <a:t>only</a:t>
            </a:r>
          </a:p>
          <a:p>
            <a:r>
              <a:rPr lang="en-US" dirty="0" smtClean="0"/>
              <a:t>Try to avoid text heavy (and sleep inducing) slides</a:t>
            </a:r>
            <a:endParaRPr lang="en-US" dirty="0"/>
          </a:p>
          <a:p>
            <a:endParaRPr lang="en-US" dirty="0"/>
          </a:p>
        </p:txBody>
      </p:sp>
    </p:spTree>
    <p:extLst>
      <p:ext uri="{BB962C8B-B14F-4D97-AF65-F5344CB8AC3E}">
        <p14:creationId xmlns:p14="http://schemas.microsoft.com/office/powerpoint/2010/main" val="163607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a:t>
            </a:r>
            <a:r>
              <a:rPr lang="en-US" dirty="0" smtClean="0"/>
              <a:t>Slide </a:t>
            </a:r>
            <a:r>
              <a:rPr lang="en-US" dirty="0"/>
              <a:t>Structure </a:t>
            </a:r>
          </a:p>
        </p:txBody>
      </p:sp>
      <p:sp>
        <p:nvSpPr>
          <p:cNvPr id="3" name="Content Placeholder 2"/>
          <p:cNvSpPr>
            <a:spLocks noGrp="1"/>
          </p:cNvSpPr>
          <p:nvPr>
            <p:ph idx="1"/>
          </p:nvPr>
        </p:nvSpPr>
        <p:spPr/>
        <p:txBody>
          <a:bodyPr/>
          <a:lstStyle/>
          <a:p>
            <a:r>
              <a:rPr lang="en-US" dirty="0"/>
              <a:t>This page contains too many words for a presentation slide. It is not written in point form, making it difficult both for your audience to read and for you to present each point. Although there are exactly the same number of </a:t>
            </a:r>
            <a:r>
              <a:rPr lang="en-US" dirty="0" smtClean="0"/>
              <a:t>points(5points)on </a:t>
            </a:r>
            <a:r>
              <a:rPr lang="en-US" dirty="0"/>
              <a:t>this slide as the previous slide, it looks much more complicated. In short, your audience will spend too much time trying to read this paragraph instead of listening to </a:t>
            </a:r>
            <a:r>
              <a:rPr lang="en-US" dirty="0" smtClean="0"/>
              <a:t>you. Finally try in all possible way to avoid using too much text in your slides that may make listeners sleepy</a:t>
            </a:r>
            <a:endParaRPr lang="en-US" dirty="0"/>
          </a:p>
        </p:txBody>
      </p:sp>
    </p:spTree>
    <p:extLst>
      <p:ext uri="{BB962C8B-B14F-4D97-AF65-F5344CB8AC3E}">
        <p14:creationId xmlns:p14="http://schemas.microsoft.com/office/powerpoint/2010/main" val="19190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Slide About ? </a:t>
            </a:r>
            <a:endParaRPr lang="en-US" dirty="0"/>
          </a:p>
        </p:txBody>
      </p:sp>
      <p:sp>
        <p:nvSpPr>
          <p:cNvPr id="3" name="Content Placeholder 2"/>
          <p:cNvSpPr>
            <a:spLocks noGrp="1"/>
          </p:cNvSpPr>
          <p:nvPr>
            <p:ph idx="1"/>
          </p:nvPr>
        </p:nvSpPr>
        <p:spPr/>
        <p:txBody>
          <a:bodyPr/>
          <a:lstStyle/>
          <a:p>
            <a:r>
              <a:rPr lang="en-US" dirty="0" smtClean="0"/>
              <a:t>This slide consist of two parts:</a:t>
            </a:r>
          </a:p>
          <a:p>
            <a:pPr lvl="1"/>
            <a:r>
              <a:rPr lang="en-US" dirty="0" smtClean="0"/>
              <a:t>First part present the template for BSc Computer Science undergraduate project defense</a:t>
            </a:r>
          </a:p>
          <a:p>
            <a:pPr lvl="1"/>
            <a:r>
              <a:rPr lang="en-US" dirty="0" smtClean="0"/>
              <a:t>The second part present PowerPoint presentation </a:t>
            </a:r>
            <a:r>
              <a:rPr lang="en-US" b="1" dirty="0" smtClean="0"/>
              <a:t>Guide and Tips</a:t>
            </a:r>
            <a:endParaRPr lang="en-US" b="1" dirty="0"/>
          </a:p>
        </p:txBody>
      </p:sp>
    </p:spTree>
    <p:extLst>
      <p:ext uri="{BB962C8B-B14F-4D97-AF65-F5344CB8AC3E}">
        <p14:creationId xmlns:p14="http://schemas.microsoft.com/office/powerpoint/2010/main" val="132193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unnecessary details</a:t>
            </a:r>
            <a:r>
              <a:rPr lang="en-US" b="0" dirty="0"/>
              <a:t/>
            </a:r>
            <a:br>
              <a:rPr lang="en-US" b="0" dirty="0"/>
            </a:br>
            <a:endParaRPr lang="en-US" dirty="0"/>
          </a:p>
        </p:txBody>
      </p:sp>
      <p:sp>
        <p:nvSpPr>
          <p:cNvPr id="3" name="Content Placeholder 2"/>
          <p:cNvSpPr>
            <a:spLocks noGrp="1"/>
          </p:cNvSpPr>
          <p:nvPr>
            <p:ph idx="1"/>
          </p:nvPr>
        </p:nvSpPr>
        <p:spPr>
          <a:xfrm>
            <a:off x="914400" y="2362200"/>
            <a:ext cx="8001000" cy="4267200"/>
          </a:xfrm>
        </p:spPr>
        <p:txBody>
          <a:bodyPr/>
          <a:lstStyle/>
          <a:p>
            <a:r>
              <a:rPr lang="en-US" dirty="0"/>
              <a:t>O</a:t>
            </a:r>
            <a:r>
              <a:rPr lang="en-US" dirty="0" smtClean="0"/>
              <a:t>nce </a:t>
            </a:r>
            <a:r>
              <a:rPr lang="en-US" dirty="0"/>
              <a:t>you have established the purpose of the slide with the sentence headline, you should support that assertion with words and images in the body of the slide. </a:t>
            </a:r>
            <a:endParaRPr lang="en-US" dirty="0" smtClean="0"/>
          </a:p>
          <a:p>
            <a:r>
              <a:rPr lang="en-US" dirty="0" smtClean="0"/>
              <a:t>A </a:t>
            </a:r>
            <a:r>
              <a:rPr lang="en-US" dirty="0"/>
              <a:t>common error, though, is to place too many supporting details onto each </a:t>
            </a:r>
            <a:r>
              <a:rPr lang="en-US" dirty="0" smtClean="0"/>
              <a:t>slide</a:t>
            </a:r>
          </a:p>
          <a:p>
            <a:r>
              <a:rPr lang="en-US" dirty="0"/>
              <a:t>A single sheet of paper with titles or key words for each slide or a </a:t>
            </a:r>
            <a:r>
              <a:rPr lang="en-US" dirty="0" smtClean="0"/>
              <a:t>print-out </a:t>
            </a:r>
            <a:r>
              <a:rPr lang="en-US" dirty="0"/>
              <a:t>of the slides and perhaps a few small reminder notes can provide a convenient “cheat-sheet” to which you can refer during your presentation.</a:t>
            </a:r>
          </a:p>
          <a:p>
            <a:endParaRPr lang="en-US" dirty="0"/>
          </a:p>
        </p:txBody>
      </p:sp>
    </p:spTree>
    <p:extLst>
      <p:ext uri="{BB962C8B-B14F-4D97-AF65-F5344CB8AC3E}">
        <p14:creationId xmlns:p14="http://schemas.microsoft.com/office/powerpoint/2010/main" val="75238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smtClean="0"/>
              <a:t>Slide Structure</a:t>
            </a:r>
            <a:endParaRPr lang="en-US" dirty="0"/>
          </a:p>
        </p:txBody>
      </p:sp>
      <p:sp>
        <p:nvSpPr>
          <p:cNvPr id="3" name="Content Placeholder 2"/>
          <p:cNvSpPr>
            <a:spLocks noGrp="1"/>
          </p:cNvSpPr>
          <p:nvPr>
            <p:ph idx="1"/>
          </p:nvPr>
        </p:nvSpPr>
        <p:spPr/>
        <p:txBody>
          <a:bodyPr/>
          <a:lstStyle/>
          <a:p>
            <a:r>
              <a:rPr lang="en-US" dirty="0" smtClean="0"/>
              <a:t>Show </a:t>
            </a:r>
            <a:r>
              <a:rPr lang="en-US" dirty="0"/>
              <a:t>one point at a time:</a:t>
            </a:r>
          </a:p>
          <a:p>
            <a:pPr lvl="1"/>
            <a:r>
              <a:rPr lang="en-US" dirty="0"/>
              <a:t>Will help audience concentrate on what you are saying</a:t>
            </a:r>
          </a:p>
          <a:p>
            <a:pPr lvl="1"/>
            <a:r>
              <a:rPr lang="en-US" dirty="0"/>
              <a:t>Will prevent audience from reading ahead</a:t>
            </a:r>
          </a:p>
          <a:p>
            <a:pPr lvl="1"/>
            <a:r>
              <a:rPr lang="en-US" dirty="0"/>
              <a:t>Will help you keep your presentation focused</a:t>
            </a:r>
          </a:p>
          <a:p>
            <a:endParaRPr lang="en-US" dirty="0"/>
          </a:p>
        </p:txBody>
      </p:sp>
    </p:spTree>
    <p:extLst>
      <p:ext uri="{BB962C8B-B14F-4D97-AF65-F5344CB8AC3E}">
        <p14:creationId xmlns:p14="http://schemas.microsoft.com/office/powerpoint/2010/main" val="152174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t>
            </a:r>
            <a:r>
              <a:rPr lang="en-US" dirty="0" smtClean="0"/>
              <a:t>Slide </a:t>
            </a:r>
            <a:r>
              <a:rPr lang="en-US" dirty="0"/>
              <a:t>Structure </a:t>
            </a:r>
          </a:p>
        </p:txBody>
      </p:sp>
      <p:sp>
        <p:nvSpPr>
          <p:cNvPr id="3" name="Content Placeholder 2"/>
          <p:cNvSpPr>
            <a:spLocks noGrp="1"/>
          </p:cNvSpPr>
          <p:nvPr>
            <p:ph idx="1"/>
          </p:nvPr>
        </p:nvSpPr>
        <p:spPr/>
        <p:txBody>
          <a:bodyPr/>
          <a:lstStyle/>
          <a:p>
            <a:r>
              <a:rPr lang="en-US" dirty="0"/>
              <a:t>Do not use distracting </a:t>
            </a:r>
            <a:r>
              <a:rPr lang="en-US" dirty="0" smtClean="0"/>
              <a:t>animation</a:t>
            </a:r>
            <a:r>
              <a:rPr lang="en-US" dirty="0"/>
              <a:t/>
            </a:r>
            <a:br>
              <a:rPr lang="en-US" dirty="0"/>
            </a:br>
            <a:endParaRPr lang="en-US" dirty="0"/>
          </a:p>
          <a:p>
            <a:r>
              <a:rPr lang="en-US" dirty="0"/>
              <a:t>Do not go overboard with the </a:t>
            </a:r>
            <a:r>
              <a:rPr lang="en-US" dirty="0" smtClean="0"/>
              <a:t>animation</a:t>
            </a:r>
          </a:p>
          <a:p>
            <a:endParaRPr lang="en-US" dirty="0"/>
          </a:p>
          <a:p>
            <a:r>
              <a:rPr lang="en-US" dirty="0"/>
              <a:t>Be consistent with the animation that you </a:t>
            </a:r>
            <a:r>
              <a:rPr lang="en-US" dirty="0" smtClean="0"/>
              <a:t>use if any</a:t>
            </a:r>
            <a:endParaRPr lang="en-US" dirty="0"/>
          </a:p>
          <a:p>
            <a:endParaRPr lang="en-US" dirty="0"/>
          </a:p>
        </p:txBody>
      </p:sp>
    </p:spTree>
    <p:extLst>
      <p:ext uri="{BB962C8B-B14F-4D97-AF65-F5344CB8AC3E}">
        <p14:creationId xmlns:p14="http://schemas.microsoft.com/office/powerpoint/2010/main" val="172045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Typography</a:t>
            </a:r>
            <a:endParaRPr lang="en-US" dirty="0"/>
          </a:p>
        </p:txBody>
      </p:sp>
      <p:sp>
        <p:nvSpPr>
          <p:cNvPr id="3" name="Content Placeholder 2"/>
          <p:cNvSpPr>
            <a:spLocks noGrp="1"/>
          </p:cNvSpPr>
          <p:nvPr>
            <p:ph idx="1"/>
          </p:nvPr>
        </p:nvSpPr>
        <p:spPr/>
        <p:txBody>
          <a:bodyPr/>
          <a:lstStyle/>
          <a:p>
            <a:r>
              <a:rPr lang="en-US" dirty="0" smtClean="0"/>
              <a:t>Two type of Fonts : Sans Serif and Serif Fonts</a:t>
            </a:r>
          </a:p>
          <a:p>
            <a:r>
              <a:rPr lang="en-US" dirty="0" smtClean="0"/>
              <a:t>Use </a:t>
            </a:r>
            <a:r>
              <a:rPr lang="en-US" b="1" dirty="0" smtClean="0"/>
              <a:t>sans serif </a:t>
            </a:r>
            <a:r>
              <a:rPr lang="en-US" dirty="0" smtClean="0"/>
              <a:t>fonts  </a:t>
            </a:r>
            <a:r>
              <a:rPr lang="en-US" dirty="0" err="1" smtClean="0"/>
              <a:t>e.g</a:t>
            </a:r>
            <a:r>
              <a:rPr lang="en-US" dirty="0" smtClean="0"/>
              <a:t> </a:t>
            </a:r>
            <a:r>
              <a:rPr lang="en-US" b="1" dirty="0" smtClean="0"/>
              <a:t>Arial</a:t>
            </a:r>
            <a:r>
              <a:rPr lang="en-US" dirty="0" smtClean="0"/>
              <a:t> for </a:t>
            </a:r>
            <a:r>
              <a:rPr lang="en-US" dirty="0"/>
              <a:t>formal situations </a:t>
            </a:r>
            <a:r>
              <a:rPr lang="en-US" dirty="0" smtClean="0"/>
              <a:t>(</a:t>
            </a:r>
            <a:r>
              <a:rPr lang="en-US" dirty="0" err="1" smtClean="0"/>
              <a:t>e.g</a:t>
            </a:r>
            <a:r>
              <a:rPr lang="en-US" dirty="0" smtClean="0"/>
              <a:t> project defense) and </a:t>
            </a:r>
            <a:r>
              <a:rPr lang="en-US" b="1" dirty="0"/>
              <a:t>Comic Sans MS </a:t>
            </a:r>
            <a:r>
              <a:rPr lang="en-US" dirty="0"/>
              <a:t>for less </a:t>
            </a:r>
            <a:r>
              <a:rPr lang="en-US" dirty="0" smtClean="0"/>
              <a:t>formal situations</a:t>
            </a:r>
          </a:p>
          <a:p>
            <a:r>
              <a:rPr lang="en-US" dirty="0"/>
              <a:t>For some reason, the default typestyle of Microsoft’s PowerPoint is </a:t>
            </a:r>
            <a:r>
              <a:rPr lang="en-US" b="1" dirty="0"/>
              <a:t>Times New Roman</a:t>
            </a:r>
            <a:r>
              <a:rPr lang="en-US" dirty="0"/>
              <a:t>, a serif font that is not read as quickly as sans serif fonts </a:t>
            </a:r>
            <a:r>
              <a:rPr lang="en-US" dirty="0" smtClean="0"/>
              <a:t>are.</a:t>
            </a:r>
            <a:endParaRPr lang="en-US" dirty="0"/>
          </a:p>
        </p:txBody>
      </p:sp>
    </p:spTree>
    <p:extLst>
      <p:ext uri="{BB962C8B-B14F-4D97-AF65-F5344CB8AC3E}">
        <p14:creationId xmlns:p14="http://schemas.microsoft.com/office/powerpoint/2010/main" val="148977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Typography</a:t>
            </a:r>
          </a:p>
        </p:txBody>
      </p:sp>
      <p:sp>
        <p:nvSpPr>
          <p:cNvPr id="3" name="Content Placeholder 2"/>
          <p:cNvSpPr>
            <a:spLocks noGrp="1"/>
          </p:cNvSpPr>
          <p:nvPr>
            <p:ph idx="1"/>
          </p:nvPr>
        </p:nvSpPr>
        <p:spPr>
          <a:xfrm>
            <a:off x="914400" y="2362200"/>
            <a:ext cx="8001000" cy="4267200"/>
          </a:xfrm>
        </p:spPr>
        <p:txBody>
          <a:bodyPr/>
          <a:lstStyle/>
          <a:p>
            <a:r>
              <a:rPr lang="en-US" dirty="0"/>
              <a:t>Avoid presenting text in all capital </a:t>
            </a:r>
            <a:r>
              <a:rPr lang="en-US" dirty="0" smtClean="0"/>
              <a:t>letters</a:t>
            </a:r>
          </a:p>
          <a:p>
            <a:r>
              <a:rPr lang="en-US" dirty="0"/>
              <a:t>Use different size fonts for main points and secondary </a:t>
            </a:r>
            <a:r>
              <a:rPr lang="en-US" dirty="0" smtClean="0"/>
              <a:t>points</a:t>
            </a:r>
            <a:endParaRPr lang="en-US" dirty="0"/>
          </a:p>
          <a:p>
            <a:r>
              <a:rPr lang="en-US" dirty="0" smtClean="0"/>
              <a:t>You may use the following guides for type </a:t>
            </a:r>
            <a:r>
              <a:rPr lang="en-US" dirty="0"/>
              <a:t>sizes </a:t>
            </a:r>
          </a:p>
          <a:p>
            <a:pPr lvl="1"/>
            <a:r>
              <a:rPr lang="en-US" dirty="0" smtClean="0"/>
              <a:t>28 </a:t>
            </a:r>
            <a:r>
              <a:rPr lang="en-US" dirty="0"/>
              <a:t>points </a:t>
            </a:r>
            <a:r>
              <a:rPr lang="en-US" dirty="0" smtClean="0"/>
              <a:t> headline </a:t>
            </a:r>
            <a:r>
              <a:rPr lang="en-US" dirty="0"/>
              <a:t>of slide</a:t>
            </a:r>
          </a:p>
          <a:p>
            <a:pPr lvl="1"/>
            <a:r>
              <a:rPr lang="en-US" dirty="0"/>
              <a:t>24 points  </a:t>
            </a:r>
            <a:r>
              <a:rPr lang="en-US" dirty="0" smtClean="0"/>
              <a:t>primary </a:t>
            </a:r>
            <a:r>
              <a:rPr lang="en-US" dirty="0"/>
              <a:t>type for body of slide</a:t>
            </a:r>
          </a:p>
          <a:p>
            <a:pPr lvl="1"/>
            <a:r>
              <a:rPr lang="en-US" dirty="0"/>
              <a:t>18 points  secondary type for body of slide reference listings and logos</a:t>
            </a:r>
          </a:p>
          <a:p>
            <a:pPr lvl="1"/>
            <a:r>
              <a:rPr lang="en-US" dirty="0"/>
              <a:t>14 points reference listings and logos</a:t>
            </a:r>
            <a:endParaRPr lang="en-US" dirty="0"/>
          </a:p>
        </p:txBody>
      </p:sp>
    </p:spTree>
    <p:extLst>
      <p:ext uri="{BB962C8B-B14F-4D97-AF65-F5344CB8AC3E}">
        <p14:creationId xmlns:p14="http://schemas.microsoft.com/office/powerpoint/2010/main" val="107416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a:xfrm>
            <a:off x="914400" y="2362200"/>
            <a:ext cx="8001000" cy="4114800"/>
          </a:xfrm>
        </p:spPr>
        <p:txBody>
          <a:bodyPr/>
          <a:lstStyle/>
          <a:p>
            <a:r>
              <a:rPr lang="en-US" sz="2400" dirty="0" smtClean="0"/>
              <a:t>When using slides , use the </a:t>
            </a:r>
            <a:r>
              <a:rPr lang="en-US" sz="2400" dirty="0"/>
              <a:t>representative colors of your </a:t>
            </a:r>
            <a:r>
              <a:rPr lang="en-US" sz="2400" dirty="0" smtClean="0"/>
              <a:t>institution ( example we use BUK color in this template)</a:t>
            </a:r>
          </a:p>
          <a:p>
            <a:r>
              <a:rPr lang="en-US" sz="2400" dirty="0"/>
              <a:t>The color </a:t>
            </a:r>
            <a:r>
              <a:rPr lang="en-US" sz="2400" dirty="0" smtClean="0"/>
              <a:t>combination </a:t>
            </a:r>
            <a:r>
              <a:rPr lang="en-US" sz="2400" dirty="0"/>
              <a:t>that is read most quickly is black lettering against a yellow background</a:t>
            </a:r>
            <a:r>
              <a:rPr lang="en-US" sz="2400" dirty="0" smtClean="0"/>
              <a:t>, </a:t>
            </a:r>
            <a:r>
              <a:rPr lang="en-US" sz="2400" dirty="0"/>
              <a:t>which is one reason that </a:t>
            </a:r>
            <a:r>
              <a:rPr lang="en-US" sz="2400" b="1" dirty="0"/>
              <a:t>caution signs </a:t>
            </a:r>
            <a:r>
              <a:rPr lang="en-US" sz="2400" dirty="0"/>
              <a:t>use this combination</a:t>
            </a:r>
            <a:r>
              <a:rPr lang="en-US" sz="2400" dirty="0" smtClean="0"/>
              <a:t>.</a:t>
            </a:r>
          </a:p>
          <a:p>
            <a:r>
              <a:rPr lang="en-US" sz="2400" dirty="0"/>
              <a:t>The next most quickly read combination is black lettering against a white </a:t>
            </a:r>
            <a:r>
              <a:rPr lang="en-US" sz="2400" dirty="0" smtClean="0"/>
              <a:t>background.</a:t>
            </a:r>
          </a:p>
          <a:p>
            <a:r>
              <a:rPr lang="en-US" dirty="0" smtClean="0"/>
              <a:t>Choose black lettering against a white background</a:t>
            </a:r>
            <a:endParaRPr lang="en-US" sz="2400" dirty="0"/>
          </a:p>
        </p:txBody>
      </p:sp>
    </p:spTree>
    <p:extLst>
      <p:ext uri="{BB962C8B-B14F-4D97-AF65-F5344CB8AC3E}">
        <p14:creationId xmlns:p14="http://schemas.microsoft.com/office/powerpoint/2010/main" val="171721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a:t>
            </a:r>
          </a:p>
        </p:txBody>
      </p:sp>
      <p:sp>
        <p:nvSpPr>
          <p:cNvPr id="3" name="Content Placeholder 2"/>
          <p:cNvSpPr>
            <a:spLocks noGrp="1"/>
          </p:cNvSpPr>
          <p:nvPr>
            <p:ph idx="1"/>
          </p:nvPr>
        </p:nvSpPr>
        <p:spPr/>
        <p:txBody>
          <a:bodyPr/>
          <a:lstStyle/>
          <a:p>
            <a:r>
              <a:rPr lang="en-US" dirty="0"/>
              <a:t>Another consideration is color blindness. </a:t>
            </a:r>
            <a:endParaRPr lang="en-US" dirty="0" smtClean="0"/>
          </a:p>
          <a:p>
            <a:r>
              <a:rPr lang="en-US" dirty="0" smtClean="0"/>
              <a:t>About </a:t>
            </a:r>
            <a:r>
              <a:rPr lang="en-US" dirty="0"/>
              <a:t>8 percent of males and 0.5 percent of females have </a:t>
            </a:r>
            <a:r>
              <a:rPr lang="en-US" dirty="0" smtClean="0"/>
              <a:t>deficiencies </a:t>
            </a:r>
            <a:r>
              <a:rPr lang="en-US" dirty="0"/>
              <a:t>in distinguishing certain color combinations</a:t>
            </a:r>
            <a:r>
              <a:rPr lang="en-US" dirty="0" smtClean="0"/>
              <a:t>.</a:t>
            </a:r>
          </a:p>
          <a:p>
            <a:r>
              <a:rPr lang="en-US" dirty="0" smtClean="0"/>
              <a:t>The </a:t>
            </a:r>
            <a:r>
              <a:rPr lang="en-US" dirty="0"/>
              <a:t>combinations that cause the most problems for these people involve </a:t>
            </a:r>
            <a:r>
              <a:rPr lang="en-US" b="1" dirty="0" smtClean="0"/>
              <a:t>red, green, and brown</a:t>
            </a:r>
            <a:r>
              <a:rPr lang="en-US" dirty="0" smtClean="0"/>
              <a:t>. </a:t>
            </a:r>
          </a:p>
          <a:p>
            <a:r>
              <a:rPr lang="en-US" dirty="0"/>
              <a:t>For that reason, avoid such combinations</a:t>
            </a:r>
            <a:r>
              <a:rPr lang="en-US" dirty="0" smtClean="0"/>
              <a:t>.</a:t>
            </a:r>
          </a:p>
          <a:p>
            <a:r>
              <a:rPr lang="en-US" dirty="0"/>
              <a:t>Maintain a consistent design with regard to colors, font styles, and graphics.</a:t>
            </a:r>
            <a:br>
              <a:rPr lang="en-US" dirty="0"/>
            </a:br>
            <a:endParaRPr lang="en-US" dirty="0"/>
          </a:p>
          <a:p>
            <a:endParaRPr lang="en-US" dirty="0"/>
          </a:p>
          <a:p>
            <a:endParaRPr lang="en-US" dirty="0" smtClean="0"/>
          </a:p>
        </p:txBody>
      </p:sp>
    </p:spTree>
    <p:extLst>
      <p:ext uri="{BB962C8B-B14F-4D97-AF65-F5344CB8AC3E}">
        <p14:creationId xmlns:p14="http://schemas.microsoft.com/office/powerpoint/2010/main" val="209982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Avoid lists with more than four items.</a:t>
            </a:r>
            <a:br>
              <a:rPr lang="en-US" sz="3200" dirty="0"/>
            </a:br>
            <a:endParaRPr lang="en-US" sz="3200" dirty="0"/>
          </a:p>
        </p:txBody>
      </p:sp>
      <p:sp>
        <p:nvSpPr>
          <p:cNvPr id="3" name="Content Placeholder 2"/>
          <p:cNvSpPr>
            <a:spLocks noGrp="1"/>
          </p:cNvSpPr>
          <p:nvPr>
            <p:ph idx="1"/>
          </p:nvPr>
        </p:nvSpPr>
        <p:spPr/>
        <p:txBody>
          <a:bodyPr/>
          <a:lstStyle/>
          <a:p>
            <a:endParaRPr lang="en-US" dirty="0"/>
          </a:p>
          <a:p>
            <a:r>
              <a:rPr lang="en-US" dirty="0"/>
              <a:t>audiences remember lists of twos, threes, and fours. </a:t>
            </a:r>
            <a:endParaRPr lang="en-US" dirty="0" smtClean="0"/>
          </a:p>
          <a:p>
            <a:r>
              <a:rPr lang="en-US" dirty="0" smtClean="0"/>
              <a:t>In </a:t>
            </a:r>
            <a:r>
              <a:rPr lang="en-US" dirty="0"/>
              <a:t>a presentation, lists that have more items are soon </a:t>
            </a:r>
            <a:r>
              <a:rPr lang="en-US" dirty="0" smtClean="0"/>
              <a:t>forgotten</a:t>
            </a:r>
            <a:r>
              <a:rPr lang="en-US" dirty="0"/>
              <a:t>. </a:t>
            </a:r>
            <a:endParaRPr lang="en-US" dirty="0" smtClean="0"/>
          </a:p>
          <a:p>
            <a:r>
              <a:rPr lang="en-US" dirty="0" smtClean="0"/>
              <a:t>Worse </a:t>
            </a:r>
            <a:r>
              <a:rPr lang="en-US" dirty="0"/>
              <a:t>yet, the audience often does not even try to read long lists.</a:t>
            </a:r>
            <a:endParaRPr lang="en-US" dirty="0"/>
          </a:p>
        </p:txBody>
      </p:sp>
    </p:spTree>
    <p:extLst>
      <p:ext uri="{BB962C8B-B14F-4D97-AF65-F5344CB8AC3E}">
        <p14:creationId xmlns:p14="http://schemas.microsoft.com/office/powerpoint/2010/main" val="33327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endParaRPr lang="en-US" dirty="0"/>
          </a:p>
        </p:txBody>
      </p:sp>
      <p:sp>
        <p:nvSpPr>
          <p:cNvPr id="3" name="Content Placeholder 2"/>
          <p:cNvSpPr>
            <a:spLocks noGrp="1"/>
          </p:cNvSpPr>
          <p:nvPr>
            <p:ph idx="1"/>
          </p:nvPr>
        </p:nvSpPr>
        <p:spPr/>
        <p:txBody>
          <a:bodyPr/>
          <a:lstStyle/>
          <a:p>
            <a:r>
              <a:rPr lang="en-US" dirty="0"/>
              <a:t>Use a sentence headline for every slide, but the title </a:t>
            </a:r>
            <a:r>
              <a:rPr lang="en-US" dirty="0" smtClean="0"/>
              <a:t>slide.</a:t>
            </a:r>
          </a:p>
          <a:p>
            <a:r>
              <a:rPr lang="en-US" dirty="0" smtClean="0"/>
              <a:t>left </a:t>
            </a:r>
            <a:r>
              <a:rPr lang="en-US" dirty="0"/>
              <a:t>justify the headline in the slide’s upper left </a:t>
            </a:r>
            <a:r>
              <a:rPr lang="en-US" dirty="0" smtClean="0"/>
              <a:t>corner</a:t>
            </a:r>
          </a:p>
          <a:p>
            <a:r>
              <a:rPr lang="en-US" dirty="0"/>
              <a:t>Keep lists to two, three, or four items; make listed items parallel; avoid </a:t>
            </a:r>
            <a:r>
              <a:rPr lang="en-US" dirty="0" err="1"/>
              <a:t>sublists</a:t>
            </a:r>
            <a:r>
              <a:rPr lang="en-US" dirty="0"/>
              <a:t>, if </a:t>
            </a:r>
            <a:r>
              <a:rPr lang="en-US" dirty="0" smtClean="0"/>
              <a:t>possible</a:t>
            </a:r>
          </a:p>
          <a:p>
            <a:r>
              <a:rPr lang="en-US" dirty="0"/>
              <a:t>Be generous with white space</a:t>
            </a:r>
          </a:p>
          <a:p>
            <a:endParaRPr lang="en-US" dirty="0"/>
          </a:p>
          <a:p>
            <a:endParaRPr lang="en-US" dirty="0"/>
          </a:p>
        </p:txBody>
      </p:sp>
    </p:spTree>
    <p:extLst>
      <p:ext uri="{BB962C8B-B14F-4D97-AF65-F5344CB8AC3E}">
        <p14:creationId xmlns:p14="http://schemas.microsoft.com/office/powerpoint/2010/main" val="154620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a:t>
            </a:r>
            <a:endParaRPr lang="en-US" dirty="0"/>
          </a:p>
        </p:txBody>
      </p:sp>
      <p:sp>
        <p:nvSpPr>
          <p:cNvPr id="3" name="Content Placeholder 2"/>
          <p:cNvSpPr>
            <a:spLocks noGrp="1"/>
          </p:cNvSpPr>
          <p:nvPr>
            <p:ph idx="1"/>
          </p:nvPr>
        </p:nvSpPr>
        <p:spPr/>
        <p:txBody>
          <a:bodyPr/>
          <a:lstStyle/>
          <a:p>
            <a:r>
              <a:rPr lang="en-US" dirty="0" smtClean="0"/>
              <a:t>You may include </a:t>
            </a:r>
            <a:r>
              <a:rPr lang="en-US" dirty="0"/>
              <a:t>an image on every </a:t>
            </a:r>
            <a:r>
              <a:rPr lang="en-US" dirty="0" smtClean="0"/>
              <a:t>slide</a:t>
            </a:r>
            <a:r>
              <a:rPr lang="en-US" dirty="0"/>
              <a:t> </a:t>
            </a:r>
            <a:r>
              <a:rPr lang="en-US" dirty="0" smtClean="0"/>
              <a:t>if possible</a:t>
            </a:r>
          </a:p>
          <a:p>
            <a:r>
              <a:rPr lang="en-US" dirty="0"/>
              <a:t>Limit the number of items on each slide</a:t>
            </a:r>
          </a:p>
          <a:p>
            <a:r>
              <a:rPr lang="en-US" dirty="0"/>
              <a:t>Limit the number of slides so that you can dedicate at least </a:t>
            </a:r>
            <a:r>
              <a:rPr lang="en-US" b="1" dirty="0"/>
              <a:t>one minute </a:t>
            </a:r>
            <a:r>
              <a:rPr lang="en-US" dirty="0"/>
              <a:t>to each</a:t>
            </a:r>
          </a:p>
          <a:p>
            <a:endParaRPr lang="en-US" dirty="0" smtClean="0"/>
          </a:p>
        </p:txBody>
      </p:sp>
    </p:spTree>
    <p:extLst>
      <p:ext uri="{BB962C8B-B14F-4D97-AF65-F5344CB8AC3E}">
        <p14:creationId xmlns:p14="http://schemas.microsoft.com/office/powerpoint/2010/main" val="192419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36640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lstStyle/>
          <a:p>
            <a:r>
              <a:rPr lang="en-US" dirty="0"/>
              <a:t>Use graphs rather than just charts and words</a:t>
            </a:r>
          </a:p>
          <a:p>
            <a:pPr lvl="1"/>
            <a:r>
              <a:rPr lang="en-US" dirty="0"/>
              <a:t>Data in graphs is easier to comprehend &amp; retain than is raw data</a:t>
            </a:r>
          </a:p>
          <a:p>
            <a:pPr lvl="1"/>
            <a:r>
              <a:rPr lang="en-US" dirty="0"/>
              <a:t>Trends are easier to visualize in graph </a:t>
            </a:r>
            <a:r>
              <a:rPr lang="en-US" dirty="0" smtClean="0"/>
              <a:t>form</a:t>
            </a:r>
          </a:p>
          <a:p>
            <a:r>
              <a:rPr lang="en-US" dirty="0" smtClean="0"/>
              <a:t>Always </a:t>
            </a:r>
            <a:r>
              <a:rPr lang="en-US" dirty="0"/>
              <a:t>title your </a:t>
            </a:r>
            <a:r>
              <a:rPr lang="en-US" dirty="0" smtClean="0"/>
              <a:t>graphs</a:t>
            </a:r>
            <a:r>
              <a:rPr lang="en-US" dirty="0"/>
              <a:t/>
            </a:r>
            <a:br>
              <a:rPr lang="en-US" dirty="0"/>
            </a:br>
            <a:endParaRPr lang="en-US" dirty="0"/>
          </a:p>
        </p:txBody>
      </p:sp>
    </p:spTree>
    <p:extLst>
      <p:ext uri="{BB962C8B-B14F-4D97-AF65-F5344CB8AC3E}">
        <p14:creationId xmlns:p14="http://schemas.microsoft.com/office/powerpoint/2010/main" val="1664320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 Box 84"/>
          <p:cNvSpPr>
            <a:spLocks noGrp="1"/>
          </p:cNvSpPr>
          <p:nvPr>
            <p:ph type="title"/>
          </p:nvPr>
        </p:nvSpPr>
        <p:spPr>
          <a:xfrm>
            <a:off x="914400" y="762000"/>
            <a:ext cx="8001000" cy="1143000"/>
          </a:xfrm>
          <a:prstGeom prst="rect">
            <a:avLst/>
          </a:prstGeom>
        </p:spPr>
        <p:txBody>
          <a:bodyPr numCol="1"/>
          <a:lstStyle/>
          <a:p>
            <a:r>
              <a:t>Graphs - Bad</a:t>
            </a:r>
          </a:p>
        </p:txBody>
      </p:sp>
      <p:pic>
        <p:nvPicPr>
          <p:cNvPr id="85" name="Picture 85"/>
          <p:cNvPicPr>
            <a:picLocks/>
          </p:cNvPicPr>
          <p:nvPr/>
        </p:nvPicPr>
        <p:blipFill>
          <a:blip r:embed="rId2"/>
          <a:stretch/>
        </p:blipFill>
        <p:spPr>
          <a:xfrm>
            <a:off x="2133600" y="3181350"/>
            <a:ext cx="4724400" cy="765175"/>
          </a:xfrm>
          <a:prstGeom prst="rect">
            <a:avLst/>
          </a:prstGeom>
          <a:noFill/>
          <a:ln>
            <a:noFill/>
          </a:ln>
          <a:effectLst/>
        </p:spPr>
      </p:pic>
    </p:spTree>
    <p:extLst>
      <p:ext uri="{BB962C8B-B14F-4D97-AF65-F5344CB8AC3E}">
        <p14:creationId xmlns:p14="http://schemas.microsoft.com/office/powerpoint/2010/main" val="131559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89"/>
          <p:cNvSpPr>
            <a:spLocks noGrp="1"/>
          </p:cNvSpPr>
          <p:nvPr>
            <p:ph type="title"/>
          </p:nvPr>
        </p:nvSpPr>
        <p:spPr>
          <a:xfrm>
            <a:off x="914400" y="762000"/>
            <a:ext cx="8001000" cy="1143000"/>
          </a:xfrm>
          <a:prstGeom prst="rect">
            <a:avLst/>
          </a:prstGeom>
        </p:spPr>
        <p:txBody>
          <a:bodyPr numCol="1"/>
          <a:lstStyle/>
          <a:p>
            <a:r>
              <a:t>Graphs - Good</a:t>
            </a:r>
          </a:p>
        </p:txBody>
      </p:sp>
      <p:pic>
        <p:nvPicPr>
          <p:cNvPr id="90" name="Picture 90"/>
          <p:cNvPicPr>
            <a:picLocks/>
          </p:cNvPicPr>
          <p:nvPr/>
        </p:nvPicPr>
        <p:blipFill>
          <a:blip r:embed="rId2"/>
          <a:stretch/>
        </p:blipFill>
        <p:spPr>
          <a:xfrm>
            <a:off x="914400" y="2362200"/>
            <a:ext cx="3924300" cy="3733800"/>
          </a:xfrm>
          <a:prstGeom prst="rect">
            <a:avLst/>
          </a:prstGeom>
        </p:spPr>
      </p:pic>
      <p:pic>
        <p:nvPicPr>
          <p:cNvPr id="92" name="Picture 92"/>
          <p:cNvPicPr>
            <a:picLocks/>
          </p:cNvPicPr>
          <p:nvPr/>
        </p:nvPicPr>
        <p:blipFill>
          <a:blip r:embed="rId3"/>
          <a:stretch/>
        </p:blipFill>
        <p:spPr>
          <a:xfrm>
            <a:off x="611187" y="2090737"/>
            <a:ext cx="8304212" cy="4632325"/>
          </a:xfrm>
          <a:prstGeom prst="rect">
            <a:avLst/>
          </a:prstGeom>
          <a:noFill/>
          <a:ln>
            <a:noFill/>
          </a:ln>
          <a:effectLst/>
        </p:spPr>
      </p:pic>
    </p:spTree>
    <p:extLst>
      <p:ext uri="{BB962C8B-B14F-4D97-AF65-F5344CB8AC3E}">
        <p14:creationId xmlns:p14="http://schemas.microsoft.com/office/powerpoint/2010/main" val="332197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 Box 96"/>
          <p:cNvSpPr>
            <a:spLocks noGrp="1"/>
          </p:cNvSpPr>
          <p:nvPr>
            <p:ph type="title"/>
          </p:nvPr>
        </p:nvSpPr>
        <p:spPr>
          <a:xfrm>
            <a:off x="914400" y="762000"/>
            <a:ext cx="8001000" cy="1143000"/>
          </a:xfrm>
          <a:prstGeom prst="rect">
            <a:avLst/>
          </a:prstGeom>
        </p:spPr>
        <p:txBody>
          <a:bodyPr numCol="1"/>
          <a:lstStyle/>
          <a:p>
            <a:r>
              <a:t>Graphs - Bad</a:t>
            </a:r>
          </a:p>
        </p:txBody>
      </p:sp>
      <p:pic>
        <p:nvPicPr>
          <p:cNvPr id="97" name="Picture 97"/>
          <p:cNvPicPr>
            <a:picLocks/>
          </p:cNvPicPr>
          <p:nvPr/>
        </p:nvPicPr>
        <p:blipFill>
          <a:blip r:embed="rId2"/>
          <a:stretch/>
        </p:blipFill>
        <p:spPr>
          <a:xfrm>
            <a:off x="762000" y="2249487"/>
            <a:ext cx="8077200" cy="4384675"/>
          </a:xfrm>
          <a:prstGeom prst="rect">
            <a:avLst/>
          </a:prstGeom>
          <a:noFill/>
          <a:ln>
            <a:noFill/>
          </a:ln>
          <a:effectLst/>
        </p:spPr>
      </p:pic>
    </p:spTree>
    <p:extLst>
      <p:ext uri="{BB962C8B-B14F-4D97-AF65-F5344CB8AC3E}">
        <p14:creationId xmlns:p14="http://schemas.microsoft.com/office/powerpoint/2010/main" val="146164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Box 113"/>
          <p:cNvSpPr>
            <a:spLocks noGrp="1"/>
          </p:cNvSpPr>
          <p:nvPr>
            <p:ph type="title"/>
          </p:nvPr>
        </p:nvSpPr>
        <p:spPr>
          <a:xfrm>
            <a:off x="914400" y="762000"/>
            <a:ext cx="8001000" cy="1143000"/>
          </a:xfrm>
          <a:prstGeom prst="rect">
            <a:avLst/>
          </a:prstGeom>
        </p:spPr>
        <p:txBody>
          <a:bodyPr numCol="1"/>
          <a:lstStyle/>
          <a:p>
            <a:r>
              <a:t>Graphs - Bad</a:t>
            </a:r>
          </a:p>
        </p:txBody>
      </p:sp>
      <p:sp>
        <p:nvSpPr>
          <p:cNvPr id="114" name="Text Box 114"/>
          <p:cNvSpPr>
            <a:spLocks noGrp="1"/>
          </p:cNvSpPr>
          <p:nvPr>
            <p:ph type="body" idx="1"/>
          </p:nvPr>
        </p:nvSpPr>
        <p:spPr>
          <a:xfrm>
            <a:off x="914400" y="2362200"/>
            <a:ext cx="8001000" cy="3733800"/>
          </a:xfrm>
          <a:prstGeom prst="rect">
            <a:avLst/>
          </a:prstGeom>
        </p:spPr>
        <p:txBody>
          <a:bodyPr numCol="1"/>
          <a:lstStyle/>
          <a:p>
            <a:pPr marL="342900" indent="-342900"/>
            <a:r>
              <a:rPr lang="en-US" dirty="0" smtClean="0"/>
              <a:t>Minor gridlines are unnecessary</a:t>
            </a:r>
          </a:p>
          <a:p>
            <a:pPr marL="342900" indent="-342900"/>
            <a:r>
              <a:rPr lang="en-US" dirty="0" smtClean="0"/>
              <a:t>Font is too small</a:t>
            </a:r>
          </a:p>
          <a:p>
            <a:pPr marL="342900" indent="-342900"/>
            <a:r>
              <a:rPr lang="en-US" dirty="0" smtClean="0"/>
              <a:t>Colours are illogical</a:t>
            </a:r>
          </a:p>
          <a:p>
            <a:pPr marL="342900" indent="-342900"/>
            <a:r>
              <a:rPr lang="en-US" dirty="0" smtClean="0"/>
              <a:t>Title is missing</a:t>
            </a:r>
          </a:p>
          <a:p>
            <a:pPr marL="342900" indent="-342900"/>
            <a:r>
              <a:rPr lang="en-US" dirty="0" smtClean="0"/>
              <a:t>Shading is distracting</a:t>
            </a:r>
          </a:p>
          <a:p>
            <a:pPr marL="342900" indent="-342900">
              <a:buNone/>
            </a:pPr>
            <a:endParaRPr lang="en-US" dirty="0" smtClean="0"/>
          </a:p>
          <a:p>
            <a:pPr marL="342900" indent="-342900">
              <a:buNone/>
            </a:pPr>
            <a:endParaRPr lang="en-US" dirty="0" smtClean="0"/>
          </a:p>
        </p:txBody>
      </p:sp>
    </p:spTree>
    <p:extLst>
      <p:ext uri="{BB962C8B-B14F-4D97-AF65-F5344CB8AC3E}">
        <p14:creationId xmlns:p14="http://schemas.microsoft.com/office/powerpoint/2010/main" val="155123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Spelling and Grammar</a:t>
            </a:r>
            <a:endParaRPr lang="en-US" dirty="0"/>
          </a:p>
        </p:txBody>
      </p:sp>
      <p:sp>
        <p:nvSpPr>
          <p:cNvPr id="3" name="Content Placeholder 2"/>
          <p:cNvSpPr>
            <a:spLocks noGrp="1"/>
          </p:cNvSpPr>
          <p:nvPr>
            <p:ph idx="1"/>
          </p:nvPr>
        </p:nvSpPr>
        <p:spPr/>
        <p:txBody>
          <a:bodyPr/>
          <a:lstStyle/>
          <a:p>
            <a:r>
              <a:rPr lang="en-US" dirty="0"/>
              <a:t>Proof your slides for:</a:t>
            </a:r>
          </a:p>
          <a:p>
            <a:pPr lvl="1"/>
            <a:r>
              <a:rPr lang="en-US" dirty="0" err="1" smtClean="0"/>
              <a:t>speling</a:t>
            </a:r>
            <a:r>
              <a:rPr lang="en-US" dirty="0" smtClean="0"/>
              <a:t> </a:t>
            </a:r>
            <a:r>
              <a:rPr lang="en-US" dirty="0"/>
              <a:t>mistakes</a:t>
            </a:r>
          </a:p>
          <a:p>
            <a:pPr lvl="1"/>
            <a:r>
              <a:rPr lang="en-US" dirty="0"/>
              <a:t>the use of of repeated words</a:t>
            </a:r>
          </a:p>
          <a:p>
            <a:pPr lvl="1"/>
            <a:r>
              <a:rPr lang="en-US" dirty="0"/>
              <a:t>grammatical errors you might have make </a:t>
            </a:r>
            <a:r>
              <a:rPr lang="en-US" dirty="0"/>
              <a:t/>
            </a:r>
            <a:br>
              <a:rPr lang="en-US" dirty="0"/>
            </a:br>
            <a:endParaRPr lang="en-US" dirty="0"/>
          </a:p>
        </p:txBody>
      </p:sp>
    </p:spTree>
    <p:extLst>
      <p:ext uri="{BB962C8B-B14F-4D97-AF65-F5344CB8AC3E}">
        <p14:creationId xmlns:p14="http://schemas.microsoft.com/office/powerpoint/2010/main" val="704953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Use an effective and strong closing</a:t>
            </a:r>
          </a:p>
          <a:p>
            <a:pPr lvl="1"/>
            <a:r>
              <a:rPr lang="en-US" dirty="0"/>
              <a:t>Your audience is likely to remember your last </a:t>
            </a:r>
            <a:r>
              <a:rPr lang="en-US" dirty="0" smtClean="0"/>
              <a:t>words</a:t>
            </a:r>
            <a:endParaRPr lang="en-US" dirty="0"/>
          </a:p>
          <a:p>
            <a:r>
              <a:rPr lang="en-US" dirty="0"/>
              <a:t>Use a conclusion slide to</a:t>
            </a:r>
            <a:r>
              <a:rPr lang="en-US" dirty="0" smtClean="0"/>
              <a:t>:	</a:t>
            </a:r>
            <a:endParaRPr lang="en-US" dirty="0"/>
          </a:p>
          <a:p>
            <a:pPr lvl="1"/>
            <a:r>
              <a:rPr lang="en-US" dirty="0"/>
              <a:t>Summarize the main points of your presentation</a:t>
            </a:r>
          </a:p>
          <a:p>
            <a:pPr lvl="1"/>
            <a:r>
              <a:rPr lang="en-US" dirty="0"/>
              <a:t>Suggest future avenues of </a:t>
            </a:r>
            <a:r>
              <a:rPr lang="en-US" dirty="0" smtClean="0"/>
              <a:t>research if any</a:t>
            </a:r>
            <a:r>
              <a:rPr lang="en-US" dirty="0"/>
              <a:t/>
            </a:r>
            <a:br>
              <a:rPr lang="en-US" dirty="0"/>
            </a:br>
            <a:endParaRPr lang="en-US" dirty="0"/>
          </a:p>
        </p:txBody>
      </p:sp>
    </p:spTree>
    <p:extLst>
      <p:ext uri="{BB962C8B-B14F-4D97-AF65-F5344CB8AC3E}">
        <p14:creationId xmlns:p14="http://schemas.microsoft.com/office/powerpoint/2010/main" val="6559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a:t>End your presentation with a simple question slide to:</a:t>
            </a:r>
          </a:p>
          <a:p>
            <a:pPr lvl="1"/>
            <a:r>
              <a:rPr lang="en-US" dirty="0"/>
              <a:t>Invite your audience to ask questions</a:t>
            </a:r>
          </a:p>
          <a:p>
            <a:pPr lvl="1"/>
            <a:r>
              <a:rPr lang="en-US" dirty="0"/>
              <a:t>Provide a visual aid during question period</a:t>
            </a:r>
          </a:p>
          <a:p>
            <a:pPr lvl="1"/>
            <a:r>
              <a:rPr lang="en-US" dirty="0"/>
              <a:t>Avoid ending a presentation </a:t>
            </a:r>
            <a:r>
              <a:rPr lang="en-US" dirty="0" smtClean="0"/>
              <a:t>abruptly</a:t>
            </a:r>
            <a:r>
              <a:rPr lang="en-US" dirty="0"/>
              <a:t/>
            </a:r>
            <a:br>
              <a:rPr lang="en-US" dirty="0"/>
            </a:br>
            <a:endParaRPr lang="en-US" dirty="0"/>
          </a:p>
        </p:txBody>
      </p:sp>
    </p:spTree>
    <p:extLst>
      <p:ext uri="{BB962C8B-B14F-4D97-AF65-F5344CB8AC3E}">
        <p14:creationId xmlns:p14="http://schemas.microsoft.com/office/powerpoint/2010/main" val="543799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19200"/>
            <a:ext cx="8001000" cy="1143000"/>
          </a:xfrm>
        </p:spPr>
        <p:txBody>
          <a:bodyPr/>
          <a:lstStyle/>
          <a:p>
            <a:r>
              <a:rPr lang="en-US" dirty="0"/>
              <a:t>Handling Questions</a:t>
            </a:r>
            <a:br>
              <a:rPr lang="en-US" dirty="0"/>
            </a:br>
            <a:endParaRPr lang="en-US" dirty="0"/>
          </a:p>
        </p:txBody>
      </p:sp>
      <p:sp>
        <p:nvSpPr>
          <p:cNvPr id="3" name="Content Placeholder 2"/>
          <p:cNvSpPr>
            <a:spLocks noGrp="1"/>
          </p:cNvSpPr>
          <p:nvPr>
            <p:ph idx="1"/>
          </p:nvPr>
        </p:nvSpPr>
        <p:spPr/>
        <p:txBody>
          <a:bodyPr/>
          <a:lstStyle/>
          <a:p>
            <a:r>
              <a:rPr lang="en-US" dirty="0"/>
              <a:t>If you do not understand the question, you should not hesitate to ask for clarification</a:t>
            </a:r>
            <a:r>
              <a:rPr lang="en-US" dirty="0" smtClean="0"/>
              <a:t>.</a:t>
            </a:r>
          </a:p>
          <a:p>
            <a:r>
              <a:rPr lang="en-US" dirty="0"/>
              <a:t>Once you understand the question, you should repeat or rephrase it if the room is so large that the rest of the audience has not heard </a:t>
            </a:r>
            <a:r>
              <a:rPr lang="en-US" dirty="0" smtClean="0"/>
              <a:t>it</a:t>
            </a:r>
          </a:p>
          <a:p>
            <a:r>
              <a:rPr lang="en-US" dirty="0"/>
              <a:t>You should also think before answering. </a:t>
            </a:r>
            <a:endParaRPr lang="en-US" dirty="0" smtClean="0"/>
          </a:p>
          <a:p>
            <a:r>
              <a:rPr lang="en-US" dirty="0" smtClean="0"/>
              <a:t>A </a:t>
            </a:r>
            <a:r>
              <a:rPr lang="en-US" dirty="0"/>
              <a:t>pause is </a:t>
            </a:r>
            <a:r>
              <a:rPr lang="en-US" dirty="0" smtClean="0"/>
              <a:t>justified </a:t>
            </a:r>
            <a:r>
              <a:rPr lang="en-US" dirty="0"/>
              <a:t>and often appreciated by the audience</a:t>
            </a:r>
          </a:p>
        </p:txBody>
      </p:sp>
    </p:spTree>
    <p:extLst>
      <p:ext uri="{BB962C8B-B14F-4D97-AF65-F5344CB8AC3E}">
        <p14:creationId xmlns:p14="http://schemas.microsoft.com/office/powerpoint/2010/main" val="1023277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if I don</a:t>
            </a:r>
            <a:r>
              <a:rPr lang="mr-IN" dirty="0" smtClean="0"/>
              <a:t>’</a:t>
            </a:r>
            <a:r>
              <a:rPr lang="en-US" dirty="0" smtClean="0"/>
              <a:t>t know the answer ?</a:t>
            </a:r>
            <a:endParaRPr lang="en-US" dirty="0"/>
          </a:p>
        </p:txBody>
      </p:sp>
      <p:sp>
        <p:nvSpPr>
          <p:cNvPr id="3" name="Content Placeholder 2"/>
          <p:cNvSpPr>
            <a:spLocks noGrp="1"/>
          </p:cNvSpPr>
          <p:nvPr>
            <p:ph idx="1"/>
          </p:nvPr>
        </p:nvSpPr>
        <p:spPr>
          <a:xfrm>
            <a:off x="914400" y="2362200"/>
            <a:ext cx="8001000" cy="3962400"/>
          </a:xfrm>
        </p:spPr>
        <p:txBody>
          <a:bodyPr/>
          <a:lstStyle/>
          <a:p>
            <a:r>
              <a:rPr lang="en-US" dirty="0" smtClean="0"/>
              <a:t>If </a:t>
            </a:r>
            <a:r>
              <a:rPr lang="en-US" dirty="0"/>
              <a:t>you do not know the answer to a question, </a:t>
            </a:r>
            <a:r>
              <a:rPr lang="en-US" dirty="0" smtClean="0"/>
              <a:t>first you </a:t>
            </a:r>
            <a:r>
              <a:rPr lang="en-US" dirty="0"/>
              <a:t>should think about whether that question actually lies within the scope of the </a:t>
            </a:r>
            <a:r>
              <a:rPr lang="en-US" dirty="0" smtClean="0"/>
              <a:t>presentation.</a:t>
            </a:r>
          </a:p>
          <a:p>
            <a:r>
              <a:rPr lang="en-US" dirty="0"/>
              <a:t>If </a:t>
            </a:r>
            <a:r>
              <a:rPr lang="en-US" dirty="0" smtClean="0"/>
              <a:t>it lies within the scope , </a:t>
            </a:r>
            <a:r>
              <a:rPr lang="en-US" dirty="0"/>
              <a:t>then you should state </a:t>
            </a:r>
            <a:r>
              <a:rPr lang="en-US" dirty="0" smtClean="0"/>
              <a:t>that you </a:t>
            </a:r>
            <a:r>
              <a:rPr lang="en-US" dirty="0"/>
              <a:t>do not know the answer, you should not try to bluff an answer</a:t>
            </a:r>
            <a:r>
              <a:rPr lang="en-US" dirty="0" smtClean="0"/>
              <a:t>.</a:t>
            </a:r>
          </a:p>
          <a:p>
            <a:r>
              <a:rPr lang="en-US" dirty="0"/>
              <a:t>If you do not have a complete answer, you should admit that you do not have a complete answer, but then state what you do know about the point questioned</a:t>
            </a:r>
          </a:p>
          <a:p>
            <a:endParaRPr lang="en-US" dirty="0"/>
          </a:p>
        </p:txBody>
      </p:sp>
    </p:spTree>
    <p:extLst>
      <p:ext uri="{BB962C8B-B14F-4D97-AF65-F5344CB8AC3E}">
        <p14:creationId xmlns:p14="http://schemas.microsoft.com/office/powerpoint/2010/main" val="662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sz="4000" dirty="0" smtClean="0"/>
              <a:t>Part 1</a:t>
            </a:r>
            <a:br>
              <a:rPr lang="en-US" sz="4000" dirty="0" smtClean="0"/>
            </a:br>
            <a:r>
              <a:rPr lang="en-US" sz="4000" dirty="0" smtClean="0"/>
              <a:t>Project Defense Template</a:t>
            </a:r>
            <a:endParaRPr lang="en-US" sz="4000" dirty="0"/>
          </a:p>
        </p:txBody>
      </p:sp>
    </p:spTree>
    <p:extLst>
      <p:ext uri="{BB962C8B-B14F-4D97-AF65-F5344CB8AC3E}">
        <p14:creationId xmlns:p14="http://schemas.microsoft.com/office/powerpoint/2010/main" val="1077779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Start of your presentation</a:t>
            </a:r>
            <a:endParaRPr lang="en-US" dirty="0"/>
          </a:p>
        </p:txBody>
      </p:sp>
      <p:sp>
        <p:nvSpPr>
          <p:cNvPr id="3" name="Content Placeholder 2"/>
          <p:cNvSpPr>
            <a:spLocks noGrp="1"/>
          </p:cNvSpPr>
          <p:nvPr>
            <p:ph idx="1"/>
          </p:nvPr>
        </p:nvSpPr>
        <p:spPr/>
        <p:txBody>
          <a:bodyPr/>
          <a:lstStyle/>
          <a:p>
            <a:r>
              <a:rPr lang="en-US" dirty="0"/>
              <a:t>Have a beginning, a middle and an end. </a:t>
            </a:r>
            <a:endParaRPr lang="en-US" dirty="0" smtClean="0"/>
          </a:p>
          <a:p>
            <a:r>
              <a:rPr lang="en-US" dirty="0" smtClean="0"/>
              <a:t>Tell </a:t>
            </a:r>
            <a:r>
              <a:rPr lang="en-US" dirty="0"/>
              <a:t>your audience </a:t>
            </a:r>
            <a:r>
              <a:rPr lang="en-US" dirty="0" smtClean="0"/>
              <a:t>:</a:t>
            </a:r>
          </a:p>
          <a:p>
            <a:pPr lvl="1"/>
            <a:r>
              <a:rPr lang="en-US" b="1" dirty="0" smtClean="0"/>
              <a:t>what </a:t>
            </a:r>
            <a:r>
              <a:rPr lang="en-US" b="1" dirty="0"/>
              <a:t>you are going to tell them, </a:t>
            </a:r>
            <a:endParaRPr lang="en-US" b="1" dirty="0" smtClean="0"/>
          </a:p>
          <a:p>
            <a:pPr lvl="1"/>
            <a:r>
              <a:rPr lang="en-US" b="1" dirty="0" smtClean="0"/>
              <a:t>tell </a:t>
            </a:r>
            <a:r>
              <a:rPr lang="en-US" b="1" dirty="0"/>
              <a:t>it, </a:t>
            </a:r>
            <a:endParaRPr lang="en-US" b="1" dirty="0" smtClean="0"/>
          </a:p>
          <a:p>
            <a:pPr lvl="1"/>
            <a:r>
              <a:rPr lang="en-US" b="1" dirty="0" smtClean="0"/>
              <a:t>and </a:t>
            </a:r>
            <a:r>
              <a:rPr lang="en-US" b="1" dirty="0"/>
              <a:t>then summarize it.</a:t>
            </a:r>
          </a:p>
          <a:p>
            <a:endParaRPr lang="en-US" dirty="0"/>
          </a:p>
        </p:txBody>
      </p:sp>
    </p:spTree>
    <p:extLst>
      <p:ext uri="{BB962C8B-B14F-4D97-AF65-F5344CB8AC3E}">
        <p14:creationId xmlns:p14="http://schemas.microsoft.com/office/powerpoint/2010/main" val="2062867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4640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90800" y="2971800"/>
            <a:ext cx="8001000" cy="3733800"/>
          </a:xfrm>
        </p:spPr>
        <p:txBody>
          <a:bodyPr/>
          <a:lstStyle/>
          <a:p>
            <a:pPr marL="0" indent="0">
              <a:buNone/>
            </a:pPr>
            <a:r>
              <a:rPr lang="en-US" sz="3600" b="1" dirty="0"/>
              <a:t>Best </a:t>
            </a:r>
            <a:r>
              <a:rPr lang="en-US" sz="3600" b="1" dirty="0" smtClean="0"/>
              <a:t>wishes!!!</a:t>
            </a:r>
            <a:endParaRPr lang="en-US" sz="3600" b="1" dirty="0"/>
          </a:p>
        </p:txBody>
      </p:sp>
    </p:spTree>
    <p:extLst>
      <p:ext uri="{BB962C8B-B14F-4D97-AF65-F5344CB8AC3E}">
        <p14:creationId xmlns:p14="http://schemas.microsoft.com/office/powerpoint/2010/main" val="15326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914400" y="2362200"/>
            <a:ext cx="8001000" cy="4191000"/>
          </a:xfrm>
        </p:spPr>
        <p:txBody>
          <a:bodyPr/>
          <a:lstStyle/>
          <a:p>
            <a:r>
              <a:rPr lang="en-US" dirty="0" smtClean="0"/>
              <a:t>Introduction</a:t>
            </a:r>
          </a:p>
          <a:p>
            <a:r>
              <a:rPr lang="en-US" dirty="0" smtClean="0"/>
              <a:t>Problem Statement</a:t>
            </a:r>
            <a:endParaRPr lang="en-US" dirty="0" smtClean="0"/>
          </a:p>
          <a:p>
            <a:r>
              <a:rPr lang="en-US" dirty="0" smtClean="0"/>
              <a:t>Aim and objectives</a:t>
            </a:r>
          </a:p>
          <a:p>
            <a:r>
              <a:rPr lang="en-US" dirty="0" smtClean="0"/>
              <a:t>Literature Review</a:t>
            </a:r>
          </a:p>
          <a:p>
            <a:r>
              <a:rPr lang="en-US" dirty="0" smtClean="0"/>
              <a:t>Methodology</a:t>
            </a:r>
          </a:p>
          <a:p>
            <a:r>
              <a:rPr lang="en-US" dirty="0"/>
              <a:t>Demonstration/Result Analysis and Discussion </a:t>
            </a:r>
            <a:endParaRPr lang="en-US" dirty="0" smtClean="0"/>
          </a:p>
          <a:p>
            <a:r>
              <a:rPr lang="en-US" dirty="0" smtClean="0"/>
              <a:t>Summary and conclusion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0913752"/>
      </p:ext>
    </p:extLst>
  </p:cSld>
  <p:clrMapOvr>
    <a:masterClrMapping/>
  </p:clrMapOvr>
</p:sld>
</file>

<file path=ppt/theme/theme1.xml><?xml version="1.0" encoding="utf-8"?>
<a:theme xmlns:a="http://schemas.openxmlformats.org/drawingml/2006/main" name="Capsule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6972</TotalTime>
  <Words>1185</Words>
  <Application>Microsoft Macintosh PowerPoint</Application>
  <PresentationFormat>On-screen Show (4:3)</PresentationFormat>
  <Paragraphs>156</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Times New Roman</vt:lpstr>
      <vt:lpstr>Wingdings</vt:lpstr>
      <vt:lpstr>Arial</vt:lpstr>
      <vt:lpstr>Capsules</vt:lpstr>
      <vt:lpstr>PROJECT TITLE</vt:lpstr>
      <vt:lpstr>What this Slide About ? </vt:lpstr>
      <vt:lpstr>Part 1</vt:lpstr>
      <vt:lpstr>Part 1 Project Defense Template</vt:lpstr>
      <vt:lpstr>Overview</vt:lpstr>
      <vt:lpstr>Introduction </vt:lpstr>
      <vt:lpstr>Problem Statement</vt:lpstr>
      <vt:lpstr>Aim</vt:lpstr>
      <vt:lpstr>Objectives</vt:lpstr>
      <vt:lpstr>Literature Review</vt:lpstr>
      <vt:lpstr>Methodology</vt:lpstr>
      <vt:lpstr>Demonstration/Result Analysis and Discussion </vt:lpstr>
      <vt:lpstr>Summary and Conclusion </vt:lpstr>
      <vt:lpstr>References</vt:lpstr>
      <vt:lpstr>    Part 2  PowerPoint: Guides and Tips  </vt:lpstr>
      <vt:lpstr>Introduction</vt:lpstr>
      <vt:lpstr>Introduction Cont.</vt:lpstr>
      <vt:lpstr>Good Slide Structure </vt:lpstr>
      <vt:lpstr>Bad Slide Structure </vt:lpstr>
      <vt:lpstr>Avoid unnecessary details </vt:lpstr>
      <vt:lpstr>Good Slide Structure</vt:lpstr>
      <vt:lpstr>Good Slide Structure </vt:lpstr>
      <vt:lpstr>Typography</vt:lpstr>
      <vt:lpstr>Typography</vt:lpstr>
      <vt:lpstr>Color</vt:lpstr>
      <vt:lpstr>Color</vt:lpstr>
      <vt:lpstr>Avoid lists with more than four items. </vt:lpstr>
      <vt:lpstr>Layout</vt:lpstr>
      <vt:lpstr>Style</vt:lpstr>
      <vt:lpstr>Graph</vt:lpstr>
      <vt:lpstr>Graphs - Bad</vt:lpstr>
      <vt:lpstr>Graphs - Good</vt:lpstr>
      <vt:lpstr>Graphs - Bad</vt:lpstr>
      <vt:lpstr>Graphs - Bad</vt:lpstr>
      <vt:lpstr>Spelling and Grammar</vt:lpstr>
      <vt:lpstr>Conclusion</vt:lpstr>
      <vt:lpstr>Questions ???</vt:lpstr>
      <vt:lpstr>Handling Questions </vt:lpstr>
      <vt:lpstr> What if I don’t know the answer ?</vt:lpstr>
      <vt:lpstr>At the Start of your presentation</vt:lpstr>
      <vt:lpstr>Question ???</vt:lpstr>
      <vt:lpstr>PowerPoint Presentation</vt:lpstr>
    </vt:vector>
  </TitlesOfParts>
  <Company>IASTED</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Microsoft Office User</cp:lastModifiedBy>
  <cp:revision>114</cp:revision>
  <dcterms:created xsi:type="dcterms:W3CDTF">2001-12-11T23:34:17Z</dcterms:created>
  <dcterms:modified xsi:type="dcterms:W3CDTF">2016-11-18T20:15:37Z</dcterms:modified>
</cp:coreProperties>
</file>