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3" r:id="rId1"/>
  </p:sldMasterIdLst>
  <p:notesMasterIdLst>
    <p:notesMasterId r:id="rId15"/>
  </p:notesMasterIdLst>
  <p:sldIdLst>
    <p:sldId id="257" r:id="rId2"/>
    <p:sldId id="261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4101"/>
  </p:normalViewPr>
  <p:slideViewPr>
    <p:cSldViewPr snapToGrid="0" snapToObjects="1">
      <p:cViewPr varScale="1">
        <p:scale>
          <a:sx n="72" d="100"/>
          <a:sy n="72" d="100"/>
        </p:scale>
        <p:origin x="14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EC77C-AAFF-B543-BD6B-A96F6817F91A}" type="datetimeFigureOut">
              <a:rPr lang="en-US" smtClean="0"/>
              <a:t>4/13/20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5523C-4997-1341-B05E-C9F36D40A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88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-a collection of data (variables) and methods (functions) that act on those data</a:t>
            </a:r>
          </a:p>
          <a:p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Higher language-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abstraction from computer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523C-4997-1341-B05E-C9F36D40AF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53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523C-4997-1341-B05E-C9F36D40AF9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58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523C-4997-1341-B05E-C9F36D40AF9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42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“broadly applicable”: advanced web frameworks such as Django, web based applications such as Dropbox, desktop applications such as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PyMOL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523C-4997-1341-B05E-C9F36D40AF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21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-a collection of data (variables) and methods (functions) that act on those data</a:t>
            </a:r>
          </a:p>
          <a:p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Higher language-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abstraction from computer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523C-4997-1341-B05E-C9F36D40AF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57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523C-4997-1341-B05E-C9F36D40AF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93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523C-4997-1341-B05E-C9F36D40AF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70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523C-4997-1341-B05E-C9F36D40AF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8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523C-4997-1341-B05E-C9F36D40AF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59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523C-4997-1341-B05E-C9F36D40AF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65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5523C-4997-1341-B05E-C9F36D40AF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95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211871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46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8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4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86075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8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6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26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8673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4178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475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ovcnet/python/blob/master/Lesson1/walkthrough.m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CBFEA-D804-6D47-BBB4-5E163F5DD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216566"/>
            <a:ext cx="8361229" cy="3282831"/>
          </a:xfrm>
        </p:spPr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Lesson 1: 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38C59-3DDA-AD4C-9A50-588975364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4" y="4853427"/>
            <a:ext cx="6831673" cy="108623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Ashley B. Cohen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115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175D-FDD5-B04B-9633-2BF25270F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4092" y="614082"/>
            <a:ext cx="8123816" cy="765715"/>
          </a:xfrm>
        </p:spPr>
        <p:txBody>
          <a:bodyPr>
            <a:noAutofit/>
          </a:bodyPr>
          <a:lstStyle/>
          <a:p>
            <a:pPr fontAlgn="base"/>
            <a:r>
              <a:rPr lang="en-US" sz="3600" dirty="0"/>
              <a:t>Scripting language sensitive text editor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7C8AAA-EFA8-9B41-ACDC-5CB004DC4631}"/>
              </a:ext>
            </a:extLst>
          </p:cNvPr>
          <p:cNvSpPr txBox="1"/>
          <p:nvPr/>
        </p:nvSpPr>
        <p:spPr>
          <a:xfrm>
            <a:off x="1661121" y="2061883"/>
            <a:ext cx="88697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most basic examples of a text editor, a user interface to write plain text and save .txt files, are TextEdit (Mac) and Notebook (Windows). </a:t>
            </a:r>
          </a:p>
          <a:p>
            <a:endParaRPr lang="en-US" sz="2400" dirty="0"/>
          </a:p>
          <a:p>
            <a:r>
              <a:rPr lang="en-US" sz="2400" dirty="0"/>
              <a:t>Microsoft word or other text editors with formatting are a no-no! The code behind the program that formats the text interferes with your code.</a:t>
            </a:r>
          </a:p>
          <a:p>
            <a:endParaRPr lang="en-US" sz="2400" dirty="0"/>
          </a:p>
          <a:p>
            <a:r>
              <a:rPr lang="en-US" sz="2400" dirty="0"/>
              <a:t>It is beneficial to have formatting or color coding to visually interpret your code. This can be done in text editors especially made to be sensitive to scripting language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9386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175D-FDD5-B04B-9633-2BF25270F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383" y="265468"/>
            <a:ext cx="8493521" cy="817760"/>
          </a:xfrm>
        </p:spPr>
        <p:txBody>
          <a:bodyPr>
            <a:noAutofit/>
          </a:bodyPr>
          <a:lstStyle/>
          <a:p>
            <a:pPr fontAlgn="base"/>
            <a:r>
              <a:rPr lang="en-US" sz="3600" dirty="0"/>
              <a:t>Scripting language sensitive text editor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A89839-36DF-5F40-B80A-0F2DD036B6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54" t="10592" r="36524" b="58518"/>
          <a:stretch/>
        </p:blipFill>
        <p:spPr>
          <a:xfrm>
            <a:off x="2690769" y="1280160"/>
            <a:ext cx="6810461" cy="33522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98B2F0-BBB9-F643-B8DE-7EA4B67D6D68}"/>
              </a:ext>
            </a:extLst>
          </p:cNvPr>
          <p:cNvSpPr txBox="1"/>
          <p:nvPr/>
        </p:nvSpPr>
        <p:spPr>
          <a:xfrm>
            <a:off x="4625352" y="4829354"/>
            <a:ext cx="40416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</a:rPr>
              <a:t>User defined function</a:t>
            </a:r>
          </a:p>
          <a:p>
            <a:r>
              <a:rPr lang="en-US" sz="2400" dirty="0">
                <a:solidFill>
                  <a:srgbClr val="00B050"/>
                </a:solidFill>
              </a:rPr>
              <a:t>Python Function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Python keyword</a:t>
            </a: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String (text)</a:t>
            </a:r>
          </a:p>
          <a:p>
            <a:r>
              <a:rPr lang="en-US" sz="2400" dirty="0"/>
              <a:t>Object/data</a:t>
            </a:r>
          </a:p>
          <a:p>
            <a:endParaRPr lang="en-US" sz="2400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049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175D-FDD5-B04B-9633-2BF25270F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231" y="530889"/>
            <a:ext cx="8001538" cy="694407"/>
          </a:xfrm>
        </p:spPr>
        <p:txBody>
          <a:bodyPr>
            <a:noAutofit/>
          </a:bodyPr>
          <a:lstStyle/>
          <a:p>
            <a:pPr fontAlgn="base"/>
            <a:r>
              <a:rPr lang="en-US" dirty="0"/>
              <a:t>Safety-net Download button</a:t>
            </a:r>
            <a:br>
              <a:rPr lang="en-US" dirty="0"/>
            </a:b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20B113-5113-5449-ADB6-18943DAE76BA}"/>
              </a:ext>
            </a:extLst>
          </p:cNvPr>
          <p:cNvSpPr txBox="1"/>
          <p:nvPr/>
        </p:nvSpPr>
        <p:spPr>
          <a:xfrm>
            <a:off x="1912350" y="2090172"/>
            <a:ext cx="87312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MyBinder</a:t>
            </a:r>
            <a:r>
              <a:rPr lang="en-US" sz="2400" dirty="0"/>
              <a:t> interface allows the user to back up their scripts by downloading as a python file to their own computer.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This has the additional benefit that if a user does not have a scripting  language-sensitive text editor on their computer, they can compose script and then download to run natively.</a:t>
            </a:r>
          </a:p>
        </p:txBody>
      </p:sp>
    </p:spTree>
    <p:extLst>
      <p:ext uri="{BB962C8B-B14F-4D97-AF65-F5344CB8AC3E}">
        <p14:creationId xmlns:p14="http://schemas.microsoft.com/office/powerpoint/2010/main" val="3553195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175D-FDD5-B04B-9633-2BF25270F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104465"/>
            <a:ext cx="10508070" cy="2649070"/>
          </a:xfrm>
        </p:spPr>
        <p:txBody>
          <a:bodyPr>
            <a:normAutofit fontScale="90000"/>
          </a:bodyPr>
          <a:lstStyle/>
          <a:p>
            <a:r>
              <a:rPr lang="en-US" dirty="0"/>
              <a:t>Getting familiar with python in </a:t>
            </a:r>
            <a:r>
              <a:rPr lang="en-US" dirty="0" err="1"/>
              <a:t>Jupyter</a:t>
            </a:r>
            <a:r>
              <a:rPr lang="en-US" dirty="0"/>
              <a:t>/</a:t>
            </a:r>
            <a:r>
              <a:rPr lang="en-US" dirty="0" err="1"/>
              <a:t>MyBinder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3"/>
              </a:rPr>
              <a:t>Hands on tutorial</a:t>
            </a:r>
            <a:br>
              <a:rPr lang="en-US" sz="2700" dirty="0"/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645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08B50-1278-3C43-8731-4834423AD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What Is Python?</a:t>
            </a:r>
          </a:p>
        </p:txBody>
      </p:sp>
    </p:spTree>
    <p:extLst>
      <p:ext uri="{BB962C8B-B14F-4D97-AF65-F5344CB8AC3E}">
        <p14:creationId xmlns:p14="http://schemas.microsoft.com/office/powerpoint/2010/main" val="1814646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175D-FDD5-B04B-9633-2BF25270F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DD69C-A89E-2B42-8B42-57D0141B3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612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object based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higher coding language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E84C07-9CEB-5A41-AC1B-919C04355AB7}"/>
              </a:ext>
            </a:extLst>
          </p:cNvPr>
          <p:cNvSpPr txBox="1">
            <a:spLocks/>
          </p:cNvSpPr>
          <p:nvPr/>
        </p:nvSpPr>
        <p:spPr>
          <a:xfrm>
            <a:off x="5065058" y="4092388"/>
            <a:ext cx="1884935" cy="81314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5D8B69-69BE-5149-89C1-57D22CA6E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8846" y="363070"/>
            <a:ext cx="2465295" cy="2465295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6CC5C921-7228-0440-B71D-7943F481423A}"/>
              </a:ext>
            </a:extLst>
          </p:cNvPr>
          <p:cNvSpPr/>
          <p:nvPr/>
        </p:nvSpPr>
        <p:spPr>
          <a:xfrm>
            <a:off x="3711388" y="4173070"/>
            <a:ext cx="1107532" cy="609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020130C1-9F56-B246-AF6E-40C83578DBBB}"/>
              </a:ext>
            </a:extLst>
          </p:cNvPr>
          <p:cNvSpPr/>
          <p:nvPr/>
        </p:nvSpPr>
        <p:spPr>
          <a:xfrm>
            <a:off x="7125676" y="4194030"/>
            <a:ext cx="1107532" cy="609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A5E886-DAD3-414D-9A32-7C7074C837AC}"/>
              </a:ext>
            </a:extLst>
          </p:cNvPr>
          <p:cNvSpPr txBox="1"/>
          <p:nvPr/>
        </p:nvSpPr>
        <p:spPr>
          <a:xfrm>
            <a:off x="2498627" y="4173070"/>
            <a:ext cx="1107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3F9B55-3328-BA41-94E9-0360889DC071}"/>
              </a:ext>
            </a:extLst>
          </p:cNvPr>
          <p:cNvSpPr txBox="1"/>
          <p:nvPr/>
        </p:nvSpPr>
        <p:spPr>
          <a:xfrm>
            <a:off x="8408891" y="4216391"/>
            <a:ext cx="1586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object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0BFC7E-ACD3-444B-ACBD-914769E626D5}"/>
              </a:ext>
            </a:extLst>
          </p:cNvPr>
          <p:cNvSpPr/>
          <p:nvPr/>
        </p:nvSpPr>
        <p:spPr>
          <a:xfrm>
            <a:off x="9215717" y="2630723"/>
            <a:ext cx="2076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python.org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243362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175D-FDD5-B04B-9633-2BF25270F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835" y="313765"/>
            <a:ext cx="10829365" cy="6544235"/>
          </a:xfrm>
        </p:spPr>
        <p:txBody>
          <a:bodyPr numCol="2"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Pros		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Free/Open Source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Don’t have to compile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Easy to interpret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More broadly applied than other languages</a:t>
            </a:r>
            <a:r>
              <a:rPr lang="en-US" sz="2400" dirty="0"/>
              <a:t> (advanced web frameworks, web-based applications, desktop applications)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Coding style can be object-oriented and event-driven (classes) or more procedural (set step-by-step instructions/common tasks placed in functions). </a:t>
            </a:r>
            <a:b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Slower than other languages for memory heavy uses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Non-flexible indentation/white-spacing in scripts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BC404B-A14E-E243-B710-1F793639062D}"/>
              </a:ext>
            </a:extLst>
          </p:cNvPr>
          <p:cNvSpPr/>
          <p:nvPr/>
        </p:nvSpPr>
        <p:spPr>
          <a:xfrm>
            <a:off x="6289422" y="6157119"/>
            <a:ext cx="59025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Overall, pros greatly outweigh cons!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21577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175D-FDD5-B04B-9633-2BF25270F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479741" cy="14859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is Python used in bioinformatics?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DD69C-A89E-2B42-8B42-57D0141B3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925170"/>
            <a:ext cx="9601200" cy="187586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Many bioinformatics software are python scripted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Much advanced bioinformatics data sorting and statistics functions are available as python libraries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29DD94-CB88-324F-A231-F675654D8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646" y="4452225"/>
            <a:ext cx="2230717" cy="19171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4146EDB-0A54-C842-8FEC-572167A69DF9}"/>
              </a:ext>
            </a:extLst>
          </p:cNvPr>
          <p:cNvSpPr/>
          <p:nvPr/>
        </p:nvSpPr>
        <p:spPr>
          <a:xfrm>
            <a:off x="2656171" y="6488668"/>
            <a:ext cx="2090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https://qiime2.org/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E1499E-2964-F54F-AD4D-3C9A65C47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854" y="4464424"/>
            <a:ext cx="2857500" cy="1905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3060C55-6D68-2344-9875-56E9B0DEB503}"/>
              </a:ext>
            </a:extLst>
          </p:cNvPr>
          <p:cNvSpPr/>
          <p:nvPr/>
        </p:nvSpPr>
        <p:spPr>
          <a:xfrm>
            <a:off x="7222403" y="6369424"/>
            <a:ext cx="2372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biopython.org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875782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08B50-1278-3C43-8731-4834423AD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35" y="1301360"/>
            <a:ext cx="10234561" cy="2852737"/>
          </a:xfrm>
        </p:spPr>
        <p:txBody>
          <a:bodyPr/>
          <a:lstStyle/>
          <a:p>
            <a:r>
              <a:rPr lang="en-US" cap="none" dirty="0"/>
              <a:t>Technology for this course</a:t>
            </a:r>
            <a:br>
              <a:rPr lang="en-US" cap="none" dirty="0"/>
            </a:br>
            <a:endParaRPr lang="en-US" cap="non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FE2128-67EC-A946-957A-0210C71DF9D7}"/>
              </a:ext>
            </a:extLst>
          </p:cNvPr>
          <p:cNvSpPr/>
          <p:nvPr/>
        </p:nvSpPr>
        <p:spPr>
          <a:xfrm>
            <a:off x="861608" y="3769376"/>
            <a:ext cx="951638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/>
              <a:t>Jupyter</a:t>
            </a:r>
            <a:r>
              <a:rPr lang="en-US" sz="4400" dirty="0"/>
              <a:t> served via </a:t>
            </a:r>
            <a:r>
              <a:rPr lang="en-US" sz="4400" dirty="0" err="1"/>
              <a:t>MyBinder</a:t>
            </a:r>
            <a:r>
              <a:rPr lang="en-US" sz="4400" dirty="0"/>
              <a:t> Notebooks</a:t>
            </a:r>
          </a:p>
        </p:txBody>
      </p:sp>
    </p:spTree>
    <p:extLst>
      <p:ext uri="{BB962C8B-B14F-4D97-AF65-F5344CB8AC3E}">
        <p14:creationId xmlns:p14="http://schemas.microsoft.com/office/powerpoint/2010/main" val="1115381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175D-FDD5-B04B-9633-2BF25270F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750444"/>
            <a:ext cx="9601200" cy="4226859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sz="4900" dirty="0" err="1"/>
              <a:t>Jupyter</a:t>
            </a:r>
            <a:r>
              <a:rPr lang="en-US" sz="4900" dirty="0"/>
              <a:t> served via </a:t>
            </a:r>
            <a:r>
              <a:rPr lang="en-US" sz="4900" dirty="0" err="1"/>
              <a:t>MyBinder</a:t>
            </a:r>
            <a:r>
              <a:rPr lang="en-US" sz="4900" dirty="0"/>
              <a:t> Notebooks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3600" dirty="0"/>
              <a:t>Console (both Python and </a:t>
            </a:r>
            <a:r>
              <a:rPr lang="en-US" sz="3600" dirty="0" err="1"/>
              <a:t>IPython</a:t>
            </a:r>
            <a:r>
              <a:rPr lang="en-US" sz="3600" dirty="0"/>
              <a:t>)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Scripting language sensitive text editor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Safety net Download button</a:t>
            </a:r>
            <a:br>
              <a:rPr lang="en-US" sz="3600" dirty="0"/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586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175D-FDD5-B04B-9633-2BF25270F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624" y="614082"/>
            <a:ext cx="10291482" cy="1143000"/>
          </a:xfrm>
        </p:spPr>
        <p:txBody>
          <a:bodyPr>
            <a:noAutofit/>
          </a:bodyPr>
          <a:lstStyle/>
          <a:p>
            <a:pPr fontAlgn="base"/>
            <a:r>
              <a:rPr lang="en-US" sz="3600" dirty="0"/>
              <a:t>Console (both Python and </a:t>
            </a:r>
            <a:r>
              <a:rPr lang="en-US" sz="3600" dirty="0" err="1"/>
              <a:t>IPython</a:t>
            </a:r>
            <a:r>
              <a:rPr lang="en-US" sz="3600" dirty="0"/>
              <a:t>) and text editor</a:t>
            </a:r>
            <a:br>
              <a:rPr lang="en-US" sz="3600" dirty="0"/>
            </a:br>
            <a:br>
              <a:rPr lang="en-US" sz="3600" dirty="0"/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7C8AAA-EFA8-9B41-ACDC-5CB004DC4631}"/>
              </a:ext>
            </a:extLst>
          </p:cNvPr>
          <p:cNvSpPr txBox="1"/>
          <p:nvPr/>
        </p:nvSpPr>
        <p:spPr>
          <a:xfrm>
            <a:off x="1661121" y="2061883"/>
            <a:ext cx="88697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console, also known as a </a:t>
            </a:r>
            <a:r>
              <a:rPr lang="en-US" sz="2400" b="1" dirty="0"/>
              <a:t>command line</a:t>
            </a:r>
            <a:r>
              <a:rPr lang="en-US" sz="2400" dirty="0"/>
              <a:t>,  is an interface where the user can enter commands a line at a time. </a:t>
            </a:r>
          </a:p>
          <a:p>
            <a:endParaRPr lang="en-US" sz="2400" dirty="0"/>
          </a:p>
          <a:p>
            <a:r>
              <a:rPr lang="en-US" sz="2400" dirty="0"/>
              <a:t>Most lengthy or complicated codes are written in a </a:t>
            </a:r>
            <a:r>
              <a:rPr lang="en-US" sz="2400" b="1" dirty="0"/>
              <a:t>text editor</a:t>
            </a:r>
            <a:r>
              <a:rPr lang="en-US" sz="2400" dirty="0"/>
              <a:t>, but the code itself is run from the console. </a:t>
            </a:r>
          </a:p>
          <a:p>
            <a:endParaRPr lang="en-US" sz="2400" dirty="0"/>
          </a:p>
          <a:p>
            <a:r>
              <a:rPr lang="en-US" sz="2400" dirty="0"/>
              <a:t>Through the </a:t>
            </a:r>
            <a:r>
              <a:rPr lang="en-US" sz="2400" dirty="0" err="1"/>
              <a:t>MyBinder</a:t>
            </a:r>
            <a:r>
              <a:rPr lang="en-US" sz="2400" dirty="0"/>
              <a:t> interface, a user can write or view a code in the text editor and run the code from a console as they would do natively on their computer</a:t>
            </a:r>
          </a:p>
        </p:txBody>
      </p:sp>
    </p:spTree>
    <p:extLst>
      <p:ext uri="{BB962C8B-B14F-4D97-AF65-F5344CB8AC3E}">
        <p14:creationId xmlns:p14="http://schemas.microsoft.com/office/powerpoint/2010/main" val="124901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175D-FDD5-B04B-9633-2BF25270F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847" y="327212"/>
            <a:ext cx="10291482" cy="1143000"/>
          </a:xfrm>
        </p:spPr>
        <p:txBody>
          <a:bodyPr>
            <a:noAutofit/>
          </a:bodyPr>
          <a:lstStyle/>
          <a:p>
            <a:pPr fontAlgn="base"/>
            <a:r>
              <a:rPr lang="en-US" sz="3600" dirty="0"/>
              <a:t>Console (both Python and </a:t>
            </a:r>
            <a:r>
              <a:rPr lang="en-US" sz="3600" dirty="0" err="1"/>
              <a:t>IPython</a:t>
            </a:r>
            <a:r>
              <a:rPr lang="en-US" sz="3600" dirty="0"/>
              <a:t>) and text editor</a:t>
            </a:r>
            <a:br>
              <a:rPr lang="en-US" sz="3600" dirty="0"/>
            </a:br>
            <a:br>
              <a:rPr lang="en-US" sz="3600" dirty="0"/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A89839-36DF-5F40-B80A-0F2DD036B6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591" r="72"/>
          <a:stretch/>
        </p:blipFill>
        <p:spPr>
          <a:xfrm>
            <a:off x="1413853" y="1470212"/>
            <a:ext cx="8340165" cy="4663888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6DBBA084-85D0-C048-86FA-86590E7CAB12}"/>
              </a:ext>
            </a:extLst>
          </p:cNvPr>
          <p:cNvSpPr/>
          <p:nvPr/>
        </p:nvSpPr>
        <p:spPr>
          <a:xfrm>
            <a:off x="9893808" y="1847088"/>
            <a:ext cx="347472" cy="175564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25A01CC-4798-9A45-84C6-30941B0D344E}"/>
              </a:ext>
            </a:extLst>
          </p:cNvPr>
          <p:cNvSpPr/>
          <p:nvPr/>
        </p:nvSpPr>
        <p:spPr>
          <a:xfrm>
            <a:off x="9957816" y="4230624"/>
            <a:ext cx="347472" cy="175564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7F6928-84FE-F440-9252-05BF7E53F642}"/>
              </a:ext>
            </a:extLst>
          </p:cNvPr>
          <p:cNvSpPr/>
          <p:nvPr/>
        </p:nvSpPr>
        <p:spPr>
          <a:xfrm>
            <a:off x="10402465" y="2494079"/>
            <a:ext cx="15252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Text Editor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67839E-0583-0747-AE4C-C3D821CB6B24}"/>
              </a:ext>
            </a:extLst>
          </p:cNvPr>
          <p:cNvSpPr/>
          <p:nvPr/>
        </p:nvSpPr>
        <p:spPr>
          <a:xfrm>
            <a:off x="10553403" y="4877615"/>
            <a:ext cx="12234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Console</a:t>
            </a:r>
          </a:p>
        </p:txBody>
      </p:sp>
    </p:spTree>
    <p:extLst>
      <p:ext uri="{BB962C8B-B14F-4D97-AF65-F5344CB8AC3E}">
        <p14:creationId xmlns:p14="http://schemas.microsoft.com/office/powerpoint/2010/main" val="344312615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{5954A470-4D3A-3E41-9769-25335E6123CA}tf10001072</Template>
  <TotalTime>1165</TotalTime>
  <Words>582</Words>
  <Application>Microsoft Macintosh PowerPoint</Application>
  <PresentationFormat>Widescreen</PresentationFormat>
  <Paragraphs>63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Franklin Gothic Book</vt:lpstr>
      <vt:lpstr>Crop</vt:lpstr>
      <vt:lpstr>Lesson 1: Introduction To Python</vt:lpstr>
      <vt:lpstr>What Is Python?</vt:lpstr>
      <vt:lpstr>What is Python?</vt:lpstr>
      <vt:lpstr>Pros    Free/Open Source  Don’t have to compile  Easy to interpret  More broadly applied than other languages (advanced web frameworks, web-based applications, desktop applications)  Coding style can be object-oriented and event-driven (classes) or more procedural (set step-by-step instructions/common tasks placed in functions).   Cons  Slower than other languages for memory heavy uses  Non-flexible indentation/white-spacing in scripts  </vt:lpstr>
      <vt:lpstr>How is Python used in bioinformatics?</vt:lpstr>
      <vt:lpstr>Technology for this course </vt:lpstr>
      <vt:lpstr>Jupyter served via MyBinder Notebooks   Console (both Python and IPython)  Scripting language sensitive text editor  Safety net Download button </vt:lpstr>
      <vt:lpstr>Console (both Python and IPython) and text editor  </vt:lpstr>
      <vt:lpstr>Console (both Python and IPython) and text editor  </vt:lpstr>
      <vt:lpstr>Scripting language sensitive text editor</vt:lpstr>
      <vt:lpstr>Scripting language sensitive text editor</vt:lpstr>
      <vt:lpstr>Safety-net Download button </vt:lpstr>
      <vt:lpstr>Getting familiar with python in Jupyter/MyBinder  Hands on tutorial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Ashley Cohen</dc:creator>
  <cp:lastModifiedBy>Ashley Cohen</cp:lastModifiedBy>
  <cp:revision>45</cp:revision>
  <dcterms:created xsi:type="dcterms:W3CDTF">2020-04-08T20:58:26Z</dcterms:created>
  <dcterms:modified xsi:type="dcterms:W3CDTF">2020-04-13T21:57:14Z</dcterms:modified>
</cp:coreProperties>
</file>