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9"/>
  </p:notesMasterIdLst>
  <p:sldIdLst>
    <p:sldId id="256" r:id="rId5"/>
    <p:sldId id="257" r:id="rId6"/>
    <p:sldId id="279" r:id="rId7"/>
    <p:sldId id="258" r:id="rId8"/>
    <p:sldId id="259" r:id="rId9"/>
    <p:sldId id="260" r:id="rId10"/>
    <p:sldId id="261" r:id="rId11"/>
    <p:sldId id="262" r:id="rId12"/>
    <p:sldId id="263" r:id="rId13"/>
    <p:sldId id="270" r:id="rId14"/>
    <p:sldId id="271" r:id="rId15"/>
    <p:sldId id="272" r:id="rId16"/>
    <p:sldId id="273" r:id="rId17"/>
    <p:sldId id="264" r:id="rId18"/>
    <p:sldId id="265" r:id="rId19"/>
    <p:sldId id="274" r:id="rId20"/>
    <p:sldId id="266" r:id="rId21"/>
    <p:sldId id="275" r:id="rId22"/>
    <p:sldId id="276" r:id="rId23"/>
    <p:sldId id="267" r:id="rId24"/>
    <p:sldId id="277" r:id="rId25"/>
    <p:sldId id="268" r:id="rId26"/>
    <p:sldId id="278" r:id="rId27"/>
    <p:sldId id="269" r:id="rId28"/>
  </p:sldIdLst>
  <p:sldSz cx="12192000" cy="6858000"/>
  <p:notesSz cx="6858000" cy="9144000"/>
  <p:embeddedFontLst>
    <p:embeddedFont>
      <p:font typeface="Century Gothic" pitchFamily="34" charset="0"/>
      <p:regular r:id="rId30"/>
      <p:bold r:id="rId31"/>
      <p:italic r:id="rId32"/>
      <p:boldItalic r:id="rId33"/>
    </p:embeddedFont>
  </p:embeddedFontLst>
  <p:custDataLst>
    <p:tags r:id="rId3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90" d="100"/>
          <a:sy n="90" d="100"/>
        </p:scale>
        <p:origin x="-102" y="-55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1.fntdata"/><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5" Type="http://schemas.openxmlformats.org/officeDocument/2006/relationships/image" Target="../media/image3.png"/><Relationship Id="rId4" Type="http://schemas.openxmlformats.org/officeDocument/2006/relationships/hyperlink" Target="https://csrc.nist.gov/publications/detail/white-paper/2021/04/23/ssdf/fina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a:p>
          <a:p>
            <a:pPr marL="0" lvl="0" indent="0" algn="l" rtl="0">
              <a:lnSpc>
                <a:spcPct val="70000"/>
              </a:lnSpc>
              <a:spcBef>
                <a:spcPts val="1000"/>
              </a:spcBef>
              <a:spcAft>
                <a:spcPts val="0"/>
              </a:spcAft>
              <a:buClr>
                <a:schemeClr val="lt1"/>
              </a:buClr>
              <a:buSzPts val="1850"/>
              <a:buNone/>
            </a:pPr>
            <a:r>
              <a:rPr lang="en-US" sz="1850" dirty="0"/>
              <a:t>Developer: </a:t>
            </a:r>
            <a:r>
              <a:rPr lang="en-US" sz="1850" i="1" dirty="0" smtClean="0"/>
              <a:t>BABATOPE AYENI</a:t>
            </a:r>
            <a:endParaRPr/>
          </a:p>
          <a:p>
            <a:pPr marL="0" lvl="0" indent="0" algn="l" rtl="0">
              <a:lnSpc>
                <a:spcPct val="70000"/>
              </a:lnSpc>
              <a:spcBef>
                <a:spcPts val="1000"/>
              </a:spcBef>
              <a:spcAft>
                <a:spcPts val="0"/>
              </a:spcAft>
              <a:buClr>
                <a:schemeClr val="lt1"/>
              </a:buClr>
              <a:buSzPts val="1850"/>
              <a:buNone/>
            </a:pPr>
            <a:endParaRPr sz="1850" i="1"/>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b="1" dirty="0" smtClean="0"/>
              <a:t>🔍 Test 2: Does the system allow valid input like "Robert123"?</a:t>
            </a:r>
          </a:p>
          <a:p>
            <a:r>
              <a:rPr lang="en-US" b="1" dirty="0" smtClean="0"/>
              <a:t>Input:</a:t>
            </a:r>
            <a:r>
              <a:rPr lang="en-US" dirty="0" smtClean="0"/>
              <a:t> "Robert123"</a:t>
            </a:r>
          </a:p>
          <a:p>
            <a:r>
              <a:rPr lang="en-US" b="1" dirty="0" smtClean="0"/>
              <a:t>Expected Result:</a:t>
            </a:r>
            <a:r>
              <a:rPr lang="en-US" dirty="0" smtClean="0"/>
              <a:t> Input accepted.</a:t>
            </a:r>
          </a:p>
          <a:p>
            <a:r>
              <a:rPr lang="en-US" b="1" dirty="0" smtClean="0"/>
              <a:t>Outcome:</a:t>
            </a:r>
            <a:r>
              <a:rPr lang="en-US" dirty="0" smtClean="0"/>
              <a:t> ✅ Test passed — valid input accepted</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b="1" dirty="0" smtClean="0"/>
              <a:t>🔍 Test 3: Does the system reject input with special characters?</a:t>
            </a:r>
          </a:p>
          <a:p>
            <a:r>
              <a:rPr lang="en-US" b="1" dirty="0" smtClean="0"/>
              <a:t>Input:</a:t>
            </a:r>
            <a:r>
              <a:rPr lang="en-US" dirty="0" smtClean="0"/>
              <a:t> "!@#&amp;*()"</a:t>
            </a:r>
          </a:p>
          <a:p>
            <a:r>
              <a:rPr lang="en-US" b="1" dirty="0" smtClean="0"/>
              <a:t>Expected Result:</a:t>
            </a:r>
            <a:r>
              <a:rPr lang="en-US" dirty="0" smtClean="0"/>
              <a:t> Rejected based on input rules.</a:t>
            </a:r>
          </a:p>
          <a:p>
            <a:r>
              <a:rPr lang="en-US" b="1" dirty="0" smtClean="0"/>
              <a:t>Outcome:</a:t>
            </a:r>
            <a:r>
              <a:rPr lang="en-US" dirty="0" smtClean="0"/>
              <a:t> ✅ Test passed — invalid characters detected.</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b="1" dirty="0" smtClean="0"/>
              <a:t>🔍 Test 4: Does the system prevent script injection?</a:t>
            </a:r>
          </a:p>
          <a:p>
            <a:r>
              <a:rPr lang="en-US" b="1" dirty="0" smtClean="0"/>
              <a:t>Input:</a:t>
            </a:r>
            <a:r>
              <a:rPr lang="en-US" dirty="0" smtClean="0"/>
              <a:t> "&lt;script&gt;alert('XSS')&lt;/script&gt;"</a:t>
            </a:r>
          </a:p>
          <a:p>
            <a:r>
              <a:rPr lang="en-US" b="1" dirty="0" smtClean="0"/>
              <a:t>Expected Result:</a:t>
            </a:r>
            <a:r>
              <a:rPr lang="en-US" dirty="0" smtClean="0"/>
              <a:t> Rejected or sanitized.</a:t>
            </a:r>
          </a:p>
          <a:p>
            <a:r>
              <a:rPr lang="en-US" b="1" dirty="0" smtClean="0"/>
              <a:t>Outcome:</a:t>
            </a:r>
            <a:r>
              <a:rPr lang="en-US" dirty="0" smtClean="0"/>
              <a:t> ✅ Test passed — script blocked.</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b="1" dirty="0" smtClean="0"/>
              <a:t>🔍 Test 5: Does the system accept a long valid name under 30 characters?</a:t>
            </a:r>
          </a:p>
          <a:p>
            <a:r>
              <a:rPr lang="en-US" b="1" dirty="0" smtClean="0"/>
              <a:t>Input:</a:t>
            </a:r>
            <a:r>
              <a:rPr lang="en-US" dirty="0" smtClean="0"/>
              <a:t> "</a:t>
            </a:r>
            <a:r>
              <a:rPr lang="en-US" dirty="0" err="1" smtClean="0"/>
              <a:t>AlexandertheGreat</a:t>
            </a:r>
            <a:r>
              <a:rPr lang="en-US" dirty="0" smtClean="0"/>
              <a:t>"</a:t>
            </a:r>
          </a:p>
          <a:p>
            <a:r>
              <a:rPr lang="en-US" b="1" dirty="0" smtClean="0"/>
              <a:t>Expected Result:</a:t>
            </a:r>
            <a:r>
              <a:rPr lang="en-US" dirty="0" smtClean="0"/>
              <a:t> Input accepted.</a:t>
            </a:r>
          </a:p>
          <a:p>
            <a:r>
              <a:rPr lang="en-US" b="1" dirty="0" smtClean="0"/>
              <a:t>Outcome:</a:t>
            </a:r>
            <a:r>
              <a:rPr lang="en-US" dirty="0" smtClean="0"/>
              <a:t> ✅ Test passed — valid input processed.</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lang="en-US" dirty="0" err="1" smtClean="0"/>
              <a:t>DevSecOps</a:t>
            </a:r>
            <a:r>
              <a:rPr lang="en-US" dirty="0" smtClean="0"/>
              <a:t> </a:t>
            </a:r>
            <a:r>
              <a:rPr lang="en-US" dirty="0" smtClean="0"/>
              <a:t>integrates security practices at every stage of the development lifecycle to ensure that applications are secure from the start and throughout their lifespan.</a:t>
            </a:r>
          </a:p>
          <a:p>
            <a:r>
              <a:rPr lang="en-US" b="1" dirty="0" smtClean="0"/>
              <a:t>🟡 1. Assess and Plan</a:t>
            </a:r>
          </a:p>
          <a:p>
            <a:r>
              <a:rPr lang="en-US" b="1" dirty="0" smtClean="0"/>
              <a:t>Goal</a:t>
            </a:r>
            <a:r>
              <a:rPr lang="en-US" dirty="0" smtClean="0"/>
              <a:t>: Understand risk, regulatory requirements, and plan secure architecture.</a:t>
            </a:r>
          </a:p>
          <a:p>
            <a:r>
              <a:rPr lang="en-US" b="1" dirty="0" smtClean="0"/>
              <a:t>Tools</a:t>
            </a:r>
            <a:r>
              <a:rPr lang="en-US" dirty="0" smtClean="0"/>
              <a:t>:</a:t>
            </a:r>
          </a:p>
          <a:p>
            <a:pPr lvl="1"/>
            <a:r>
              <a:rPr lang="en-US" dirty="0" smtClean="0"/>
              <a:t>Risk assessment frameworks (e.g., NIST SP 800-30)</a:t>
            </a:r>
          </a:p>
          <a:p>
            <a:pPr lvl="1"/>
            <a:r>
              <a:rPr lang="en-US" dirty="0" err="1" smtClean="0"/>
              <a:t>Jira</a:t>
            </a:r>
            <a:r>
              <a:rPr lang="en-US" dirty="0" smtClean="0"/>
              <a:t>/</a:t>
            </a:r>
            <a:r>
              <a:rPr lang="en-US" dirty="0" err="1" smtClean="0"/>
              <a:t>ServiceNow</a:t>
            </a:r>
            <a:r>
              <a:rPr lang="en-US" dirty="0" smtClean="0"/>
              <a:t> (backlog and threat prioritization)</a:t>
            </a:r>
          </a:p>
          <a:p>
            <a:pPr marL="685800" lvl="1" indent="-228600" algn="l" rtl="0">
              <a:lnSpc>
                <a:spcPct val="90000"/>
              </a:lnSpc>
              <a:spcBef>
                <a:spcPts val="0"/>
              </a:spcBef>
              <a:spcAft>
                <a:spcPts val="0"/>
              </a:spcAft>
              <a:buClr>
                <a:schemeClr val="lt1"/>
              </a:buClr>
              <a:buSzPts val="2000"/>
              <a:buChar char="•"/>
            </a:pPr>
            <a:endParaRPr sz="160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b="1" dirty="0" smtClean="0"/>
              <a:t>🔵 2. Design</a:t>
            </a:r>
          </a:p>
          <a:p>
            <a:r>
              <a:rPr lang="en-US" b="1" dirty="0" smtClean="0"/>
              <a:t>Goal</a:t>
            </a:r>
            <a:r>
              <a:rPr lang="en-US" dirty="0" smtClean="0"/>
              <a:t>: Implement security into design using best practices.</a:t>
            </a:r>
          </a:p>
          <a:p>
            <a:r>
              <a:rPr lang="en-US" b="1" dirty="0" smtClean="0"/>
              <a:t>Practices</a:t>
            </a:r>
            <a:r>
              <a:rPr lang="en-US" dirty="0" smtClean="0"/>
              <a:t>: Secure design patterns, OWASP guidelines.</a:t>
            </a:r>
          </a:p>
          <a:p>
            <a:r>
              <a:rPr lang="en-US" b="1" dirty="0" smtClean="0"/>
              <a:t>Tools</a:t>
            </a:r>
            <a:r>
              <a:rPr lang="en-US" dirty="0" smtClean="0"/>
              <a:t>:</a:t>
            </a:r>
          </a:p>
          <a:p>
            <a:pPr lvl="1"/>
            <a:r>
              <a:rPr lang="en-US" dirty="0" smtClean="0"/>
              <a:t>Threat modeling (e.g., Microsoft Threat Modeling Tool)</a:t>
            </a:r>
          </a:p>
          <a:p>
            <a:pPr lvl="1"/>
            <a:r>
              <a:rPr lang="en-US" dirty="0" smtClean="0"/>
              <a:t>Static modeling tools like </a:t>
            </a:r>
            <a:r>
              <a:rPr lang="en-US" dirty="0" err="1" smtClean="0"/>
              <a:t>Lucidchart</a:t>
            </a:r>
            <a:r>
              <a:rPr lang="en-US" dirty="0" smtClean="0"/>
              <a:t> or Draw.io with embedded security checks</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lang="en-US" sz="2000" dirty="0" smtClean="0"/>
              <a:t> </a:t>
            </a:r>
            <a:r>
              <a:rPr lang="en-US" b="1" dirty="0" smtClean="0"/>
              <a:t>⚫ 3. Build</a:t>
            </a:r>
          </a:p>
          <a:p>
            <a:r>
              <a:rPr lang="en-US" b="1" dirty="0" smtClean="0"/>
              <a:t>Goal</a:t>
            </a:r>
            <a:r>
              <a:rPr lang="en-US" dirty="0" smtClean="0"/>
              <a:t>: Compile and integrate securely using trusted components.</a:t>
            </a:r>
          </a:p>
          <a:p>
            <a:r>
              <a:rPr lang="en-US" b="1" dirty="0" smtClean="0"/>
              <a:t>Tools</a:t>
            </a:r>
            <a:r>
              <a:rPr lang="en-US" dirty="0" smtClean="0"/>
              <a:t>:</a:t>
            </a:r>
          </a:p>
          <a:p>
            <a:pPr lvl="1"/>
            <a:r>
              <a:rPr lang="en-US" dirty="0" err="1" smtClean="0"/>
              <a:t>SonarQube</a:t>
            </a:r>
            <a:r>
              <a:rPr lang="en-US" dirty="0" smtClean="0"/>
              <a:t> (static analysis)</a:t>
            </a:r>
          </a:p>
          <a:p>
            <a:pPr lvl="1"/>
            <a:r>
              <a:rPr lang="en-US" dirty="0" err="1" smtClean="0"/>
              <a:t>GitHub</a:t>
            </a:r>
            <a:r>
              <a:rPr lang="en-US" dirty="0" smtClean="0"/>
              <a:t>/</a:t>
            </a:r>
            <a:r>
              <a:rPr lang="en-US" dirty="0" err="1" smtClean="0"/>
              <a:t>GitLab</a:t>
            </a:r>
            <a:r>
              <a:rPr lang="en-US" dirty="0" smtClean="0"/>
              <a:t> with </a:t>
            </a:r>
            <a:r>
              <a:rPr lang="en-US" b="1" dirty="0" smtClean="0"/>
              <a:t>secret scanning</a:t>
            </a:r>
            <a:endParaRPr lang="en-US" dirty="0" smtClean="0"/>
          </a:p>
          <a:p>
            <a:pPr lvl="1"/>
            <a:r>
              <a:rPr lang="en-US" dirty="0" smtClean="0"/>
              <a:t>Dependency scanners (e.g., </a:t>
            </a:r>
            <a:r>
              <a:rPr lang="en-US" dirty="0" err="1" smtClean="0"/>
              <a:t>Snyk</a:t>
            </a:r>
            <a:r>
              <a:rPr lang="en-US" dirty="0" smtClean="0"/>
              <a:t>, </a:t>
            </a:r>
            <a:r>
              <a:rPr lang="en-US" dirty="0" err="1" smtClean="0"/>
              <a:t>Dependabot</a:t>
            </a:r>
            <a:r>
              <a:rPr lang="en-US" dirty="0" smtClean="0"/>
              <a:t>)</a:t>
            </a:r>
          </a:p>
          <a:p>
            <a:pPr marL="228600" lvl="0" indent="-228600" algn="l" rtl="0">
              <a:lnSpc>
                <a:spcPct val="90000"/>
              </a:lnSpc>
              <a:spcBef>
                <a:spcPts val="0"/>
              </a:spcBef>
              <a:spcAft>
                <a:spcPts val="0"/>
              </a:spcAft>
              <a:buClr>
                <a:schemeClr val="lt1"/>
              </a:buClr>
              <a:buSzPts val="2000"/>
              <a:buChar char="•"/>
            </a:pPr>
            <a:endParaRP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1148316"/>
            <a:ext cx="10820400" cy="5070369"/>
          </a:xfrm>
        </p:spPr>
        <p:txBody>
          <a:bodyPr>
            <a:normAutofit/>
          </a:bodyPr>
          <a:lstStyle/>
          <a:p>
            <a:r>
              <a:rPr lang="en-US" b="1" dirty="0" smtClean="0"/>
              <a:t>⚫ 4. Verify and Test</a:t>
            </a:r>
          </a:p>
          <a:p>
            <a:r>
              <a:rPr lang="en-US" b="1" dirty="0" smtClean="0"/>
              <a:t>Goal</a:t>
            </a:r>
            <a:r>
              <a:rPr lang="en-US" dirty="0" smtClean="0"/>
              <a:t>: Run tests to catch logic, compliance, and vulnerability issues.</a:t>
            </a:r>
          </a:p>
          <a:p>
            <a:r>
              <a:rPr lang="en-US" b="1" dirty="0" smtClean="0"/>
              <a:t>Tools</a:t>
            </a:r>
            <a:r>
              <a:rPr lang="en-US" dirty="0" smtClean="0"/>
              <a:t>:</a:t>
            </a:r>
          </a:p>
          <a:p>
            <a:pPr lvl="1"/>
            <a:r>
              <a:rPr lang="en-US" dirty="0" smtClean="0"/>
              <a:t>Google Test / </a:t>
            </a:r>
            <a:r>
              <a:rPr lang="en-US" dirty="0" err="1" smtClean="0"/>
              <a:t>JUnit</a:t>
            </a:r>
            <a:r>
              <a:rPr lang="en-US" dirty="0" smtClean="0"/>
              <a:t> for unit testing</a:t>
            </a:r>
          </a:p>
          <a:p>
            <a:pPr lvl="1"/>
            <a:r>
              <a:rPr lang="en-US" dirty="0" smtClean="0"/>
              <a:t>OWASP ZAP or Burp Suite (dynamic testing)</a:t>
            </a:r>
          </a:p>
          <a:p>
            <a:pPr lvl="1"/>
            <a:r>
              <a:rPr lang="en-US" dirty="0" err="1" smtClean="0"/>
              <a:t>Veracode</a:t>
            </a:r>
            <a:r>
              <a:rPr lang="en-US" dirty="0" smtClean="0"/>
              <a:t> / Fortify (static and dynamic security testing)</a:t>
            </a:r>
          </a:p>
          <a:p>
            <a:r>
              <a:rPr lang="en-US" b="1" dirty="0" smtClean="0"/>
              <a:t>⚪ 5. Transition and Health Check</a:t>
            </a:r>
          </a:p>
          <a:p>
            <a:r>
              <a:rPr lang="en-US" b="1" dirty="0" smtClean="0"/>
              <a:t>Goal</a:t>
            </a:r>
            <a:r>
              <a:rPr lang="en-US" dirty="0" smtClean="0"/>
              <a:t>: Secure deployment configurations and penetration testing.</a:t>
            </a:r>
          </a:p>
          <a:p>
            <a:r>
              <a:rPr lang="en-US" b="1" dirty="0" smtClean="0"/>
              <a:t>Tools</a:t>
            </a:r>
            <a:r>
              <a:rPr lang="en-US" dirty="0" smtClean="0"/>
              <a:t>:</a:t>
            </a:r>
          </a:p>
          <a:p>
            <a:pPr lvl="1"/>
            <a:r>
              <a:rPr lang="en-US" dirty="0" err="1" smtClean="0"/>
              <a:t>Docker</a:t>
            </a:r>
            <a:r>
              <a:rPr lang="en-US" dirty="0" smtClean="0"/>
              <a:t> Bench for Security</a:t>
            </a:r>
          </a:p>
          <a:p>
            <a:pPr lvl="1"/>
            <a:r>
              <a:rPr lang="en-US" dirty="0" smtClean="0"/>
              <a:t>Infrastructure as Code (</a:t>
            </a:r>
            <a:r>
              <a:rPr lang="en-US" dirty="0" err="1" smtClean="0"/>
              <a:t>IaC</a:t>
            </a:r>
            <a:r>
              <a:rPr lang="en-US" dirty="0" smtClean="0"/>
              <a:t>) scanners like </a:t>
            </a:r>
            <a:r>
              <a:rPr lang="en-US" dirty="0" err="1" smtClean="0"/>
              <a:t>Checkov</a:t>
            </a:r>
            <a:r>
              <a:rPr lang="en-US" dirty="0" smtClean="0"/>
              <a:t> or </a:t>
            </a:r>
            <a:r>
              <a:rPr lang="en-US" dirty="0" err="1" smtClean="0"/>
              <a:t>tfsec</a:t>
            </a:r>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308344"/>
            <a:ext cx="10820400" cy="5910341"/>
          </a:xfrm>
        </p:spPr>
        <p:txBody>
          <a:bodyPr>
            <a:normAutofit lnSpcReduction="10000"/>
          </a:bodyPr>
          <a:lstStyle/>
          <a:p>
            <a:r>
              <a:rPr lang="en-US" b="1" dirty="0" smtClean="0"/>
              <a:t>⚫ 6. Monitor and Detect</a:t>
            </a:r>
          </a:p>
          <a:p>
            <a:r>
              <a:rPr lang="en-US" b="1" dirty="0" smtClean="0"/>
              <a:t>Goal</a:t>
            </a:r>
            <a:r>
              <a:rPr lang="en-US" dirty="0" smtClean="0"/>
              <a:t>: Actively detect attacks or </a:t>
            </a:r>
            <a:r>
              <a:rPr lang="en-US" dirty="0" err="1" smtClean="0"/>
              <a:t>misconfigurations</a:t>
            </a:r>
            <a:r>
              <a:rPr lang="en-US" dirty="0" smtClean="0"/>
              <a:t> in real time.</a:t>
            </a:r>
          </a:p>
          <a:p>
            <a:r>
              <a:rPr lang="en-US" b="1" dirty="0" smtClean="0"/>
              <a:t>Tools</a:t>
            </a:r>
            <a:r>
              <a:rPr lang="en-US" dirty="0" smtClean="0"/>
              <a:t>:</a:t>
            </a:r>
          </a:p>
          <a:p>
            <a:pPr lvl="1"/>
            <a:r>
              <a:rPr lang="en-US" dirty="0" smtClean="0"/>
              <a:t>SIEM (e.g., </a:t>
            </a:r>
            <a:r>
              <a:rPr lang="en-US" dirty="0" err="1" smtClean="0"/>
              <a:t>Splunk</a:t>
            </a:r>
            <a:r>
              <a:rPr lang="en-US" dirty="0" smtClean="0"/>
              <a:t>, ELK)</a:t>
            </a:r>
          </a:p>
          <a:p>
            <a:pPr lvl="1"/>
            <a:r>
              <a:rPr lang="en-US" dirty="0" smtClean="0"/>
              <a:t>Cloud-native tools (e.g., AWS </a:t>
            </a:r>
            <a:r>
              <a:rPr lang="en-US" dirty="0" err="1" smtClean="0"/>
              <a:t>GuardDuty</a:t>
            </a:r>
            <a:r>
              <a:rPr lang="en-US" dirty="0" smtClean="0"/>
              <a:t>, Azure Sentinel)</a:t>
            </a:r>
          </a:p>
          <a:p>
            <a:r>
              <a:rPr lang="en-US" b="1" dirty="0" smtClean="0"/>
              <a:t>🔵 7. Respond</a:t>
            </a:r>
          </a:p>
          <a:p>
            <a:r>
              <a:rPr lang="en-US" b="1" dirty="0" smtClean="0"/>
              <a:t>Goal</a:t>
            </a:r>
            <a:r>
              <a:rPr lang="en-US" dirty="0" smtClean="0"/>
              <a:t>: Roll back vulnerable deployments or isolate incidents.</a:t>
            </a:r>
          </a:p>
          <a:p>
            <a:r>
              <a:rPr lang="en-US" b="1" dirty="0" smtClean="0"/>
              <a:t>Tools</a:t>
            </a:r>
            <a:r>
              <a:rPr lang="en-US" dirty="0" smtClean="0"/>
              <a:t>:</a:t>
            </a:r>
          </a:p>
          <a:p>
            <a:pPr lvl="1"/>
            <a:r>
              <a:rPr lang="en-US" dirty="0" smtClean="0"/>
              <a:t>Incident response playbooks (SOAR platforms)</a:t>
            </a:r>
          </a:p>
          <a:p>
            <a:pPr lvl="1"/>
            <a:r>
              <a:rPr lang="en-US" dirty="0" smtClean="0"/>
              <a:t>Alert integrations (Slack, </a:t>
            </a:r>
            <a:r>
              <a:rPr lang="en-US" dirty="0" err="1" smtClean="0"/>
              <a:t>PagerDuty</a:t>
            </a:r>
            <a:r>
              <a:rPr lang="en-US" dirty="0" smtClean="0"/>
              <a:t>)</a:t>
            </a:r>
          </a:p>
          <a:p>
            <a:r>
              <a:rPr lang="en-US" b="1" dirty="0" smtClean="0"/>
              <a:t>🟡 8. Maintain and Stabilize</a:t>
            </a:r>
          </a:p>
          <a:p>
            <a:r>
              <a:rPr lang="en-US" b="1" dirty="0" smtClean="0"/>
              <a:t>Goal</a:t>
            </a:r>
            <a:r>
              <a:rPr lang="en-US" dirty="0" smtClean="0"/>
              <a:t>: Return to baseline after compromise; continuously improve.</a:t>
            </a:r>
          </a:p>
          <a:p>
            <a:r>
              <a:rPr lang="en-US" b="1" dirty="0" smtClean="0"/>
              <a:t>Practices</a:t>
            </a:r>
            <a:r>
              <a:rPr lang="en-US" dirty="0" smtClean="0"/>
              <a:t>:</a:t>
            </a:r>
          </a:p>
          <a:p>
            <a:pPr lvl="1"/>
            <a:r>
              <a:rPr lang="en-US" dirty="0" smtClean="0"/>
              <a:t>Security baseline comparison</a:t>
            </a:r>
          </a:p>
          <a:p>
            <a:pPr lvl="1"/>
            <a:r>
              <a:rPr lang="en-US" dirty="0" smtClean="0"/>
              <a:t>Retrospectives for learning</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20000"/>
          </a:bodyPr>
          <a:lstStyle/>
          <a:p>
            <a:r>
              <a:rPr lang="en-US" b="1" u="sng" dirty="0" smtClean="0"/>
              <a:t>Introduction to Security Policy</a:t>
            </a:r>
          </a:p>
          <a:p>
            <a:r>
              <a:rPr lang="en-US" dirty="0" smtClean="0"/>
              <a:t>Our security policy was developed in response to the growing complexity of our software architecture and the increasing frequency of targeted </a:t>
            </a:r>
            <a:r>
              <a:rPr lang="en-US" dirty="0" err="1" smtClean="0"/>
              <a:t>cyberattacks</a:t>
            </a:r>
            <a:r>
              <a:rPr lang="en-US" dirty="0" smtClean="0"/>
              <a:t>. While our development team has been following secure coding best practices informally, it was necessary to formalize these policies to ensure consistency, compliance, and proactive threat mitigation across all projects.</a:t>
            </a:r>
          </a:p>
          <a:p>
            <a:r>
              <a:rPr lang="en-US" dirty="0" smtClean="0"/>
              <a:t>This policy adopts a </a:t>
            </a:r>
            <a:r>
              <a:rPr lang="en-US" b="1" dirty="0" smtClean="0"/>
              <a:t>defense-in-depth approach</a:t>
            </a:r>
            <a:r>
              <a:rPr lang="en-US" dirty="0" smtClean="0"/>
              <a:t>, which means that we implement multiple layers of security throughout the software development </a:t>
            </a:r>
            <a:r>
              <a:rPr lang="en-US" dirty="0" smtClean="0"/>
              <a:t>lifecycle from </a:t>
            </a:r>
            <a:r>
              <a:rPr lang="en-US" dirty="0" smtClean="0"/>
              <a:t>input validation and access control to encryption and monitoring. This layered strategy ensures that even if one control fails, additional safeguards are in place to protect sensitive systems and data.</a:t>
            </a:r>
          </a:p>
          <a:p>
            <a:r>
              <a:rPr lang="en-US" dirty="0" smtClean="0"/>
              <a:t>By establishing a clear set of standards and </a:t>
            </a:r>
            <a:r>
              <a:rPr lang="en-US" dirty="0" smtClean="0"/>
              <a:t>guidelines including </a:t>
            </a:r>
            <a:r>
              <a:rPr lang="en-US" dirty="0" smtClean="0"/>
              <a:t>coding standards, secure </a:t>
            </a:r>
            <a:r>
              <a:rPr lang="en-US" dirty="0" err="1" smtClean="0"/>
              <a:t>DevSecOps</a:t>
            </a:r>
            <a:r>
              <a:rPr lang="en-US" dirty="0" smtClean="0"/>
              <a:t> practices, and testing </a:t>
            </a:r>
            <a:r>
              <a:rPr lang="en-US" dirty="0" smtClean="0"/>
              <a:t>protocols we </a:t>
            </a:r>
            <a:r>
              <a:rPr lang="en-US" dirty="0" smtClean="0"/>
              <a:t>aim to minimize vulnerabilities, enforce accountability, and strengthen our system’s overall resilience.</a:t>
            </a:r>
          </a:p>
          <a:p>
            <a:pPr marL="685800" lvl="0" indent="0" algn="l" rtl="0">
              <a:lnSpc>
                <a:spcPct val="90000"/>
              </a:lnSpc>
              <a:spcBef>
                <a:spcPts val="0"/>
              </a:spcBef>
              <a:spcAft>
                <a:spcPts val="0"/>
              </a:spcAft>
              <a:buSzPts val="1800"/>
              <a:buNone/>
            </a:pPr>
            <a:endParaRPr lang="en-US" sz="1600" dirty="0" smtClean="0"/>
          </a:p>
          <a:p>
            <a:pPr marL="685800" lvl="0" indent="0" algn="l" rtl="0">
              <a:lnSpc>
                <a:spcPct val="90000"/>
              </a:lnSpc>
              <a:spcBef>
                <a:spcPts val="0"/>
              </a:spcBef>
              <a:spcAft>
                <a:spcPts val="0"/>
              </a:spcAft>
              <a:buSzPts val="1800"/>
              <a:buNone/>
            </a:pPr>
            <a:endParaRPr lang="en-US" sz="1600" dirty="0" smtClean="0"/>
          </a:p>
          <a:p>
            <a:pPr marL="685800" lvl="0" indent="0" algn="l" rtl="0">
              <a:lnSpc>
                <a:spcPct val="90000"/>
              </a:lnSpc>
              <a:spcBef>
                <a:spcPts val="0"/>
              </a:spcBef>
              <a:spcAft>
                <a:spcPts val="0"/>
              </a:spcAft>
              <a:buSzPts val="1800"/>
              <a:buNone/>
            </a:pPr>
            <a:endParaRPr lang="en-US" sz="1600" dirty="0" smtClean="0"/>
          </a:p>
          <a:p>
            <a:pPr marL="685800" lvl="0" indent="0" algn="l" rtl="0">
              <a:lnSpc>
                <a:spcPct val="90000"/>
              </a:lnSpc>
              <a:spcBef>
                <a:spcPts val="0"/>
              </a:spcBef>
              <a:spcAft>
                <a:spcPts val="0"/>
              </a:spcAft>
              <a:buSzPts val="1800"/>
              <a:buNone/>
            </a:pPr>
            <a:endParaRPr lang="en-US" sz="1600" dirty="0" smtClean="0"/>
          </a:p>
          <a:p>
            <a:pPr marL="685800" lvl="0" indent="0" algn="l" rtl="0">
              <a:lnSpc>
                <a:spcPct val="90000"/>
              </a:lnSpc>
              <a:spcBef>
                <a:spcPts val="0"/>
              </a:spcBef>
              <a:spcAft>
                <a:spcPts val="0"/>
              </a:spcAft>
              <a:buSzPts val="1800"/>
              <a:buNone/>
            </a:pPr>
            <a:endParaRPr lang="en-US" sz="1600" dirty="0" smtClean="0"/>
          </a:p>
          <a:p>
            <a:pPr marL="685800" lvl="0" indent="0" algn="l" rtl="0">
              <a:lnSpc>
                <a:spcPct val="90000"/>
              </a:lnSpc>
              <a:spcBef>
                <a:spcPts val="0"/>
              </a:spcBef>
              <a:spcAft>
                <a:spcPts val="0"/>
              </a:spcAft>
              <a:buSzPts val="1800"/>
              <a:buNone/>
            </a:pPr>
            <a:endParaRPr sz="1600"/>
          </a:p>
          <a:p>
            <a:pPr marL="0" lvl="0" indent="0" algn="l" rtl="0">
              <a:lnSpc>
                <a:spcPct val="90000"/>
              </a:lnSpc>
              <a:spcBef>
                <a:spcPts val="1000"/>
              </a:spcBef>
              <a:spcAft>
                <a:spcPts val="0"/>
              </a:spcAft>
              <a:buClr>
                <a:schemeClr val="lt1"/>
              </a:buClr>
              <a:buSzPts val="2200"/>
              <a:buNone/>
            </a:pPr>
            <a:endParaRPr/>
          </a:p>
        </p:txBody>
      </p:sp>
      <p:pic>
        <p:nvPicPr>
          <p:cNvPr id="154" name="Google Shape;154;p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70000" lnSpcReduction="20000"/>
          </a:bodyPr>
          <a:lstStyle/>
          <a:p>
            <a:r>
              <a:rPr lang="en-US" b="1" dirty="0" smtClean="0"/>
              <a:t>🛑 Identified Gaps in the Security Policy</a:t>
            </a:r>
          </a:p>
          <a:p>
            <a:r>
              <a:rPr lang="en-US" b="1" dirty="0" smtClean="0"/>
              <a:t>Inconsistent Input Validation Across Services</a:t>
            </a:r>
            <a:endParaRPr lang="en-US" dirty="0" smtClean="0"/>
          </a:p>
          <a:p>
            <a:pPr lvl="1"/>
            <a:r>
              <a:rPr lang="en-US" dirty="0" smtClean="0"/>
              <a:t>Some </a:t>
            </a:r>
            <a:r>
              <a:rPr lang="en-US" dirty="0" err="1" smtClean="0"/>
              <a:t>microservices</a:t>
            </a:r>
            <a:r>
              <a:rPr lang="en-US" dirty="0" smtClean="0"/>
              <a:t> or legacy modules don't apply centralized input validation.</a:t>
            </a:r>
          </a:p>
          <a:p>
            <a:pPr lvl="1"/>
            <a:r>
              <a:rPr lang="en-US" dirty="0" smtClean="0"/>
              <a:t>⚠️ Risk: Injection attacks or malformed data flow between services.</a:t>
            </a:r>
          </a:p>
          <a:p>
            <a:r>
              <a:rPr lang="en-US" b="1" dirty="0" smtClean="0"/>
              <a:t>Lack of Secure Coding Training for Developers</a:t>
            </a:r>
            <a:endParaRPr lang="en-US" dirty="0" smtClean="0"/>
          </a:p>
          <a:p>
            <a:pPr lvl="1"/>
            <a:r>
              <a:rPr lang="en-US" dirty="0" smtClean="0"/>
              <a:t>Developers may not consistently apply security best practices due to limited training.</a:t>
            </a:r>
          </a:p>
          <a:p>
            <a:pPr lvl="1"/>
            <a:r>
              <a:rPr lang="en-US" dirty="0" smtClean="0"/>
              <a:t>⚠️ Risk: Introduction of new vulnerabilities over time.</a:t>
            </a:r>
          </a:p>
          <a:p>
            <a:r>
              <a:rPr lang="en-US" b="1" dirty="0" smtClean="0"/>
              <a:t>No Formal Policy for Handling Open Source Dependencies</a:t>
            </a:r>
            <a:endParaRPr lang="en-US" dirty="0" smtClean="0"/>
          </a:p>
          <a:p>
            <a:pPr lvl="1"/>
            <a:r>
              <a:rPr lang="en-US" dirty="0" smtClean="0"/>
              <a:t>Outdated or vulnerable packages may be used without regular audits.</a:t>
            </a:r>
          </a:p>
          <a:p>
            <a:pPr lvl="1"/>
            <a:r>
              <a:rPr lang="en-US" dirty="0" smtClean="0"/>
              <a:t>⚠️ Risk: Supply chain compromise.</a:t>
            </a:r>
          </a:p>
          <a:p>
            <a:r>
              <a:rPr lang="en-US" b="1" dirty="0" smtClean="0"/>
              <a:t>Session Management in Legacy Systems Is Weak</a:t>
            </a:r>
            <a:endParaRPr lang="en-US" dirty="0" smtClean="0"/>
          </a:p>
          <a:p>
            <a:pPr lvl="1"/>
            <a:r>
              <a:rPr lang="en-US" dirty="0" smtClean="0"/>
              <a:t>Older components don’t enforce token expiry or use secure cookies.</a:t>
            </a:r>
          </a:p>
          <a:p>
            <a:pPr lvl="1"/>
            <a:r>
              <a:rPr lang="en-US" dirty="0" smtClean="0"/>
              <a:t>⚠️ Risk: Session hijacking, persistent access.</a:t>
            </a:r>
          </a:p>
          <a:p>
            <a:r>
              <a:rPr lang="en-US" b="1" dirty="0" smtClean="0"/>
              <a:t>Missing Runtime Protection and Behavior Monitoring</a:t>
            </a:r>
            <a:endParaRPr lang="en-US" dirty="0" smtClean="0"/>
          </a:p>
          <a:p>
            <a:pPr lvl="1"/>
            <a:r>
              <a:rPr lang="en-US" dirty="0" smtClean="0"/>
              <a:t>The policy covers build-time tools but lacks guidance on runtime intrusion detection.</a:t>
            </a:r>
          </a:p>
          <a:p>
            <a:pPr lvl="1"/>
            <a:r>
              <a:rPr lang="en-US" dirty="0" smtClean="0"/>
              <a:t>⚠️ Risk: Attacks in production may go unnoticed.</a:t>
            </a:r>
            <a:endParaRPr lang="en-US"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1371600"/>
            <a:ext cx="10820400" cy="4847085"/>
          </a:xfrm>
        </p:spPr>
        <p:txBody>
          <a:bodyPr>
            <a:normAutofit fontScale="92500"/>
          </a:bodyPr>
          <a:lstStyle/>
          <a:p>
            <a:r>
              <a:rPr lang="en-US" b="1" dirty="0" smtClean="0"/>
              <a:t>✅ Recommendations</a:t>
            </a:r>
          </a:p>
          <a:p>
            <a:r>
              <a:rPr lang="en-US" b="1" dirty="0" smtClean="0"/>
              <a:t>Adopt a Central Input Validation Framework</a:t>
            </a:r>
            <a:r>
              <a:rPr lang="en-US" dirty="0" smtClean="0"/>
              <a:t/>
            </a:r>
            <a:br>
              <a:rPr lang="en-US" dirty="0" smtClean="0"/>
            </a:br>
            <a:r>
              <a:rPr lang="en-US" dirty="0" smtClean="0"/>
              <a:t>Standardize validation logic across all components using a shared utility or library.</a:t>
            </a:r>
          </a:p>
          <a:p>
            <a:r>
              <a:rPr lang="en-US" b="1" dirty="0" smtClean="0"/>
              <a:t>Conduct Regular Secure Coding Workshops</a:t>
            </a:r>
            <a:r>
              <a:rPr lang="en-US" dirty="0" smtClean="0"/>
              <a:t/>
            </a:r>
            <a:br>
              <a:rPr lang="en-US" dirty="0" smtClean="0"/>
            </a:br>
            <a:r>
              <a:rPr lang="en-US" dirty="0" smtClean="0"/>
              <a:t>Mandate quarterly security-focused coding workshops and OWASP Top 10 training.</a:t>
            </a:r>
          </a:p>
          <a:p>
            <a:r>
              <a:rPr lang="en-US" b="1" dirty="0" smtClean="0"/>
              <a:t>Integrate Software Composition Analysis (SCA)</a:t>
            </a:r>
            <a:r>
              <a:rPr lang="en-US" dirty="0" smtClean="0"/>
              <a:t/>
            </a:r>
            <a:br>
              <a:rPr lang="en-US" dirty="0" smtClean="0"/>
            </a:br>
            <a:r>
              <a:rPr lang="en-US" dirty="0" smtClean="0"/>
              <a:t>Use tools like </a:t>
            </a:r>
            <a:r>
              <a:rPr lang="en-US" b="1" dirty="0" err="1" smtClean="0"/>
              <a:t>Snyk</a:t>
            </a:r>
            <a:r>
              <a:rPr lang="en-US" dirty="0" smtClean="0"/>
              <a:t> or </a:t>
            </a:r>
            <a:r>
              <a:rPr lang="en-US" b="1" dirty="0" smtClean="0"/>
              <a:t>OWASP Dependency-Check</a:t>
            </a:r>
            <a:r>
              <a:rPr lang="en-US" dirty="0" smtClean="0"/>
              <a:t> to continuously scan packages.</a:t>
            </a:r>
          </a:p>
          <a:p>
            <a:r>
              <a:rPr lang="en-US" b="1" dirty="0" smtClean="0"/>
              <a:t>Modernize Legacy Session Handling</a:t>
            </a:r>
            <a:r>
              <a:rPr lang="en-US" dirty="0" smtClean="0"/>
              <a:t/>
            </a:r>
            <a:br>
              <a:rPr lang="en-US" dirty="0" smtClean="0"/>
            </a:br>
            <a:r>
              <a:rPr lang="en-US" dirty="0" smtClean="0"/>
              <a:t>Apply JWT with expiration and use Secure, </a:t>
            </a:r>
            <a:r>
              <a:rPr lang="en-US" dirty="0" err="1" smtClean="0"/>
              <a:t>HttpOnly</a:t>
            </a:r>
            <a:r>
              <a:rPr lang="en-US" dirty="0" smtClean="0"/>
              <a:t>, </a:t>
            </a:r>
            <a:r>
              <a:rPr lang="en-US" dirty="0" err="1" smtClean="0"/>
              <a:t>SameSite</a:t>
            </a:r>
            <a:r>
              <a:rPr lang="en-US" dirty="0" smtClean="0"/>
              <a:t> cookie flags.</a:t>
            </a:r>
          </a:p>
          <a:p>
            <a:r>
              <a:rPr lang="en-US" b="1" dirty="0" smtClean="0"/>
              <a:t>Deploy Runtime Security Agents (e.g., </a:t>
            </a:r>
            <a:r>
              <a:rPr lang="en-US" b="1" dirty="0" err="1" smtClean="0"/>
              <a:t>Falco</a:t>
            </a:r>
            <a:r>
              <a:rPr lang="en-US" b="1" dirty="0" smtClean="0"/>
              <a:t>, </a:t>
            </a:r>
            <a:r>
              <a:rPr lang="en-US" b="1" dirty="0" err="1" smtClean="0"/>
              <a:t>CrowdStrike</a:t>
            </a:r>
            <a:r>
              <a:rPr lang="en-US" b="1" dirty="0" smtClean="0"/>
              <a:t>)</a:t>
            </a:r>
            <a:r>
              <a:rPr lang="en-US" dirty="0" smtClean="0"/>
              <a:t/>
            </a:r>
            <a:br>
              <a:rPr lang="en-US" dirty="0" smtClean="0"/>
            </a:br>
            <a:r>
              <a:rPr lang="en-US" dirty="0" smtClean="0"/>
              <a:t>Add behavior monitoring in production environments for post-deployment protection.</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1679944"/>
            <a:ext cx="10820400" cy="4538741"/>
          </a:xfrm>
          <a:prstGeom prst="rect">
            <a:avLst/>
          </a:prstGeom>
          <a:noFill/>
          <a:ln>
            <a:noFill/>
          </a:ln>
        </p:spPr>
        <p:txBody>
          <a:bodyPr spcFirstLastPara="1" wrap="square" lIns="91425" tIns="45700" rIns="91425" bIns="45700" anchor="t" anchorCtr="0">
            <a:normAutofit fontScale="85000" lnSpcReduction="20000"/>
          </a:bodyPr>
          <a:lstStyle/>
          <a:p>
            <a:r>
              <a:rPr lang="en-US" b="1" dirty="0" smtClean="0"/>
              <a:t>✅ Recommended Security Standards</a:t>
            </a:r>
          </a:p>
          <a:p>
            <a:r>
              <a:rPr lang="en-US" b="1" dirty="0" smtClean="0"/>
              <a:t>1. OWASP Top 10</a:t>
            </a:r>
          </a:p>
          <a:p>
            <a:r>
              <a:rPr lang="en-US" dirty="0" smtClean="0"/>
              <a:t>A regularly updated list of the 10 most critical web application security risks.</a:t>
            </a:r>
          </a:p>
          <a:p>
            <a:r>
              <a:rPr lang="en-US" b="1" dirty="0" smtClean="0"/>
              <a:t>Adopt it as a baseline</a:t>
            </a:r>
            <a:r>
              <a:rPr lang="en-US" dirty="0" smtClean="0"/>
              <a:t> for training, testing, and development standards.</a:t>
            </a:r>
          </a:p>
          <a:p>
            <a:r>
              <a:rPr lang="en-US" dirty="0" smtClean="0"/>
              <a:t>Covers: Injection, broken authentication, insecure design, and more.</a:t>
            </a:r>
          </a:p>
          <a:p>
            <a:r>
              <a:rPr lang="en-US" b="1" dirty="0" smtClean="0"/>
              <a:t>2. CWE (Common Weakness Enumeration)</a:t>
            </a:r>
          </a:p>
          <a:p>
            <a:r>
              <a:rPr lang="en-US" dirty="0" smtClean="0"/>
              <a:t>A dictionary of software weaknesses, such as </a:t>
            </a:r>
            <a:r>
              <a:rPr lang="en-US" b="1" dirty="0" smtClean="0"/>
              <a:t>CWE-79: XSS</a:t>
            </a:r>
            <a:r>
              <a:rPr lang="en-US" dirty="0" smtClean="0"/>
              <a:t> or </a:t>
            </a:r>
            <a:r>
              <a:rPr lang="en-US" b="1" dirty="0" smtClean="0"/>
              <a:t>CWE-89: SQL Injection</a:t>
            </a:r>
            <a:r>
              <a:rPr lang="en-US" dirty="0" smtClean="0"/>
              <a:t>.</a:t>
            </a:r>
          </a:p>
          <a:p>
            <a:r>
              <a:rPr lang="en-US" dirty="0" smtClean="0"/>
              <a:t>Useful for </a:t>
            </a:r>
            <a:r>
              <a:rPr lang="en-US" b="1" dirty="0" smtClean="0"/>
              <a:t>root-cause analysis</a:t>
            </a:r>
            <a:r>
              <a:rPr lang="en-US" dirty="0" smtClean="0"/>
              <a:t> and prioritizing fixes.</a:t>
            </a:r>
          </a:p>
          <a:p>
            <a:r>
              <a:rPr lang="en-US" dirty="0" smtClean="0"/>
              <a:t>Can be mapped to static analysis tools.</a:t>
            </a:r>
          </a:p>
          <a:p>
            <a:r>
              <a:rPr lang="en-US" b="1" dirty="0" smtClean="0"/>
              <a:t>3. NIST 800-53 &amp; NIST SSDF (Secure Software Development Framework)</a:t>
            </a:r>
          </a:p>
          <a:p>
            <a:r>
              <a:rPr lang="en-US" dirty="0" smtClean="0"/>
              <a:t>Provides a comprehensive framework for developing secure systems.</a:t>
            </a:r>
          </a:p>
          <a:p>
            <a:r>
              <a:rPr lang="en-US" dirty="0" smtClean="0"/>
              <a:t>Recommends </a:t>
            </a:r>
            <a:r>
              <a:rPr lang="en-US" b="1" dirty="0" smtClean="0"/>
              <a:t>controls</a:t>
            </a:r>
            <a:r>
              <a:rPr lang="en-US" dirty="0" smtClean="0"/>
              <a:t> like code review, access restrictions, and secure deployment practices.</a:t>
            </a:r>
          </a:p>
          <a:p>
            <a:pPr marL="228600" lvl="0" indent="-88900" algn="l" rtl="0">
              <a:lnSpc>
                <a:spcPct val="90000"/>
              </a:lnSpc>
              <a:spcBef>
                <a:spcPts val="1000"/>
              </a:spcBef>
              <a:spcAft>
                <a:spcPts val="0"/>
              </a:spcAft>
              <a:buClr>
                <a:schemeClr val="lt1"/>
              </a:buClr>
              <a:buSzPts val="2200"/>
              <a:buNone/>
            </a:pPr>
            <a:endParaRP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1010094"/>
            <a:ext cx="10820400" cy="5208592"/>
          </a:xfrm>
        </p:spPr>
        <p:txBody>
          <a:bodyPr>
            <a:normAutofit/>
          </a:bodyPr>
          <a:lstStyle/>
          <a:p>
            <a:r>
              <a:rPr lang="en-US" b="1" dirty="0" smtClean="0"/>
              <a:t>4. CERT Secure Coding Standards</a:t>
            </a:r>
          </a:p>
          <a:p>
            <a:r>
              <a:rPr lang="en-US" dirty="0" smtClean="0"/>
              <a:t>Language-specific guidelines (e.g., C, C++, Java) to avoid coding flaws.</a:t>
            </a:r>
          </a:p>
          <a:p>
            <a:r>
              <a:rPr lang="en-US" dirty="0" smtClean="0"/>
              <a:t>Great for enforcing low-level security, especially in embedded or systems programming.</a:t>
            </a:r>
          </a:p>
          <a:p>
            <a:r>
              <a:rPr lang="en-US" b="1" dirty="0" smtClean="0"/>
              <a:t>5. ISO/IEC 27001</a:t>
            </a:r>
          </a:p>
          <a:p>
            <a:r>
              <a:rPr lang="en-US" dirty="0" smtClean="0"/>
              <a:t>A formal framework for managing information security.</a:t>
            </a:r>
          </a:p>
          <a:p>
            <a:r>
              <a:rPr lang="en-US" dirty="0" smtClean="0"/>
              <a:t>Helps ensure your organization maintains a </a:t>
            </a:r>
            <a:r>
              <a:rPr lang="en-US" b="1" dirty="0" smtClean="0"/>
              <a:t>defensible, auditable</a:t>
            </a:r>
            <a:r>
              <a:rPr lang="en-US" dirty="0" smtClean="0"/>
              <a:t> security posture.</a:t>
            </a:r>
          </a:p>
          <a:p>
            <a:r>
              <a:rPr lang="en-US" b="1" dirty="0" smtClean="0"/>
              <a:t>6. Zero Trust Architecture Principles</a:t>
            </a:r>
          </a:p>
          <a:p>
            <a:r>
              <a:rPr lang="en-US" dirty="0" smtClean="0"/>
              <a:t>Trust </a:t>
            </a:r>
            <a:r>
              <a:rPr lang="en-US" b="1" dirty="0" smtClean="0"/>
              <a:t>no device or user by default</a:t>
            </a:r>
            <a:r>
              <a:rPr lang="en-US" dirty="0" smtClean="0"/>
              <a:t>.</a:t>
            </a:r>
          </a:p>
          <a:p>
            <a:r>
              <a:rPr lang="en-US" dirty="0" smtClean="0"/>
              <a:t>Enforce authentication and authorization </a:t>
            </a:r>
            <a:r>
              <a:rPr lang="en-US" b="1" dirty="0" smtClean="0"/>
              <a:t>at every layer</a:t>
            </a:r>
            <a:r>
              <a:rPr lang="en-US" dirty="0" smtClean="0"/>
              <a:t>—useful for modern cloud systems and </a:t>
            </a:r>
            <a:r>
              <a:rPr lang="en-US" dirty="0" err="1" smtClean="0"/>
              <a:t>microservices</a:t>
            </a:r>
            <a:r>
              <a:rPr lang="en-US" dirty="0" smtClean="0"/>
              <a:t>.</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20000"/>
          </a:bodyPr>
          <a:lstStyle/>
          <a:p>
            <a:r>
              <a:rPr lang="en-US" dirty="0" smtClean="0">
                <a:solidFill>
                  <a:schemeClr val="bg1"/>
                </a:solidFill>
              </a:rPr>
              <a:t>OWASP Foundation. (2023). </a:t>
            </a:r>
            <a:r>
              <a:rPr lang="en-US" i="1" dirty="0" smtClean="0">
                <a:solidFill>
                  <a:schemeClr val="bg1"/>
                </a:solidFill>
              </a:rPr>
              <a:t>OWASP Top 10: The Ten Most Critical Web Application Security Risks</a:t>
            </a:r>
            <a:r>
              <a:rPr lang="en-US" dirty="0" smtClean="0">
                <a:solidFill>
                  <a:schemeClr val="bg1"/>
                </a:solidFill>
              </a:rPr>
              <a:t>.</a:t>
            </a:r>
            <a:br>
              <a:rPr lang="en-US" dirty="0" smtClean="0">
                <a:solidFill>
                  <a:schemeClr val="bg1"/>
                </a:solidFill>
              </a:rPr>
            </a:br>
            <a:r>
              <a:rPr lang="en-US" dirty="0" smtClean="0">
                <a:solidFill>
                  <a:schemeClr val="bg1"/>
                </a:solidFill>
              </a:rPr>
              <a:t>https://owasp.org/www-project-top-ten/</a:t>
            </a:r>
          </a:p>
          <a:p>
            <a:r>
              <a:rPr lang="en-US" dirty="0" smtClean="0">
                <a:solidFill>
                  <a:schemeClr val="bg1"/>
                </a:solidFill>
              </a:rPr>
              <a:t>National Institute of Standards and Technology. (2022). </a:t>
            </a:r>
            <a:r>
              <a:rPr lang="en-US" i="1" dirty="0" smtClean="0">
                <a:solidFill>
                  <a:schemeClr val="bg1"/>
                </a:solidFill>
              </a:rPr>
              <a:t>NIST Special Publication 800-53 Revision 5: Security and Privacy Controls for Information Systems and Organizations</a:t>
            </a:r>
            <a:r>
              <a:rPr lang="en-US" dirty="0" smtClean="0">
                <a:solidFill>
                  <a:schemeClr val="bg1"/>
                </a:solidFill>
              </a:rPr>
              <a:t>.</a:t>
            </a:r>
            <a:br>
              <a:rPr lang="en-US" dirty="0" smtClean="0">
                <a:solidFill>
                  <a:schemeClr val="bg1"/>
                </a:solidFill>
              </a:rPr>
            </a:br>
            <a:r>
              <a:rPr lang="en-US" dirty="0" smtClean="0">
                <a:solidFill>
                  <a:schemeClr val="bg1"/>
                </a:solidFill>
              </a:rPr>
              <a:t>https://doi.org/10.6028/NIST.SP.800-53r5</a:t>
            </a:r>
          </a:p>
          <a:p>
            <a:r>
              <a:rPr lang="en-US" dirty="0" smtClean="0">
                <a:solidFill>
                  <a:schemeClr val="bg1"/>
                </a:solidFill>
              </a:rPr>
              <a:t>National Institute of Standards and Technology. (2021). </a:t>
            </a:r>
            <a:r>
              <a:rPr lang="en-US" i="1" dirty="0" smtClean="0">
                <a:solidFill>
                  <a:schemeClr val="bg1"/>
                </a:solidFill>
              </a:rPr>
              <a:t>Secure Software Development Framework (SSDF)</a:t>
            </a:r>
            <a:r>
              <a:rPr lang="en-US" dirty="0" smtClean="0">
                <a:solidFill>
                  <a:schemeClr val="bg1"/>
                </a:solidFill>
              </a:rPr>
              <a:t>.</a:t>
            </a:r>
            <a:br>
              <a:rPr lang="en-US" dirty="0" smtClean="0">
                <a:solidFill>
                  <a:schemeClr val="bg1"/>
                </a:solidFill>
              </a:rPr>
            </a:br>
            <a:r>
              <a:rPr lang="en-US" dirty="0" smtClean="0">
                <a:solidFill>
                  <a:schemeClr val="bg1"/>
                </a:solidFill>
                <a:hlinkClick r:id="rId4"/>
              </a:rPr>
              <a:t>https://csrc.nist.gov/publications/detail/white-paper/2021/04/23/ssdf/final</a:t>
            </a:r>
            <a:endParaRPr lang="en-US" dirty="0" smtClean="0">
              <a:solidFill>
                <a:schemeClr val="bg1"/>
              </a:solidFill>
            </a:endParaRPr>
          </a:p>
          <a:p>
            <a:r>
              <a:rPr lang="en-US" dirty="0" smtClean="0">
                <a:solidFill>
                  <a:schemeClr val="bg1"/>
                </a:solidFill>
              </a:rPr>
              <a:t>The MITRE Corporation. (2023). </a:t>
            </a:r>
            <a:r>
              <a:rPr lang="en-US" i="1" dirty="0" smtClean="0">
                <a:solidFill>
                  <a:schemeClr val="bg1"/>
                </a:solidFill>
              </a:rPr>
              <a:t>Common Weakness Enumeration (CWE)</a:t>
            </a:r>
            <a:r>
              <a:rPr lang="en-US" dirty="0" smtClean="0">
                <a:solidFill>
                  <a:schemeClr val="bg1"/>
                </a:solidFill>
              </a:rPr>
              <a:t>.</a:t>
            </a:r>
            <a:br>
              <a:rPr lang="en-US" dirty="0" smtClean="0">
                <a:solidFill>
                  <a:schemeClr val="bg1"/>
                </a:solidFill>
              </a:rPr>
            </a:br>
            <a:r>
              <a:rPr lang="en-US" dirty="0" smtClean="0">
                <a:solidFill>
                  <a:schemeClr val="bg1"/>
                </a:solidFill>
              </a:rPr>
              <a:t>https://cwe.mitre.org/</a:t>
            </a:r>
          </a:p>
          <a:p>
            <a:r>
              <a:rPr lang="en-US" dirty="0" smtClean="0">
                <a:solidFill>
                  <a:schemeClr val="bg1"/>
                </a:solidFill>
              </a:rPr>
              <a:t>The CERT Division. (2023). </a:t>
            </a:r>
            <a:r>
              <a:rPr lang="en-US" i="1" dirty="0" smtClean="0">
                <a:solidFill>
                  <a:schemeClr val="bg1"/>
                </a:solidFill>
              </a:rPr>
              <a:t>CERT Secure Coding Standards</a:t>
            </a:r>
            <a:r>
              <a:rPr lang="en-US" dirty="0" smtClean="0">
                <a:solidFill>
                  <a:schemeClr val="bg1"/>
                </a:solidFill>
              </a:rPr>
              <a:t>.</a:t>
            </a:r>
            <a:br>
              <a:rPr lang="en-US" dirty="0" smtClean="0">
                <a:solidFill>
                  <a:schemeClr val="bg1"/>
                </a:solidFill>
              </a:rPr>
            </a:br>
            <a:r>
              <a:rPr lang="en-US" dirty="0" smtClean="0">
                <a:solidFill>
                  <a:schemeClr val="bg1"/>
                </a:solidFill>
              </a:rPr>
              <a:t>https://wiki.sei.cmu.edu/confluence/display/seccode/</a:t>
            </a:r>
            <a:endParaRPr lang="en-US" dirty="0">
              <a:solidFill>
                <a:schemeClr val="bg1"/>
              </a:solidFill>
            </a:endParaRPr>
          </a:p>
        </p:txBody>
      </p:sp>
      <p:pic>
        <p:nvPicPr>
          <p:cNvPr id="239" name="Google Shape;239;p14"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6"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2">
            <a:alphaModFix/>
          </a:blip>
          <a:srcRect/>
          <a:stretch/>
        </p:blipFill>
        <p:spPr>
          <a:xfrm>
            <a:off x="2724709" y="2322527"/>
            <a:ext cx="6453257" cy="379719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dirty="0">
                <a:solidFill>
                  <a:srgbClr val="FFFFFF"/>
                </a:solidFill>
              </a:rPr>
              <a:t>[Populate the Threats Matrix table and provide explanations to summarize of all of your security risks.]</a:t>
            </a:r>
            <a:endParaRPr sz="2000"/>
          </a:p>
          <a:p>
            <a:pPr marL="228600" lvl="0" indent="-88900" algn="l" rtl="0">
              <a:lnSpc>
                <a:spcPct val="90000"/>
              </a:lnSpc>
              <a:spcBef>
                <a:spcPts val="1000"/>
              </a:spcBef>
              <a:spcAft>
                <a:spcPts val="0"/>
              </a:spcAft>
              <a:buClr>
                <a:schemeClr val="lt1"/>
              </a:buClr>
              <a:buSzPts val="2200"/>
              <a:buNone/>
            </a:pPr>
            <a:endParaRPr/>
          </a:p>
        </p:txBody>
      </p:sp>
      <p:graphicFrame>
        <p:nvGraphicFramePr>
          <p:cNvPr id="161" name="Google Shape;161;p4" descr="Alt text required"/>
          <p:cNvGraphicFramePr/>
          <p:nvPr>
            <p:extLst>
              <p:ext uri="{D42A27DB-BD31-4B8C-83A1-F6EECF244321}">
                <p14:modId xmlns:p14="http://schemas.microsoft.com/office/powerpoint/2010/main" xmlns="" val="4404453"/>
              </p:ext>
            </p:extLst>
          </p:nvPr>
        </p:nvGraphicFramePr>
        <p:xfrm>
          <a:off x="3171900" y="2561050"/>
          <a:ext cx="7835225" cy="353865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xmlns="" val="20000"/>
                    </a:ext>
                  </a:extLst>
                </a:gridCol>
                <a:gridCol w="3804800">
                  <a:extLst>
                    <a:ext uri="{9D8B030D-6E8A-4147-A177-3AD203B41FA5}">
                      <a16:colId xmlns:a16="http://schemas.microsoft.com/office/drawing/2014/main" xmlns="" val="20001"/>
                    </a:ext>
                  </a:extLst>
                </a:gridCol>
              </a:tblGrid>
              <a:tr h="1769325">
                <a:tc>
                  <a:txBody>
                    <a:bodyPr/>
                    <a:lstStyle/>
                    <a:p>
                      <a:r>
                        <a:t>CS01: Buffer Overflow</a:t>
                      </a:r>
                    </a:p>
                    <a:p>
                      <a:r>
                        <a:t>CS04: Insecure Session Handling</a:t>
                      </a:r>
                    </a:p>
                    <a:p>
                      <a:r>
                        <a:t>CS10: Insecure APIs</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r>
                        <a:t>CS03: Hardcoded Credentials</a:t>
                      </a:r>
                    </a:p>
                    <a:p>
                      <a:r>
                        <a:t>CS02: Input Validation Failure</a:t>
                      </a:r>
                    </a:p>
                    <a:p>
                      <a:r>
                        <a:t>CS06: Broken Access Control</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xmlns="" val="10000"/>
                  </a:ext>
                </a:extLst>
              </a:tr>
              <a:tr h="1769325">
                <a:tc>
                  <a:txBody>
                    <a:bodyPr/>
                    <a:lstStyle/>
                    <a:p>
                      <a:r>
                        <a:t>CS09: Memory Leaks</a:t>
                      </a:r>
                    </a:p>
                    <a:p>
                      <a:r>
                        <a:t>CS07: Unencrypted Data Storage</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r>
                        <a:t>CS05: Race Conditions</a:t>
                      </a:r>
                    </a:p>
                    <a:p>
                      <a:r>
                        <a:t>CS08: Poor Logging Practices</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xmlns=""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1026" name="Picture 2"/>
          <p:cNvPicPr>
            <a:picLocks noChangeAspect="1" noChangeArrowheads="1"/>
          </p:cNvPicPr>
          <p:nvPr/>
        </p:nvPicPr>
        <p:blipFill>
          <a:blip r:embed="rId5"/>
          <a:srcRect/>
          <a:stretch>
            <a:fillRect/>
          </a:stretch>
        </p:blipFill>
        <p:spPr bwMode="auto">
          <a:xfrm>
            <a:off x="2734560" y="2243470"/>
            <a:ext cx="8710913" cy="3923414"/>
          </a:xfrm>
          <a:prstGeom prst="rect">
            <a:avLst/>
          </a:prstGeom>
          <a:noFill/>
          <a:ln w="9525">
            <a:noFill/>
            <a:miter lim="800000"/>
            <a:headEnd/>
            <a:tailEnd/>
          </a:ln>
          <a:effectLst/>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numCol="3" anchor="t" anchorCtr="0">
            <a:noAutofit/>
          </a:bodyPr>
          <a:lstStyle/>
          <a:p>
            <a:r>
              <a:rPr lang="en-US" sz="1800" b="1" dirty="0" smtClean="0"/>
              <a:t>1</a:t>
            </a:r>
            <a:r>
              <a:rPr lang="en-US" sz="1800" b="1" dirty="0" smtClean="0"/>
              <a:t>. Validate All Inputs</a:t>
            </a:r>
          </a:p>
          <a:p>
            <a:r>
              <a:rPr lang="en-US" sz="1800" b="1" dirty="0" smtClean="0"/>
              <a:t>Applies to:</a:t>
            </a:r>
            <a:r>
              <a:rPr lang="en-US" sz="1800" dirty="0" smtClean="0"/>
              <a:t> CS02, CS10</a:t>
            </a:r>
          </a:p>
          <a:p>
            <a:r>
              <a:rPr lang="en-US" sz="1800" b="1" dirty="0" smtClean="0"/>
              <a:t> </a:t>
            </a:r>
            <a:r>
              <a:rPr lang="en-US" sz="1800" b="1" dirty="0" smtClean="0"/>
              <a:t>2. Apply Least Privilege</a:t>
            </a:r>
          </a:p>
          <a:p>
            <a:r>
              <a:rPr lang="en-US" sz="1800" b="1" dirty="0" smtClean="0"/>
              <a:t>Applies to:</a:t>
            </a:r>
            <a:r>
              <a:rPr lang="en-US" sz="1800" dirty="0" smtClean="0"/>
              <a:t> CS06</a:t>
            </a:r>
          </a:p>
          <a:p>
            <a:r>
              <a:rPr lang="en-US" sz="1800" b="1" dirty="0" smtClean="0"/>
              <a:t> </a:t>
            </a:r>
            <a:r>
              <a:rPr lang="en-US" sz="1800" b="1" dirty="0" smtClean="0"/>
              <a:t>3. Fail Securely</a:t>
            </a:r>
          </a:p>
          <a:p>
            <a:r>
              <a:rPr lang="en-US" sz="1800" b="1" dirty="0" smtClean="0"/>
              <a:t>Applies to:</a:t>
            </a:r>
            <a:r>
              <a:rPr lang="en-US" sz="1800" dirty="0" smtClean="0"/>
              <a:t> CS04</a:t>
            </a:r>
          </a:p>
          <a:p>
            <a:r>
              <a:rPr lang="en-US" sz="1800" b="1" dirty="0" smtClean="0"/>
              <a:t> </a:t>
            </a:r>
            <a:r>
              <a:rPr lang="en-US" sz="1800" b="1" dirty="0" smtClean="0"/>
              <a:t>4. Use Strong Authentication</a:t>
            </a:r>
          </a:p>
          <a:p>
            <a:r>
              <a:rPr lang="en-US" sz="1800" b="1" dirty="0" smtClean="0"/>
              <a:t>Applies to:</a:t>
            </a:r>
            <a:r>
              <a:rPr lang="en-US" sz="1800" dirty="0" smtClean="0"/>
              <a:t> CS03, CS06</a:t>
            </a:r>
          </a:p>
          <a:p>
            <a:r>
              <a:rPr lang="en-US" sz="1800" b="1" dirty="0" smtClean="0"/>
              <a:t> </a:t>
            </a:r>
            <a:r>
              <a:rPr lang="en-US" sz="1800" b="1" dirty="0" smtClean="0"/>
              <a:t>5. Keep Security Simple</a:t>
            </a:r>
          </a:p>
          <a:p>
            <a:r>
              <a:rPr lang="en-US" sz="1800" b="1" dirty="0" smtClean="0"/>
              <a:t>Applies to:</a:t>
            </a:r>
            <a:r>
              <a:rPr lang="en-US" sz="1800" dirty="0" smtClean="0"/>
              <a:t> CS01, CS09</a:t>
            </a:r>
          </a:p>
          <a:p>
            <a:r>
              <a:rPr lang="en-US" sz="1800" b="1" dirty="0" smtClean="0"/>
              <a:t> </a:t>
            </a:r>
            <a:r>
              <a:rPr lang="en-US" sz="1800" b="1" dirty="0" smtClean="0"/>
              <a:t>6. Practice Defense in Depth</a:t>
            </a:r>
          </a:p>
          <a:p>
            <a:r>
              <a:rPr lang="en-US" sz="1800" b="1" dirty="0" smtClean="0"/>
              <a:t>Applies to:</a:t>
            </a:r>
            <a:r>
              <a:rPr lang="en-US" sz="1800" dirty="0" smtClean="0"/>
              <a:t> CS07, CS10</a:t>
            </a:r>
          </a:p>
          <a:p>
            <a:r>
              <a:rPr lang="en-US" sz="1800" b="1" dirty="0" smtClean="0"/>
              <a:t> </a:t>
            </a:r>
            <a:r>
              <a:rPr lang="en-US" sz="1800" b="1" dirty="0" smtClean="0"/>
              <a:t>7. Don’t Trust External Systems</a:t>
            </a:r>
          </a:p>
          <a:p>
            <a:r>
              <a:rPr lang="en-US" sz="1800" b="1" dirty="0" smtClean="0"/>
              <a:t>Applies to:</a:t>
            </a:r>
            <a:r>
              <a:rPr lang="en-US" sz="1800" dirty="0" smtClean="0"/>
              <a:t> CS02, CS10</a:t>
            </a:r>
          </a:p>
          <a:p>
            <a:r>
              <a:rPr lang="en-US" sz="1800" b="1" dirty="0" smtClean="0"/>
              <a:t> </a:t>
            </a:r>
            <a:r>
              <a:rPr lang="en-US" sz="1800" b="1" dirty="0" smtClean="0"/>
              <a:t>8. Separate Duties</a:t>
            </a:r>
          </a:p>
          <a:p>
            <a:r>
              <a:rPr lang="en-US" sz="1800" b="1" dirty="0" smtClean="0"/>
              <a:t>Applies to:</a:t>
            </a:r>
            <a:r>
              <a:rPr lang="en-US" sz="1800" dirty="0" smtClean="0"/>
              <a:t> CS08</a:t>
            </a:r>
          </a:p>
          <a:p>
            <a:r>
              <a:rPr lang="en-US" sz="1800" b="1" dirty="0" smtClean="0"/>
              <a:t> </a:t>
            </a:r>
            <a:r>
              <a:rPr lang="en-US" sz="1800" b="1" dirty="0" smtClean="0"/>
              <a:t>9. Audit All Activities</a:t>
            </a:r>
          </a:p>
          <a:p>
            <a:r>
              <a:rPr lang="en-US" sz="1800" b="1" dirty="0" smtClean="0"/>
              <a:t>Applies to:</a:t>
            </a:r>
            <a:r>
              <a:rPr lang="en-US" sz="1800" dirty="0" smtClean="0"/>
              <a:t> CS08</a:t>
            </a:r>
          </a:p>
          <a:p>
            <a:r>
              <a:rPr lang="en-US" sz="1800" b="1" dirty="0" smtClean="0"/>
              <a:t> </a:t>
            </a:r>
            <a:r>
              <a:rPr lang="en-US" sz="1800" b="1" dirty="0" smtClean="0"/>
              <a:t>10. Secure the Weakest Link</a:t>
            </a:r>
          </a:p>
          <a:p>
            <a:r>
              <a:rPr lang="en-US" sz="1800" b="1" dirty="0" smtClean="0"/>
              <a:t>Applies to:</a:t>
            </a:r>
            <a:r>
              <a:rPr lang="en-US" sz="1800" dirty="0" smtClean="0"/>
              <a:t> CS03, CS05</a:t>
            </a:r>
            <a:endParaRPr lang="en-US" sz="1800"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numCol="2" anchor="t" anchorCtr="0">
            <a:normAutofit fontScale="77500" lnSpcReduction="20000"/>
          </a:bodyPr>
          <a:lstStyle/>
          <a:p>
            <a:r>
              <a:rPr lang="en-US" b="1" dirty="0" smtClean="0"/>
              <a:t>CS03: Hardcoded Credentials – Critical</a:t>
            </a:r>
            <a:endParaRPr lang="en-US" dirty="0" smtClean="0"/>
          </a:p>
          <a:p>
            <a:pPr lvl="1"/>
            <a:r>
              <a:rPr lang="en-US" dirty="0" smtClean="0"/>
              <a:t>Exposes systems if credentials are leaked; easy to exploit.</a:t>
            </a:r>
          </a:p>
          <a:p>
            <a:r>
              <a:rPr lang="en-US" b="1" dirty="0" smtClean="0"/>
              <a:t>CS02: Input Validation Failure – High</a:t>
            </a:r>
            <a:endParaRPr lang="en-US" dirty="0" smtClean="0"/>
          </a:p>
          <a:p>
            <a:pPr lvl="1"/>
            <a:r>
              <a:rPr lang="en-US" dirty="0" smtClean="0"/>
              <a:t>Affects nearly all inputs and can lead to SQL injection and XSS.</a:t>
            </a:r>
          </a:p>
          <a:p>
            <a:r>
              <a:rPr lang="en-US" b="1" dirty="0" smtClean="0"/>
              <a:t>CS06: Broken Access Control – High</a:t>
            </a:r>
            <a:endParaRPr lang="en-US" dirty="0" smtClean="0"/>
          </a:p>
          <a:p>
            <a:pPr lvl="1"/>
            <a:r>
              <a:rPr lang="en-US" dirty="0" smtClean="0"/>
              <a:t>Allows unauthorized data access or privilege escalation.</a:t>
            </a:r>
          </a:p>
          <a:p>
            <a:r>
              <a:rPr lang="en-US" b="1" dirty="0" smtClean="0"/>
              <a:t>CS04: Insecure Session Handling – High</a:t>
            </a:r>
            <a:endParaRPr lang="en-US" dirty="0" smtClean="0"/>
          </a:p>
          <a:p>
            <a:pPr lvl="1"/>
            <a:r>
              <a:rPr lang="en-US" dirty="0" smtClean="0"/>
              <a:t>Attackers can hijack sessions and impersonate users.</a:t>
            </a:r>
          </a:p>
          <a:p>
            <a:r>
              <a:rPr lang="en-US" b="1" dirty="0" smtClean="0"/>
              <a:t>CS01: Buffer Overflow – High</a:t>
            </a:r>
            <a:endParaRPr lang="en-US" dirty="0" smtClean="0"/>
          </a:p>
          <a:p>
            <a:pPr lvl="1"/>
            <a:r>
              <a:rPr lang="en-US" dirty="0" smtClean="0"/>
              <a:t>May allow arbitrary code execution in C/C++ applications.</a:t>
            </a:r>
          </a:p>
          <a:p>
            <a:r>
              <a:rPr lang="en-US" b="1" dirty="0" smtClean="0"/>
              <a:t>CS07: Unencrypted Data Storage – High</a:t>
            </a:r>
            <a:endParaRPr lang="en-US" dirty="0" smtClean="0"/>
          </a:p>
          <a:p>
            <a:pPr lvl="1"/>
            <a:r>
              <a:rPr lang="en-US" dirty="0" smtClean="0"/>
              <a:t>Sensitive data is readable if storage is breached or stolen.</a:t>
            </a:r>
          </a:p>
          <a:p>
            <a:r>
              <a:rPr lang="en-US" b="1" dirty="0" smtClean="0"/>
              <a:t>CS10: Insecure APIs – High</a:t>
            </a:r>
            <a:endParaRPr lang="en-US" dirty="0" smtClean="0"/>
          </a:p>
          <a:p>
            <a:pPr lvl="1"/>
            <a:r>
              <a:rPr lang="en-US" dirty="0" smtClean="0"/>
              <a:t>Public-facing endpoints are vulnerable without proper validation/authentication.</a:t>
            </a:r>
          </a:p>
          <a:p>
            <a:r>
              <a:rPr lang="en-US" b="1" dirty="0" smtClean="0"/>
              <a:t>CS05: Race Conditions – Medium</a:t>
            </a:r>
            <a:endParaRPr lang="en-US" dirty="0" smtClean="0"/>
          </a:p>
          <a:p>
            <a:pPr lvl="1"/>
            <a:r>
              <a:rPr lang="en-US" dirty="0" smtClean="0"/>
              <a:t>Leads to inconsistent behavior in multi-threaded environments.</a:t>
            </a:r>
          </a:p>
          <a:p>
            <a:r>
              <a:rPr lang="en-US" b="1" dirty="0" smtClean="0"/>
              <a:t>CS08: Poor Logging Practices – Medium</a:t>
            </a:r>
            <a:endParaRPr lang="en-US" dirty="0" smtClean="0"/>
          </a:p>
          <a:p>
            <a:pPr lvl="1"/>
            <a:r>
              <a:rPr lang="en-US" dirty="0" smtClean="0"/>
              <a:t>Hinders breach detection and incident response.</a:t>
            </a:r>
          </a:p>
          <a:p>
            <a:r>
              <a:rPr lang="en-US" b="1" dirty="0" smtClean="0"/>
              <a:t>CS09: Memory Leaks – Medium to Low</a:t>
            </a:r>
            <a:endParaRPr lang="en-US" dirty="0" smtClean="0"/>
          </a:p>
          <a:p>
            <a:r>
              <a:rPr lang="en-US" dirty="0" smtClean="0"/>
              <a:t>Affects performance and stability over time, not directly exploitable.</a:t>
            </a:r>
          </a:p>
          <a:p>
            <a:pPr marL="228600" lvl="0" indent="-228600" algn="l" rtl="0">
              <a:lnSpc>
                <a:spcPct val="90000"/>
              </a:lnSpc>
              <a:spcBef>
                <a:spcPts val="0"/>
              </a:spcBef>
              <a:spcAft>
                <a:spcPts val="0"/>
              </a:spcAft>
              <a:buClr>
                <a:schemeClr val="lt1"/>
              </a:buClr>
              <a:buSzPts val="2000"/>
              <a:buChar char="•"/>
            </a:pPr>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l" rtl="0">
              <a:lnSpc>
                <a:spcPct val="90000"/>
              </a:lnSpc>
              <a:spcBef>
                <a:spcPts val="0"/>
              </a:spcBef>
              <a:spcAft>
                <a:spcPts val="0"/>
              </a:spcAft>
              <a:buClr>
                <a:schemeClr val="lt1"/>
              </a:buClr>
              <a:buSzPts val="2000"/>
              <a:buChar char="•"/>
            </a:pPr>
            <a:r>
              <a:rPr lang="en-US" sz="2000" dirty="0"/>
              <a:t>[Explain the policies for encryption in flight, at rest, and in use.]</a:t>
            </a:r>
            <a:endParaRPr sz="1600"/>
          </a:p>
          <a:p>
            <a:pPr marL="0" lvl="0" indent="0" algn="l" rtl="0">
              <a:lnSpc>
                <a:spcPct val="90000"/>
              </a:lnSpc>
              <a:spcBef>
                <a:spcPts val="1000"/>
              </a:spcBef>
              <a:spcAft>
                <a:spcPts val="0"/>
              </a:spcAft>
              <a:buClr>
                <a:schemeClr val="lt1"/>
              </a:buClr>
              <a:buSzPts val="1600"/>
              <a:buNone/>
            </a:pPr>
            <a:endParaRPr sz="1600"/>
          </a:p>
          <a:p>
            <a:r>
              <a:rPr lang="en-US" b="1" dirty="0" smtClean="0"/>
              <a:t> </a:t>
            </a:r>
            <a:r>
              <a:rPr lang="en-US" b="1" u="sng" dirty="0" smtClean="0"/>
              <a:t>Encryption in Flight</a:t>
            </a:r>
          </a:p>
          <a:p>
            <a:r>
              <a:rPr lang="en-US" b="1" dirty="0" smtClean="0"/>
              <a:t>Policy</a:t>
            </a:r>
            <a:r>
              <a:rPr lang="en-US" dirty="0" smtClean="0"/>
              <a:t>: All data transmitted between clients, servers, and third-party APIs must use </a:t>
            </a:r>
            <a:r>
              <a:rPr lang="en-US" b="1" dirty="0" smtClean="0"/>
              <a:t>TLS 1.2 or higher</a:t>
            </a:r>
            <a:r>
              <a:rPr lang="en-US" dirty="0" smtClean="0"/>
              <a:t>.</a:t>
            </a:r>
          </a:p>
          <a:p>
            <a:r>
              <a:rPr lang="en-US" b="1" dirty="0" smtClean="0"/>
              <a:t>Tools/Protocols</a:t>
            </a:r>
            <a:r>
              <a:rPr lang="en-US" dirty="0" smtClean="0"/>
              <a:t>: HTTPS, SSL/TLS, SSH.</a:t>
            </a:r>
          </a:p>
          <a:p>
            <a:r>
              <a:rPr lang="en-US" b="1" dirty="0" smtClean="0"/>
              <a:t>Goal</a:t>
            </a:r>
            <a:r>
              <a:rPr lang="en-US" dirty="0" smtClean="0"/>
              <a:t>: Prevent man-in-the-middle (MITM) attacks and eavesdropping during transmission.</a:t>
            </a:r>
          </a:p>
          <a:p>
            <a:r>
              <a:rPr lang="en-US" b="1" dirty="0" smtClean="0"/>
              <a:t> </a:t>
            </a:r>
            <a:r>
              <a:rPr lang="en-US" b="1" u="sng" dirty="0" smtClean="0"/>
              <a:t>Encryption at Rest</a:t>
            </a:r>
          </a:p>
          <a:p>
            <a:r>
              <a:rPr lang="en-US" b="1" dirty="0" smtClean="0"/>
              <a:t>Policy</a:t>
            </a:r>
            <a:r>
              <a:rPr lang="en-US" dirty="0" smtClean="0"/>
              <a:t>: All sensitive data stored in databases, file systems, or backups must be encrypted using </a:t>
            </a:r>
            <a:r>
              <a:rPr lang="en-US" b="1" dirty="0" smtClean="0"/>
              <a:t>AES-256</a:t>
            </a:r>
            <a:r>
              <a:rPr lang="en-US" dirty="0" smtClean="0"/>
              <a:t> or stronger.</a:t>
            </a:r>
          </a:p>
          <a:p>
            <a:r>
              <a:rPr lang="en-US" b="1" dirty="0" smtClean="0"/>
              <a:t>Key Management</a:t>
            </a:r>
            <a:r>
              <a:rPr lang="en-US" dirty="0" smtClean="0"/>
              <a:t>: Keys must be rotated regularly and stored securely (e.g., in a </a:t>
            </a:r>
            <a:r>
              <a:rPr lang="en-US" b="1" dirty="0" smtClean="0"/>
              <a:t>Key Management Service [KMS]</a:t>
            </a:r>
            <a:r>
              <a:rPr lang="en-US" dirty="0" smtClean="0"/>
              <a:t>).</a:t>
            </a:r>
          </a:p>
          <a:p>
            <a:r>
              <a:rPr lang="en-US" b="1" dirty="0" smtClean="0"/>
              <a:t>Goal</a:t>
            </a:r>
            <a:r>
              <a:rPr lang="en-US" dirty="0" smtClean="0"/>
              <a:t>: Protect data if storage media is lost, stolen, or accessed without authorization.</a:t>
            </a:r>
          </a:p>
          <a:p>
            <a:r>
              <a:rPr lang="en-US" b="1" u="sng" dirty="0" smtClean="0"/>
              <a:t>Encryption </a:t>
            </a:r>
            <a:r>
              <a:rPr lang="en-US" b="1" u="sng" dirty="0" smtClean="0"/>
              <a:t>in Use</a:t>
            </a:r>
          </a:p>
          <a:p>
            <a:r>
              <a:rPr lang="en-US" b="1" dirty="0" smtClean="0"/>
              <a:t>Policy</a:t>
            </a:r>
            <a:r>
              <a:rPr lang="en-US" dirty="0" smtClean="0"/>
              <a:t>: When possible, sensitive data being processed in memory should be protected using </a:t>
            </a:r>
            <a:r>
              <a:rPr lang="en-US" b="1" dirty="0" smtClean="0"/>
              <a:t>secure enclaves</a:t>
            </a:r>
            <a:r>
              <a:rPr lang="en-US" dirty="0" smtClean="0"/>
              <a:t>, </a:t>
            </a:r>
            <a:r>
              <a:rPr lang="en-US" b="1" dirty="0" smtClean="0"/>
              <a:t>memory isolation</a:t>
            </a:r>
            <a:r>
              <a:rPr lang="en-US" dirty="0" smtClean="0"/>
              <a:t>, or </a:t>
            </a:r>
            <a:r>
              <a:rPr lang="en-US" b="1" dirty="0" smtClean="0"/>
              <a:t>sandboxing</a:t>
            </a:r>
            <a:r>
              <a:rPr lang="en-US" dirty="0" smtClean="0"/>
              <a:t>.</a:t>
            </a:r>
          </a:p>
          <a:p>
            <a:r>
              <a:rPr lang="en-US" b="1" dirty="0" smtClean="0"/>
              <a:t>Techniques</a:t>
            </a:r>
            <a:r>
              <a:rPr lang="en-US" dirty="0" smtClean="0"/>
              <a:t>: Secure heap allocation, data masking in RAM, and zeroing memory after use.</a:t>
            </a:r>
          </a:p>
          <a:p>
            <a:r>
              <a:rPr lang="en-US" b="1" dirty="0" smtClean="0"/>
              <a:t>Goal</a:t>
            </a:r>
            <a:r>
              <a:rPr lang="en-US" dirty="0" smtClean="0"/>
              <a:t>: Prevent data leakage from RAM dumps, swap files, or process hijacking.</a:t>
            </a:r>
          </a:p>
          <a:p>
            <a:pPr marL="228600" lvl="0" indent="-88900" algn="l" rtl="0">
              <a:lnSpc>
                <a:spcPct val="90000"/>
              </a:lnSpc>
              <a:spcBef>
                <a:spcPts val="1000"/>
              </a:spcBef>
              <a:spcAft>
                <a:spcPts val="0"/>
              </a:spcAft>
              <a:buClr>
                <a:schemeClr val="lt1"/>
              </a:buClr>
              <a:buSzPts val="2200"/>
              <a:buNone/>
            </a:pPr>
            <a:endParaRP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75167" y="1758625"/>
            <a:ext cx="10820400" cy="4024125"/>
          </a:xfrm>
          <a:prstGeom prst="rect">
            <a:avLst/>
          </a:prstGeom>
          <a:noFill/>
          <a:ln>
            <a:noFill/>
          </a:ln>
        </p:spPr>
        <p:txBody>
          <a:bodyPr spcFirstLastPara="1" wrap="square" lIns="91425" tIns="45700" rIns="91425" bIns="45700" anchor="t" anchorCtr="0">
            <a:noAutofit/>
          </a:bodyPr>
          <a:lstStyle/>
          <a:p>
            <a:r>
              <a:rPr lang="en-US" sz="1400" b="1" dirty="0" smtClean="0"/>
              <a:t> </a:t>
            </a:r>
            <a:r>
              <a:rPr lang="en-US" sz="1400" b="1" u="sng" dirty="0" smtClean="0"/>
              <a:t>Authentication Policy</a:t>
            </a:r>
          </a:p>
          <a:p>
            <a:r>
              <a:rPr lang="en-US" sz="1400" b="1" dirty="0" smtClean="0"/>
              <a:t>Policy</a:t>
            </a:r>
            <a:r>
              <a:rPr lang="en-US" sz="1400" dirty="0" smtClean="0"/>
              <a:t>: All users and systems must authenticate using strong, multi-factor authentication (MFA).</a:t>
            </a:r>
          </a:p>
          <a:p>
            <a:r>
              <a:rPr lang="en-US" sz="1400" b="1" dirty="0" smtClean="0"/>
              <a:t>Methods</a:t>
            </a:r>
            <a:r>
              <a:rPr lang="en-US" sz="1400" dirty="0" smtClean="0"/>
              <a:t>: Password + One-Time </a:t>
            </a:r>
            <a:r>
              <a:rPr lang="en-US" sz="1400" dirty="0" err="1" smtClean="0"/>
              <a:t>Passcode</a:t>
            </a:r>
            <a:r>
              <a:rPr lang="en-US" sz="1400" dirty="0" smtClean="0"/>
              <a:t> (OTP), biometrics, smart cards.</a:t>
            </a:r>
          </a:p>
          <a:p>
            <a:r>
              <a:rPr lang="en-US" sz="1400" b="1" dirty="0" smtClean="0"/>
              <a:t>Enforcement</a:t>
            </a:r>
            <a:r>
              <a:rPr lang="en-US" sz="1400" dirty="0" smtClean="0"/>
              <a:t>: No access to system resources without successful authentication.</a:t>
            </a:r>
          </a:p>
          <a:p>
            <a:r>
              <a:rPr lang="en-US" sz="1400" b="1" dirty="0" smtClean="0"/>
              <a:t>Goal</a:t>
            </a:r>
            <a:r>
              <a:rPr lang="en-US" sz="1400" dirty="0" smtClean="0"/>
              <a:t>: Ensure only verified identities access the system.</a:t>
            </a:r>
          </a:p>
          <a:p>
            <a:r>
              <a:rPr lang="en-US" sz="1400" b="1" u="sng" dirty="0" smtClean="0"/>
              <a:t>Authorization Policy</a:t>
            </a:r>
            <a:endParaRPr lang="en-US" sz="1400" b="1" u="sng" dirty="0" smtClean="0"/>
          </a:p>
          <a:p>
            <a:r>
              <a:rPr lang="en-US" sz="1400" b="1" dirty="0" smtClean="0"/>
              <a:t>Policy</a:t>
            </a:r>
            <a:r>
              <a:rPr lang="en-US" sz="1400" dirty="0" smtClean="0"/>
              <a:t>: Access is granted based on </a:t>
            </a:r>
            <a:r>
              <a:rPr lang="en-US" sz="1400" b="1" dirty="0" smtClean="0"/>
              <a:t>Role-Based Access Control (RBAC)</a:t>
            </a:r>
            <a:r>
              <a:rPr lang="en-US" sz="1400" dirty="0" smtClean="0"/>
              <a:t>.</a:t>
            </a:r>
          </a:p>
          <a:p>
            <a:r>
              <a:rPr lang="en-US" sz="1400" b="1" dirty="0" smtClean="0"/>
              <a:t>Principles</a:t>
            </a:r>
            <a:r>
              <a:rPr lang="en-US" sz="1400" dirty="0" smtClean="0"/>
              <a:t>: Least privilege and need-to-know.</a:t>
            </a:r>
          </a:p>
          <a:p>
            <a:r>
              <a:rPr lang="en-US" sz="1400" b="1" dirty="0" smtClean="0"/>
              <a:t>Example</a:t>
            </a:r>
            <a:r>
              <a:rPr lang="en-US" sz="1400" dirty="0" smtClean="0"/>
              <a:t>: Developers can’t access financial records; database </a:t>
            </a:r>
            <a:r>
              <a:rPr lang="en-US" sz="1400" dirty="0" err="1" smtClean="0"/>
              <a:t>admins</a:t>
            </a:r>
            <a:r>
              <a:rPr lang="en-US" sz="1400" dirty="0" smtClean="0"/>
              <a:t> can’t push production code.</a:t>
            </a:r>
          </a:p>
          <a:p>
            <a:r>
              <a:rPr lang="en-US" sz="1400" b="1" dirty="0" smtClean="0"/>
              <a:t>Goal</a:t>
            </a:r>
            <a:r>
              <a:rPr lang="en-US" sz="1400" dirty="0" smtClean="0"/>
              <a:t>: Prevent users from accessing resources beyond their job functions.</a:t>
            </a:r>
          </a:p>
          <a:p>
            <a:r>
              <a:rPr lang="en-US" sz="1400" b="1" u="sng" dirty="0" smtClean="0"/>
              <a:t>Accounting </a:t>
            </a:r>
            <a:r>
              <a:rPr lang="en-US" sz="1400" b="1" u="sng" dirty="0" smtClean="0"/>
              <a:t>Policy</a:t>
            </a:r>
          </a:p>
          <a:p>
            <a:r>
              <a:rPr lang="en-US" sz="1400" b="1" dirty="0" smtClean="0"/>
              <a:t>Policy</a:t>
            </a:r>
            <a:r>
              <a:rPr lang="en-US" sz="1400" dirty="0" smtClean="0"/>
              <a:t>: All user actions must be logged, </a:t>
            </a:r>
            <a:r>
              <a:rPr lang="en-US" sz="1400" dirty="0" err="1" smtClean="0"/>
              <a:t>timestamped</a:t>
            </a:r>
            <a:r>
              <a:rPr lang="en-US" sz="1400" dirty="0" smtClean="0"/>
              <a:t>, and stored securely.</a:t>
            </a:r>
          </a:p>
          <a:p>
            <a:r>
              <a:rPr lang="en-US" sz="1400" b="1" dirty="0" smtClean="0"/>
              <a:t>Tools</a:t>
            </a:r>
            <a:r>
              <a:rPr lang="en-US" sz="1400" dirty="0" smtClean="0"/>
              <a:t>: </a:t>
            </a:r>
            <a:r>
              <a:rPr lang="en-US" sz="1400" dirty="0" err="1" smtClean="0"/>
              <a:t>Syslog</a:t>
            </a:r>
            <a:r>
              <a:rPr lang="en-US" sz="1400" dirty="0" smtClean="0"/>
              <a:t>, SIEM (e.g., </a:t>
            </a:r>
            <a:r>
              <a:rPr lang="en-US" sz="1400" dirty="0" err="1" smtClean="0"/>
              <a:t>Splunk</a:t>
            </a:r>
            <a:r>
              <a:rPr lang="en-US" sz="1400" dirty="0" smtClean="0"/>
              <a:t>, ELK), cloud audit logs.</a:t>
            </a:r>
          </a:p>
          <a:p>
            <a:r>
              <a:rPr lang="en-US" sz="1400" b="1" dirty="0" smtClean="0"/>
              <a:t>Purpose</a:t>
            </a:r>
            <a:r>
              <a:rPr lang="en-US" sz="1400" dirty="0" smtClean="0"/>
              <a:t>: Track who did what, when, and from where—for auditing and incident investigation.</a:t>
            </a:r>
          </a:p>
          <a:p>
            <a:r>
              <a:rPr lang="en-US" sz="1400" b="1" dirty="0" smtClean="0"/>
              <a:t>Goal</a:t>
            </a:r>
            <a:r>
              <a:rPr lang="en-US" sz="1400" dirty="0" smtClean="0"/>
              <a:t>: Enable accountability and support forensic analysis.</a:t>
            </a:r>
            <a:endParaRPr lang="en-US" sz="1400"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r>
              <a:rPr lang="en-US" b="1" dirty="0" smtClean="0"/>
              <a:t>🔍 Test 1: Does the system reject SQL injection attempts?</a:t>
            </a:r>
          </a:p>
          <a:p>
            <a:r>
              <a:rPr lang="en-US" b="1" dirty="0" smtClean="0"/>
              <a:t>Input:</a:t>
            </a:r>
            <a:r>
              <a:rPr lang="en-US" dirty="0" smtClean="0"/>
              <a:t> "Robert'); DROP TABLE Students;--"</a:t>
            </a:r>
          </a:p>
          <a:p>
            <a:r>
              <a:rPr lang="en-US" b="1" dirty="0" smtClean="0"/>
              <a:t>Expected Result:</a:t>
            </a:r>
            <a:r>
              <a:rPr lang="en-US" dirty="0" smtClean="0"/>
              <a:t> Input rejected with an error.</a:t>
            </a:r>
          </a:p>
          <a:p>
            <a:r>
              <a:rPr lang="en-US" b="1" dirty="0" smtClean="0"/>
              <a:t>Outcome:</a:t>
            </a:r>
            <a:r>
              <a:rPr lang="en-US" dirty="0" smtClean="0"/>
              <a:t> ✅ Test passed — malicious input was blocked.</a:t>
            </a:r>
          </a:p>
          <a:p>
            <a:pPr>
              <a:buNone/>
            </a:pPr>
            <a:endParaRPr lang="en-US" dirty="0" smtClean="0"/>
          </a:p>
          <a:p>
            <a:pPr marL="0" lvl="0" indent="0" algn="l" rtl="0">
              <a:lnSpc>
                <a:spcPct val="90000"/>
              </a:lnSpc>
              <a:spcBef>
                <a:spcPts val="1000"/>
              </a:spcBef>
              <a:spcAft>
                <a:spcPts val="0"/>
              </a:spcAft>
              <a:buSzPts val="1800"/>
              <a:buNone/>
            </a:pPr>
            <a:endParaRP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78</TotalTime>
  <Words>1761</Words>
  <Application>Microsoft Office PowerPoint</Application>
  <PresentationFormat>Custom</PresentationFormat>
  <Paragraphs>217</Paragraphs>
  <Slides>24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Century Gothic</vt:lpstr>
      <vt:lpstr>Vapor Trail</vt:lpstr>
      <vt:lpstr>Green Pace</vt:lpstr>
      <vt:lpstr>OVERVIEW: DEFENSE IN DEPTH</vt:lpstr>
      <vt:lpstr>Slide 3</vt:lpstr>
      <vt:lpstr>THREATS MATRIX</vt:lpstr>
      <vt:lpstr>10 PRINCIPLES</vt:lpstr>
      <vt:lpstr>CODING STANDARDS</vt:lpstr>
      <vt:lpstr>ENCRYPTION POLICIES</vt:lpstr>
      <vt:lpstr>TRIPLE-A POLICIES</vt:lpstr>
      <vt:lpstr>Unit Testing</vt:lpstr>
      <vt:lpstr>Slide 10</vt:lpstr>
      <vt:lpstr>Slide 11</vt:lpstr>
      <vt:lpstr>Slide 12</vt:lpstr>
      <vt:lpstr>Slide 13</vt:lpstr>
      <vt:lpstr>AUTOMATION SUMMARY</vt:lpstr>
      <vt:lpstr>TOOLS</vt:lpstr>
      <vt:lpstr>Slide 16</vt:lpstr>
      <vt:lpstr>RISKS AND BENEFITS</vt:lpstr>
      <vt:lpstr>Slide 18</vt:lpstr>
      <vt:lpstr>Slide 19</vt:lpstr>
      <vt:lpstr>RECOMMENDATIONS</vt:lpstr>
      <vt:lpstr>Slide 21</vt:lpstr>
      <vt:lpstr>CONCLUSIONS</vt:lpstr>
      <vt:lpstr>Slide 23</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Tope</cp:lastModifiedBy>
  <cp:revision>5</cp:revision>
  <dcterms:created xsi:type="dcterms:W3CDTF">2020-08-19T17:59:24Z</dcterms:created>
  <dcterms:modified xsi:type="dcterms:W3CDTF">2025-06-22T19:18:30Z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