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72" r:id="rId4"/>
    <p:sldId id="258" r:id="rId5"/>
    <p:sldId id="270" r:id="rId6"/>
    <p:sldId id="271" r:id="rId7"/>
    <p:sldId id="273" r:id="rId8"/>
    <p:sldId id="274" r:id="rId9"/>
    <p:sldId id="267" r:id="rId10"/>
    <p:sldId id="266" r:id="rId11"/>
    <p:sldId id="268" r:id="rId12"/>
    <p:sldId id="269" r:id="rId13"/>
    <p:sldId id="264" r:id="rId14"/>
    <p:sldId id="262" r:id="rId15"/>
    <p:sldId id="278" r:id="rId16"/>
    <p:sldId id="277" r:id="rId17"/>
    <p:sldId id="279" r:id="rId18"/>
    <p:sldId id="261" r:id="rId19"/>
    <p:sldId id="275" r:id="rId20"/>
    <p:sldId id="276" r:id="rId21"/>
    <p:sldId id="280" r:id="rId22"/>
    <p:sldId id="25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9170F868-EEF2-47B7-B1C1-19C4AB3195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582666E1-AE66-44D2-9559-A52C0778C6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o-RO"/>
              <a:t>Faceți clic pentru a edita stilul de subtitlu coordonator</a:t>
            </a:r>
            <a:endParaRPr lang="en-US"/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3CD58A0F-8EA3-4AAD-BCCC-D3B66BA49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F51C-C8F2-4102-8619-219165FABFC5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A5C03CF9-EF5E-48B5-AE2C-691E279C0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A85E074D-EBC1-46FB-AE4D-AE5A0E6E5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B8532-7B71-44A0-BB8D-82924FF9E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793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B0D1DFCD-AD3E-4CF0-94F3-81F17F929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vertical 2">
            <a:extLst>
              <a:ext uri="{FF2B5EF4-FFF2-40B4-BE49-F238E27FC236}">
                <a16:creationId xmlns:a16="http://schemas.microsoft.com/office/drawing/2014/main" id="{D08D51B6-2F4D-4293-BDAE-535588AE88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9536D6DF-F5E1-443C-A5E2-56E630B86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F51C-C8F2-4102-8619-219165FABFC5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90942815-6D96-4D8F-9E48-06D42E253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0CF02353-FE8F-4C71-9DE6-449D946E0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B8532-7B71-44A0-BB8D-82924FF9E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368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>
            <a:extLst>
              <a:ext uri="{FF2B5EF4-FFF2-40B4-BE49-F238E27FC236}">
                <a16:creationId xmlns:a16="http://schemas.microsoft.com/office/drawing/2014/main" id="{537074A9-44AB-4EDA-B6C4-E0F0190CDE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vertical 2">
            <a:extLst>
              <a:ext uri="{FF2B5EF4-FFF2-40B4-BE49-F238E27FC236}">
                <a16:creationId xmlns:a16="http://schemas.microsoft.com/office/drawing/2014/main" id="{966334C1-6DEF-4195-A102-DD5AEE8537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DDC02D55-E1DB-43A6-A312-5EE382F6A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F51C-C8F2-4102-8619-219165FABFC5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E17F5A75-87C6-4B31-8930-899E11E17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2E51669A-178E-4D75-9CB4-5B389DCDE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B8532-7B71-44A0-BB8D-82924FF9E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120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FDA3646E-325E-415F-A694-86215ED4E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528FAB10-913A-45A9-A6E0-81476C150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B9C6ED94-0745-4D1B-942F-EAA2D5014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F51C-C8F2-4102-8619-219165FABFC5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3E35D1FB-9462-4E9F-9CCE-D4DFF632F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20D7A241-67F3-4B4B-879D-961A79855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B8532-7B71-44A0-BB8D-82924FF9E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938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C1CC584E-B2B0-4AB9-93B5-F06EACCF1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0C623124-7F58-4FA7-98B4-1205E4ED9C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2DDE73B2-FFBA-4FEA-AC7D-46C150DBD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F51C-C8F2-4102-8619-219165FABFC5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8B8CF829-B3EB-4C07-8DE3-B62958445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54D9E680-F347-48CD-A343-768574723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B8532-7B71-44A0-BB8D-82924FF9E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86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6EF782DF-375B-47AC-BACF-4921396FE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E527C5F3-065D-4750-A142-09A69187DC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conținut 3">
            <a:extLst>
              <a:ext uri="{FF2B5EF4-FFF2-40B4-BE49-F238E27FC236}">
                <a16:creationId xmlns:a16="http://schemas.microsoft.com/office/drawing/2014/main" id="{2EBF38A7-CF80-429E-8573-8B5589EB6E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89102123-35A5-4D87-B834-455B1142C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F51C-C8F2-4102-8619-219165FABFC5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B658CC09-F60E-4D24-A65F-957740121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D5FD5F88-E2EB-4131-BE7A-DE9183014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B8532-7B71-44A0-BB8D-82924FF9E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688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97268006-7FB9-411B-8B59-FB03E8E26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27A5C1E0-A79C-4CD2-A35E-85E9514606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Substituent conținut 3">
            <a:extLst>
              <a:ext uri="{FF2B5EF4-FFF2-40B4-BE49-F238E27FC236}">
                <a16:creationId xmlns:a16="http://schemas.microsoft.com/office/drawing/2014/main" id="{CFE8018E-1C8A-43C2-8BA0-E49D4CE77D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5" name="Substituent text 4">
            <a:extLst>
              <a:ext uri="{FF2B5EF4-FFF2-40B4-BE49-F238E27FC236}">
                <a16:creationId xmlns:a16="http://schemas.microsoft.com/office/drawing/2014/main" id="{A81F7DB8-3820-4EB0-86C8-D4AD7790A4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6" name="Substituent conținut 5">
            <a:extLst>
              <a:ext uri="{FF2B5EF4-FFF2-40B4-BE49-F238E27FC236}">
                <a16:creationId xmlns:a16="http://schemas.microsoft.com/office/drawing/2014/main" id="{6E7872FF-1FFC-4C03-A564-EF864DC6B1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7" name="Substituent dată 6">
            <a:extLst>
              <a:ext uri="{FF2B5EF4-FFF2-40B4-BE49-F238E27FC236}">
                <a16:creationId xmlns:a16="http://schemas.microsoft.com/office/drawing/2014/main" id="{FCC07812-4274-46FE-A41E-4977DA6B9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F51C-C8F2-4102-8619-219165FABFC5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8" name="Substituent subsol 7">
            <a:extLst>
              <a:ext uri="{FF2B5EF4-FFF2-40B4-BE49-F238E27FC236}">
                <a16:creationId xmlns:a16="http://schemas.microsoft.com/office/drawing/2014/main" id="{15A0943B-51CF-4CF2-80C9-CD250CA08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ubstituent număr diapozitiv 8">
            <a:extLst>
              <a:ext uri="{FF2B5EF4-FFF2-40B4-BE49-F238E27FC236}">
                <a16:creationId xmlns:a16="http://schemas.microsoft.com/office/drawing/2014/main" id="{74795292-7517-4FC8-838D-6A2C6AEC5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B8532-7B71-44A0-BB8D-82924FF9E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993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E600AC25-8358-45A1-92C0-68984652C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dată 2">
            <a:extLst>
              <a:ext uri="{FF2B5EF4-FFF2-40B4-BE49-F238E27FC236}">
                <a16:creationId xmlns:a16="http://schemas.microsoft.com/office/drawing/2014/main" id="{8B207BA0-BFBC-4087-9A7B-DBF53FD8C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F51C-C8F2-4102-8619-219165FABFC5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649B5484-7045-46F5-8402-C0D98751F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ubstituent număr diapozitiv 4">
            <a:extLst>
              <a:ext uri="{FF2B5EF4-FFF2-40B4-BE49-F238E27FC236}">
                <a16:creationId xmlns:a16="http://schemas.microsoft.com/office/drawing/2014/main" id="{4F30CF6B-FE6D-4610-9208-934EEB76B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B8532-7B71-44A0-BB8D-82924FF9E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168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dată 1">
            <a:extLst>
              <a:ext uri="{FF2B5EF4-FFF2-40B4-BE49-F238E27FC236}">
                <a16:creationId xmlns:a16="http://schemas.microsoft.com/office/drawing/2014/main" id="{0F6C59FF-71A8-45A5-A60F-B7CC28D23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F51C-C8F2-4102-8619-219165FABFC5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3" name="Substituent subsol 2">
            <a:extLst>
              <a:ext uri="{FF2B5EF4-FFF2-40B4-BE49-F238E27FC236}">
                <a16:creationId xmlns:a16="http://schemas.microsoft.com/office/drawing/2014/main" id="{B0BD857C-71BF-4A6D-B97E-A19D47ED7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ubstituent număr diapozitiv 3">
            <a:extLst>
              <a:ext uri="{FF2B5EF4-FFF2-40B4-BE49-F238E27FC236}">
                <a16:creationId xmlns:a16="http://schemas.microsoft.com/office/drawing/2014/main" id="{735958B9-2A68-4BE9-8CEE-A5AC69E33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B8532-7B71-44A0-BB8D-82924FF9E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776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4AF3B563-4B02-45D5-A326-0591E1830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27AC9F04-217C-4072-803C-B51844246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text 3">
            <a:extLst>
              <a:ext uri="{FF2B5EF4-FFF2-40B4-BE49-F238E27FC236}">
                <a16:creationId xmlns:a16="http://schemas.microsoft.com/office/drawing/2014/main" id="{D8FEC42E-68F2-465A-A554-D218289FB5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EEFE6C83-0C89-441E-BB71-8DE018182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F51C-C8F2-4102-8619-219165FABFC5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513CAAAF-69C1-47DE-858C-5F7EC0864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29FA7C37-2A91-454A-BBE2-B4051F5E1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B8532-7B71-44A0-BB8D-82924FF9E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624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D9F80887-A28D-4C80-88DA-4F0F4ACB0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imagine 2">
            <a:extLst>
              <a:ext uri="{FF2B5EF4-FFF2-40B4-BE49-F238E27FC236}">
                <a16:creationId xmlns:a16="http://schemas.microsoft.com/office/drawing/2014/main" id="{259E5E37-368B-41D1-876A-0294629A29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ubstituent text 3">
            <a:extLst>
              <a:ext uri="{FF2B5EF4-FFF2-40B4-BE49-F238E27FC236}">
                <a16:creationId xmlns:a16="http://schemas.microsoft.com/office/drawing/2014/main" id="{A76ACBBA-E3A1-4CB7-AA33-612FE99EC5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1EC6A013-3EA4-45C1-A289-49ED619B9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F51C-C8F2-4102-8619-219165FABFC5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F5C38AFA-75A5-48DE-BFFD-E48227464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8613B32F-7C87-4159-8B7D-B08CB6827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B8532-7B71-44A0-BB8D-82924FF9E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486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titlu 1">
            <a:extLst>
              <a:ext uri="{FF2B5EF4-FFF2-40B4-BE49-F238E27FC236}">
                <a16:creationId xmlns:a16="http://schemas.microsoft.com/office/drawing/2014/main" id="{508C7AF2-B7EC-481B-B013-EFD6F23DC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C501780F-D09F-4F35-BF88-D1EB4C7622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850CC0F4-7B89-4F29-8F6F-881E84021F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AEF51C-C8F2-4102-8619-219165FABFC5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5DBAF9C5-7193-4015-BC9C-C6C6F5169C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5429A303-5E9F-4FB9-9D8E-620E98917D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CB8532-7B71-44A0-BB8D-82924FF9E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417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enterprisecraftsmanship.com/posts/entity-vs-value-object-the-ultimate-list-of-differences/" TargetMode="External"/><Relationship Id="rId2" Type="http://schemas.openxmlformats.org/officeDocument/2006/relationships/hyperlink" Target="https://blog.ndepend.com/c-sharp-immutable-types-understanding-attraction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forms.gle/7Ba89w7it6fGnuZd6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CDCA7D57-A865-42E4-A180-2F2ADE46A1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D</a:t>
            </a:r>
            <a:r>
              <a:rPr lang="en-US" dirty="0"/>
              <a:t>omain </a:t>
            </a:r>
            <a:r>
              <a:rPr lang="en-US" dirty="0">
                <a:solidFill>
                  <a:srgbClr val="FF0000"/>
                </a:solidFill>
              </a:rPr>
              <a:t>D</a:t>
            </a:r>
            <a:r>
              <a:rPr lang="en-US" dirty="0"/>
              <a:t>riven </a:t>
            </a:r>
            <a:r>
              <a:rPr lang="en-US" dirty="0">
                <a:solidFill>
                  <a:srgbClr val="FF0000"/>
                </a:solidFill>
              </a:rPr>
              <a:t>D</a:t>
            </a:r>
            <a:r>
              <a:rPr lang="en-US" dirty="0"/>
              <a:t>esign</a:t>
            </a:r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227C4680-6258-47C8-9AFB-1044E6475C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Tudor Baba</a:t>
            </a:r>
          </a:p>
        </p:txBody>
      </p:sp>
    </p:spTree>
    <p:extLst>
      <p:ext uri="{BB962C8B-B14F-4D97-AF65-F5344CB8AC3E}">
        <p14:creationId xmlns:p14="http://schemas.microsoft.com/office/powerpoint/2010/main" val="3289897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ine 3">
            <a:extLst>
              <a:ext uri="{FF2B5EF4-FFF2-40B4-BE49-F238E27FC236}">
                <a16:creationId xmlns:a16="http://schemas.microsoft.com/office/drawing/2014/main" id="{C73A3F04-7686-4D36-82D7-191E711F95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75" y="1290637"/>
            <a:ext cx="10915650" cy="42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8702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F176B258-7278-4204-9E29-FE7796F9F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Dezavantaje</a:t>
            </a:r>
            <a:r>
              <a:rPr lang="en-US" dirty="0"/>
              <a:t> ale DDD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807200DA-E027-4ED2-82F2-36E31D159F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Timp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efort</a:t>
            </a:r>
            <a:endParaRPr lang="en-US" dirty="0"/>
          </a:p>
          <a:p>
            <a:pPr lvl="1"/>
            <a:r>
              <a:rPr lang="en-US" dirty="0" err="1"/>
              <a:t>Discutii</a:t>
            </a:r>
            <a:r>
              <a:rPr lang="en-US" dirty="0"/>
              <a:t> cu </a:t>
            </a:r>
            <a:r>
              <a:rPr lang="en-US" dirty="0" err="1"/>
              <a:t>expertii</a:t>
            </a:r>
            <a:r>
              <a:rPr lang="en-US" dirty="0"/>
              <a:t> </a:t>
            </a:r>
            <a:r>
              <a:rPr lang="en-US" dirty="0" err="1"/>
              <a:t>domeniului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modelarea</a:t>
            </a:r>
            <a:r>
              <a:rPr lang="en-US" dirty="0"/>
              <a:t> </a:t>
            </a:r>
            <a:r>
              <a:rPr lang="en-US" dirty="0" err="1"/>
              <a:t>problemei</a:t>
            </a:r>
            <a:endParaRPr lang="en-US" dirty="0"/>
          </a:p>
          <a:p>
            <a:pPr lvl="1"/>
            <a:r>
              <a:rPr lang="en-US" dirty="0" err="1"/>
              <a:t>Izolarea</a:t>
            </a:r>
            <a:r>
              <a:rPr lang="en-US" dirty="0"/>
              <a:t> </a:t>
            </a:r>
            <a:r>
              <a:rPr lang="en-US" dirty="0" err="1"/>
              <a:t>partii</a:t>
            </a:r>
            <a:r>
              <a:rPr lang="en-US" dirty="0"/>
              <a:t> de </a:t>
            </a:r>
            <a:r>
              <a:rPr lang="en-US" dirty="0" err="1"/>
              <a:t>logica</a:t>
            </a:r>
            <a:r>
              <a:rPr lang="en-US" dirty="0"/>
              <a:t> din </a:t>
            </a:r>
            <a:r>
              <a:rPr lang="en-US" dirty="0" err="1"/>
              <a:t>alte</a:t>
            </a:r>
            <a:r>
              <a:rPr lang="en-US" dirty="0"/>
              <a:t> </a:t>
            </a:r>
            <a:r>
              <a:rPr lang="en-US" dirty="0" err="1"/>
              <a:t>parti</a:t>
            </a:r>
            <a:r>
              <a:rPr lang="en-US" dirty="0"/>
              <a:t> ale </a:t>
            </a:r>
            <a:r>
              <a:rPr lang="en-US" dirty="0" err="1"/>
              <a:t>aplicatiei</a:t>
            </a:r>
            <a:endParaRPr lang="en-US" dirty="0"/>
          </a:p>
          <a:p>
            <a:r>
              <a:rPr lang="en-US" dirty="0" err="1"/>
              <a:t>Timp</a:t>
            </a:r>
            <a:r>
              <a:rPr lang="en-US" dirty="0"/>
              <a:t> de </a:t>
            </a:r>
            <a:r>
              <a:rPr lang="en-US" dirty="0" err="1"/>
              <a:t>invatare</a:t>
            </a:r>
            <a:r>
              <a:rPr lang="en-US" dirty="0"/>
              <a:t> mare</a:t>
            </a:r>
          </a:p>
          <a:p>
            <a:pPr lvl="1"/>
            <a:r>
              <a:rPr lang="en-US" dirty="0" err="1"/>
              <a:t>Noi</a:t>
            </a:r>
            <a:r>
              <a:rPr lang="en-US" dirty="0"/>
              <a:t> principii</a:t>
            </a:r>
          </a:p>
          <a:p>
            <a:pPr lvl="1"/>
            <a:r>
              <a:rPr lang="en-US" dirty="0" err="1"/>
              <a:t>Noi</a:t>
            </a:r>
            <a:r>
              <a:rPr lang="en-US" dirty="0"/>
              <a:t> design patter-</a:t>
            </a:r>
            <a:r>
              <a:rPr lang="en-US" dirty="0" err="1"/>
              <a:t>uri</a:t>
            </a:r>
            <a:endParaRPr lang="en-US" dirty="0"/>
          </a:p>
          <a:p>
            <a:pPr lvl="1"/>
            <a:r>
              <a:rPr lang="en-US" dirty="0" err="1"/>
              <a:t>Noi</a:t>
            </a:r>
            <a:r>
              <a:rPr lang="en-US" dirty="0"/>
              <a:t> </a:t>
            </a:r>
            <a:r>
              <a:rPr lang="en-US" dirty="0" err="1"/>
              <a:t>procese</a:t>
            </a:r>
            <a:endParaRPr lang="en-US" dirty="0"/>
          </a:p>
          <a:p>
            <a:r>
              <a:rPr lang="en-US" dirty="0"/>
              <a:t>Se </a:t>
            </a:r>
            <a:r>
              <a:rPr lang="en-US" dirty="0" err="1"/>
              <a:t>justifica</a:t>
            </a:r>
            <a:r>
              <a:rPr lang="en-US" dirty="0"/>
              <a:t> </a:t>
            </a:r>
            <a:r>
              <a:rPr lang="en-US" dirty="0" err="1"/>
              <a:t>flosirea</a:t>
            </a:r>
            <a:r>
              <a:rPr lang="en-US" dirty="0"/>
              <a:t> DDD </a:t>
            </a:r>
            <a:r>
              <a:rPr lang="en-US" dirty="0" err="1"/>
              <a:t>cand</a:t>
            </a:r>
            <a:r>
              <a:rPr lang="en-US" dirty="0"/>
              <a:t> </a:t>
            </a:r>
            <a:r>
              <a:rPr lang="en-US" dirty="0" err="1"/>
              <a:t>complexitatea</a:t>
            </a:r>
            <a:r>
              <a:rPr lang="en-US" dirty="0"/>
              <a:t> </a:t>
            </a:r>
            <a:r>
              <a:rPr lang="en-US" dirty="0" err="1"/>
              <a:t>problemei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foarte</a:t>
            </a:r>
            <a:r>
              <a:rPr lang="en-US" dirty="0"/>
              <a:t> mare</a:t>
            </a:r>
          </a:p>
          <a:p>
            <a:pPr lvl="1"/>
            <a:r>
              <a:rPr lang="en-US" dirty="0"/>
              <a:t>Nu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aplicatiile</a:t>
            </a:r>
            <a:r>
              <a:rPr lang="en-US" dirty="0"/>
              <a:t> care </a:t>
            </a:r>
            <a:r>
              <a:rPr lang="en-US" dirty="0" err="1"/>
              <a:t>folosesc</a:t>
            </a:r>
            <a:r>
              <a:rPr lang="en-US" dirty="0"/>
              <a:t> </a:t>
            </a:r>
            <a:r>
              <a:rPr lang="en-US" dirty="0" err="1"/>
              <a:t>doar</a:t>
            </a:r>
            <a:r>
              <a:rPr lang="en-US" dirty="0"/>
              <a:t> CRUD </a:t>
            </a:r>
          </a:p>
          <a:p>
            <a:pPr lvl="1"/>
            <a:r>
              <a:rPr lang="en-US" dirty="0"/>
              <a:t>Nu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aplicatiile</a:t>
            </a:r>
            <a:r>
              <a:rPr lang="en-US" dirty="0"/>
              <a:t> cu </a:t>
            </a:r>
            <a:r>
              <a:rPr lang="en-US" dirty="0" err="1"/>
              <a:t>complexitate</a:t>
            </a:r>
            <a:r>
              <a:rPr lang="en-US" dirty="0"/>
              <a:t> </a:t>
            </a:r>
            <a:r>
              <a:rPr lang="en-US" dirty="0" err="1"/>
              <a:t>tehnologica</a:t>
            </a:r>
            <a:r>
              <a:rPr lang="en-US" dirty="0"/>
              <a:t> mare </a:t>
            </a:r>
            <a:r>
              <a:rPr lang="en-US" dirty="0" err="1"/>
              <a:t>dar</a:t>
            </a:r>
            <a:r>
              <a:rPr lang="en-US" dirty="0"/>
              <a:t> cu </a:t>
            </a:r>
            <a:r>
              <a:rPr lang="en-US" dirty="0" err="1"/>
              <a:t>complexitate</a:t>
            </a:r>
            <a:r>
              <a:rPr lang="en-US" dirty="0"/>
              <a:t> a </a:t>
            </a:r>
            <a:r>
              <a:rPr lang="en-US" dirty="0" err="1"/>
              <a:t>partii</a:t>
            </a:r>
            <a:r>
              <a:rPr lang="en-US" dirty="0"/>
              <a:t> de business mica</a:t>
            </a:r>
          </a:p>
        </p:txBody>
      </p:sp>
    </p:spTree>
    <p:extLst>
      <p:ext uri="{BB962C8B-B14F-4D97-AF65-F5344CB8AC3E}">
        <p14:creationId xmlns:p14="http://schemas.microsoft.com/office/powerpoint/2010/main" val="2167214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ine 3">
            <a:extLst>
              <a:ext uri="{FF2B5EF4-FFF2-40B4-BE49-F238E27FC236}">
                <a16:creationId xmlns:a16="http://schemas.microsoft.com/office/drawing/2014/main" id="{6BC195CF-AC8E-4ADA-B181-80564AAD90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2112" y="-7483"/>
            <a:ext cx="7643434" cy="6858000"/>
          </a:xfrm>
          <a:prstGeom prst="rect">
            <a:avLst/>
          </a:prstGeom>
        </p:spPr>
      </p:pic>
      <p:sp>
        <p:nvSpPr>
          <p:cNvPr id="2" name="Titlu 1">
            <a:extLst>
              <a:ext uri="{FF2B5EF4-FFF2-40B4-BE49-F238E27FC236}">
                <a16:creationId xmlns:a16="http://schemas.microsoft.com/office/drawing/2014/main" id="{4DAA5BCB-E028-4CDA-9296-0FECAB078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DDD - </a:t>
            </a:r>
            <a:r>
              <a:rPr lang="en-US" dirty="0" err="1"/>
              <a:t>Harta</a:t>
            </a:r>
            <a:r>
              <a:rPr lang="en-US" dirty="0"/>
              <a:t> </a:t>
            </a:r>
            <a:r>
              <a:rPr lang="en-US" dirty="0" err="1"/>
              <a:t>mintii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9301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3C136216-AFC3-4FB6-BE07-8BF27BF66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 err="1"/>
              <a:t>Studiu</a:t>
            </a:r>
            <a:r>
              <a:rPr lang="en-US" dirty="0"/>
              <a:t> de </a:t>
            </a:r>
            <a:r>
              <a:rPr lang="en-US" dirty="0" err="1"/>
              <a:t>caz</a:t>
            </a:r>
            <a:endParaRPr lang="en-US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A0E70A94-4AF4-4D26-82E3-131361240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5802"/>
            <a:ext cx="10515600" cy="5665509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Un </a:t>
            </a:r>
            <a:r>
              <a:rPr lang="en-US" dirty="0" err="1"/>
              <a:t>sistem</a:t>
            </a:r>
            <a:r>
              <a:rPr lang="en-US" dirty="0"/>
              <a:t> software care </a:t>
            </a:r>
            <a:r>
              <a:rPr lang="en-US" dirty="0" err="1"/>
              <a:t>implementează</a:t>
            </a:r>
            <a:r>
              <a:rPr lang="en-US" dirty="0"/>
              <a:t> </a:t>
            </a:r>
            <a:r>
              <a:rPr lang="en-US" dirty="0" err="1"/>
              <a:t>interacțiunea</a:t>
            </a:r>
            <a:r>
              <a:rPr lang="en-US" dirty="0"/>
              <a:t> </a:t>
            </a:r>
            <a:r>
              <a:rPr lang="en-US" dirty="0" err="1"/>
              <a:t>dintre</a:t>
            </a:r>
            <a:r>
              <a:rPr lang="en-US" dirty="0"/>
              <a:t> </a:t>
            </a:r>
            <a:r>
              <a:rPr lang="en-US" dirty="0" err="1"/>
              <a:t>profesor</a:t>
            </a:r>
            <a:r>
              <a:rPr lang="en-US" dirty="0"/>
              <a:t>-</a:t>
            </a:r>
            <a:r>
              <a:rPr lang="en-US" dirty="0" err="1"/>
              <a:t>decanat</a:t>
            </a:r>
            <a:r>
              <a:rPr lang="en-US" dirty="0"/>
              <a:t>-student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ceea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privește</a:t>
            </a:r>
            <a:r>
              <a:rPr lang="en-US" dirty="0"/>
              <a:t> </a:t>
            </a:r>
            <a:r>
              <a:rPr lang="en-US" dirty="0" err="1"/>
              <a:t>notele</a:t>
            </a:r>
            <a:r>
              <a:rPr lang="en-US" dirty="0"/>
              <a:t> la discipline: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decanatul</a:t>
            </a:r>
            <a:r>
              <a:rPr lang="en-US" dirty="0"/>
              <a:t> </a:t>
            </a:r>
            <a:r>
              <a:rPr lang="en-US" dirty="0" err="1"/>
              <a:t>definește</a:t>
            </a:r>
            <a:r>
              <a:rPr lang="en-US" dirty="0"/>
              <a:t> la </a:t>
            </a:r>
            <a:r>
              <a:rPr lang="en-US" dirty="0" err="1"/>
              <a:t>începutul</a:t>
            </a:r>
            <a:r>
              <a:rPr lang="en-US" dirty="0"/>
              <a:t> </a:t>
            </a:r>
            <a:r>
              <a:rPr lang="en-US" dirty="0" err="1"/>
              <a:t>anului</a:t>
            </a:r>
            <a:r>
              <a:rPr lang="en-US" dirty="0"/>
              <a:t> </a:t>
            </a:r>
            <a:r>
              <a:rPr lang="en-US" dirty="0" err="1"/>
              <a:t>universitar</a:t>
            </a:r>
            <a:r>
              <a:rPr lang="en-US" dirty="0"/>
              <a:t> </a:t>
            </a:r>
            <a:r>
              <a:rPr lang="en-US" dirty="0" err="1"/>
              <a:t>lista</a:t>
            </a:r>
            <a:r>
              <a:rPr lang="en-US" dirty="0"/>
              <a:t> de discipline </a:t>
            </a:r>
            <a:r>
              <a:rPr lang="en-US" dirty="0" err="1"/>
              <a:t>pentru</a:t>
            </a:r>
            <a:r>
              <a:rPr lang="en-US" dirty="0"/>
              <a:t> un an de </a:t>
            </a:r>
            <a:r>
              <a:rPr lang="en-US" dirty="0" err="1"/>
              <a:t>studiu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profesor</a:t>
            </a:r>
            <a:r>
              <a:rPr lang="en-US" dirty="0"/>
              <a:t> se </a:t>
            </a:r>
            <a:r>
              <a:rPr lang="en-US" dirty="0" err="1"/>
              <a:t>ocupă</a:t>
            </a:r>
            <a:r>
              <a:rPr lang="en-US" dirty="0"/>
              <a:t> de </a:t>
            </a:r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dirty="0" err="1"/>
              <a:t>disciplină</a:t>
            </a:r>
            <a:r>
              <a:rPr lang="en-US" dirty="0"/>
              <a:t>;</a:t>
            </a:r>
          </a:p>
          <a:p>
            <a:r>
              <a:rPr lang="en-US" dirty="0" err="1"/>
              <a:t>decanatul</a:t>
            </a:r>
            <a:r>
              <a:rPr lang="en-US" dirty="0"/>
              <a:t> </a:t>
            </a:r>
            <a:r>
              <a:rPr lang="en-US" dirty="0" err="1"/>
              <a:t>stabilește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discipline sunt </a:t>
            </a:r>
            <a:r>
              <a:rPr lang="en-US" dirty="0" err="1"/>
              <a:t>frecventate</a:t>
            </a:r>
            <a:r>
              <a:rPr lang="en-US" dirty="0"/>
              <a:t> de </a:t>
            </a:r>
            <a:r>
              <a:rPr lang="en-US" dirty="0" err="1"/>
              <a:t>fiecare</a:t>
            </a:r>
            <a:r>
              <a:rPr lang="en-US" dirty="0"/>
              <a:t> student </a:t>
            </a:r>
            <a:r>
              <a:rPr lang="en-US" dirty="0" err="1"/>
              <a:t>astfel</a:t>
            </a:r>
            <a:r>
              <a:rPr lang="en-US" dirty="0"/>
              <a:t> </a:t>
            </a:r>
            <a:r>
              <a:rPr lang="en-US" dirty="0" err="1"/>
              <a:t>incât</a:t>
            </a:r>
            <a:r>
              <a:rPr lang="en-US" dirty="0"/>
              <a:t> </a:t>
            </a:r>
            <a:r>
              <a:rPr lang="en-US" dirty="0" err="1"/>
              <a:t>fiecare</a:t>
            </a:r>
            <a:r>
              <a:rPr lang="en-US" dirty="0"/>
              <a:t> student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aibă</a:t>
            </a:r>
            <a:r>
              <a:rPr lang="en-US" dirty="0"/>
              <a:t> 60 de </a:t>
            </a:r>
            <a:r>
              <a:rPr lang="en-US" dirty="0" err="1"/>
              <a:t>credite</a:t>
            </a:r>
            <a:endParaRPr lang="en-US" dirty="0"/>
          </a:p>
          <a:p>
            <a:r>
              <a:rPr lang="en-US" dirty="0" err="1"/>
              <a:t>decanatul</a:t>
            </a:r>
            <a:r>
              <a:rPr lang="en-US" dirty="0"/>
              <a:t> </a:t>
            </a:r>
            <a:r>
              <a:rPr lang="en-US" dirty="0" err="1"/>
              <a:t>trebuie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poată</a:t>
            </a:r>
            <a:r>
              <a:rPr lang="en-US" dirty="0"/>
              <a:t> genera </a:t>
            </a:r>
            <a:r>
              <a:rPr lang="en-US" dirty="0" err="1"/>
              <a:t>rapoarte</a:t>
            </a:r>
            <a:r>
              <a:rPr lang="en-US" dirty="0"/>
              <a:t> cu </a:t>
            </a:r>
            <a:r>
              <a:rPr lang="en-US" dirty="0" err="1"/>
              <a:t>notele</a:t>
            </a:r>
            <a:r>
              <a:rPr lang="en-US" dirty="0"/>
              <a:t> </a:t>
            </a:r>
            <a:r>
              <a:rPr lang="en-US" dirty="0" err="1"/>
              <a:t>studenților</a:t>
            </a:r>
            <a:r>
              <a:rPr lang="en-US" dirty="0"/>
              <a:t> fie per </a:t>
            </a:r>
            <a:r>
              <a:rPr lang="en-US" dirty="0" err="1"/>
              <a:t>disciplina</a:t>
            </a:r>
            <a:r>
              <a:rPr lang="en-US" dirty="0"/>
              <a:t> fie per </a:t>
            </a:r>
            <a:r>
              <a:rPr lang="en-US" dirty="0" err="1"/>
              <a:t>ansamblu</a:t>
            </a:r>
            <a:r>
              <a:rPr lang="en-US" dirty="0"/>
              <a:t> cu media </a:t>
            </a:r>
            <a:r>
              <a:rPr lang="en-US" dirty="0" err="1"/>
              <a:t>generala</a:t>
            </a:r>
            <a:r>
              <a:rPr lang="en-US" dirty="0"/>
              <a:t> precum </a:t>
            </a:r>
            <a:r>
              <a:rPr lang="en-US" dirty="0" err="1"/>
              <a:t>si</a:t>
            </a:r>
            <a:r>
              <a:rPr lang="en-US" dirty="0"/>
              <a:t> cu </a:t>
            </a:r>
            <a:r>
              <a:rPr lang="en-US" dirty="0" err="1"/>
              <a:t>studenții</a:t>
            </a:r>
            <a:r>
              <a:rPr lang="en-US" dirty="0"/>
              <a:t> </a:t>
            </a:r>
            <a:r>
              <a:rPr lang="en-US" dirty="0" err="1"/>
              <a:t>promovați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nepromovați</a:t>
            </a:r>
            <a:endParaRPr lang="en-US" dirty="0"/>
          </a:p>
          <a:p>
            <a:r>
              <a:rPr lang="en-US" dirty="0" err="1"/>
              <a:t>decanatul</a:t>
            </a:r>
            <a:r>
              <a:rPr lang="en-US" dirty="0"/>
              <a:t> are </a:t>
            </a:r>
            <a:r>
              <a:rPr lang="en-US" dirty="0" err="1"/>
              <a:t>nevoie</a:t>
            </a:r>
            <a:r>
              <a:rPr lang="en-US" dirty="0"/>
              <a:t> de o </a:t>
            </a:r>
            <a:r>
              <a:rPr lang="en-US" dirty="0" err="1"/>
              <a:t>metoda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care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calculeze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mod automat media </a:t>
            </a:r>
            <a:r>
              <a:rPr lang="en-US" dirty="0" err="1"/>
              <a:t>unui</a:t>
            </a:r>
            <a:r>
              <a:rPr lang="en-US" dirty="0"/>
              <a:t> student la o </a:t>
            </a:r>
            <a:r>
              <a:rPr lang="en-US" dirty="0" err="1"/>
              <a:t>anumită</a:t>
            </a:r>
            <a:r>
              <a:rPr lang="en-US" dirty="0"/>
              <a:t> </a:t>
            </a:r>
            <a:r>
              <a:rPr lang="en-US" dirty="0" err="1"/>
              <a:t>disciplină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profesorul</a:t>
            </a:r>
            <a:r>
              <a:rPr lang="en-US" dirty="0"/>
              <a:t> 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consulte</a:t>
            </a:r>
            <a:r>
              <a:rPr lang="en-US" dirty="0"/>
              <a:t> </a:t>
            </a:r>
            <a:r>
              <a:rPr lang="en-US" dirty="0" err="1"/>
              <a:t>lista</a:t>
            </a:r>
            <a:r>
              <a:rPr lang="en-US" dirty="0"/>
              <a:t> </a:t>
            </a:r>
            <a:r>
              <a:rPr lang="en-US" dirty="0" err="1"/>
              <a:t>disciplinelor</a:t>
            </a:r>
            <a:r>
              <a:rPr lang="en-US" dirty="0"/>
              <a:t> de care </a:t>
            </a:r>
            <a:r>
              <a:rPr lang="en-US" dirty="0" err="1"/>
              <a:t>este</a:t>
            </a:r>
            <a:r>
              <a:rPr lang="en-US" dirty="0"/>
              <a:t> el </a:t>
            </a:r>
            <a:r>
              <a:rPr lang="en-US" dirty="0" err="1"/>
              <a:t>responsabil</a:t>
            </a:r>
            <a:r>
              <a:rPr lang="en-US" dirty="0"/>
              <a:t> </a:t>
            </a:r>
            <a:r>
              <a:rPr lang="en-US" dirty="0" err="1"/>
              <a:t>indiferent</a:t>
            </a:r>
            <a:r>
              <a:rPr lang="en-US" dirty="0"/>
              <a:t> de </a:t>
            </a:r>
            <a:r>
              <a:rPr lang="en-US" dirty="0" err="1"/>
              <a:t>anul</a:t>
            </a:r>
            <a:r>
              <a:rPr lang="en-US" dirty="0"/>
              <a:t> de </a:t>
            </a:r>
            <a:r>
              <a:rPr lang="en-US" dirty="0" err="1"/>
              <a:t>studiu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introduca</a:t>
            </a:r>
            <a:r>
              <a:rPr lang="en-US" dirty="0"/>
              <a:t> </a:t>
            </a:r>
            <a:r>
              <a:rPr lang="en-US" dirty="0" err="1"/>
              <a:t>notele</a:t>
            </a:r>
            <a:r>
              <a:rPr lang="en-US" dirty="0"/>
              <a:t> la </a:t>
            </a:r>
            <a:r>
              <a:rPr lang="en-US" dirty="0" err="1"/>
              <a:t>examen</a:t>
            </a:r>
            <a:r>
              <a:rPr lang="en-US" dirty="0"/>
              <a:t>, </a:t>
            </a:r>
            <a:r>
              <a:rPr lang="en-US" dirty="0" err="1"/>
              <a:t>notele</a:t>
            </a:r>
            <a:r>
              <a:rPr lang="en-US" dirty="0"/>
              <a:t> la </a:t>
            </a:r>
            <a:r>
              <a:rPr lang="en-US" dirty="0" err="1"/>
              <a:t>activitatea</a:t>
            </a:r>
            <a:r>
              <a:rPr lang="en-US" dirty="0"/>
              <a:t> pe </a:t>
            </a:r>
            <a:r>
              <a:rPr lang="en-US" dirty="0" err="1"/>
              <a:t>parcurs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prezența</a:t>
            </a:r>
            <a:r>
              <a:rPr lang="en-US" dirty="0"/>
              <a:t> la </a:t>
            </a:r>
            <a:r>
              <a:rPr lang="en-US" dirty="0" err="1"/>
              <a:t>laborator</a:t>
            </a:r>
            <a:endParaRPr lang="en-US" dirty="0"/>
          </a:p>
          <a:p>
            <a:r>
              <a:rPr lang="en-US" dirty="0" err="1"/>
              <a:t>profesorul</a:t>
            </a:r>
            <a:r>
              <a:rPr lang="en-US" dirty="0"/>
              <a:t> </a:t>
            </a:r>
            <a:r>
              <a:rPr lang="en-US" dirty="0" err="1"/>
              <a:t>trebuie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poată</a:t>
            </a:r>
            <a:r>
              <a:rPr lang="en-US" dirty="0"/>
              <a:t> introduce note la </a:t>
            </a:r>
            <a:r>
              <a:rPr lang="en-US" dirty="0" err="1"/>
              <a:t>mărire</a:t>
            </a:r>
            <a:endParaRPr lang="en-US" dirty="0"/>
          </a:p>
          <a:p>
            <a:r>
              <a:rPr lang="en-US" dirty="0" err="1"/>
              <a:t>profesorul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defini</a:t>
            </a:r>
            <a:r>
              <a:rPr lang="en-US" dirty="0"/>
              <a:t> </a:t>
            </a:r>
            <a:r>
              <a:rPr lang="en-US" dirty="0" err="1"/>
              <a:t>proporția</a:t>
            </a:r>
            <a:r>
              <a:rPr lang="en-US" dirty="0"/>
              <a:t> </a:t>
            </a:r>
            <a:r>
              <a:rPr lang="en-US" dirty="0" err="1"/>
              <a:t>activității</a:t>
            </a:r>
            <a:r>
              <a:rPr lang="en-US" dirty="0"/>
              <a:t> pe </a:t>
            </a:r>
            <a:r>
              <a:rPr lang="en-US" dirty="0" err="1"/>
              <a:t>parcurs</a:t>
            </a:r>
            <a:r>
              <a:rPr lang="en-US" dirty="0"/>
              <a:t> in media </a:t>
            </a:r>
            <a:r>
              <a:rPr lang="en-US" dirty="0" err="1"/>
              <a:t>finala</a:t>
            </a:r>
            <a:r>
              <a:rPr lang="en-US" dirty="0"/>
              <a:t> (½ </a:t>
            </a:r>
            <a:r>
              <a:rPr lang="en-US" dirty="0" err="1"/>
              <a:t>sau</a:t>
            </a:r>
            <a:r>
              <a:rPr lang="en-US" dirty="0"/>
              <a:t> 1/3)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studentul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vada</a:t>
            </a:r>
            <a:r>
              <a:rPr lang="en-US" dirty="0"/>
              <a:t> </a:t>
            </a:r>
            <a:r>
              <a:rPr lang="en-US" dirty="0" err="1"/>
              <a:t>notele</a:t>
            </a:r>
            <a:r>
              <a:rPr lang="en-US" dirty="0"/>
              <a:t> </a:t>
            </a:r>
            <a:r>
              <a:rPr lang="en-US" dirty="0" err="1"/>
              <a:t>obținute</a:t>
            </a:r>
            <a:r>
              <a:rPr lang="en-US" dirty="0"/>
              <a:t> la </a:t>
            </a:r>
            <a:r>
              <a:rPr lang="en-US" dirty="0" err="1"/>
              <a:t>oricare</a:t>
            </a:r>
            <a:r>
              <a:rPr lang="en-US" dirty="0"/>
              <a:t> din </a:t>
            </a:r>
            <a:r>
              <a:rPr lang="en-US" dirty="0" err="1"/>
              <a:t>disciplinele</a:t>
            </a:r>
            <a:r>
              <a:rPr lang="en-US" dirty="0"/>
              <a:t> </a:t>
            </a:r>
            <a:r>
              <a:rPr lang="en-US" dirty="0" err="1"/>
              <a:t>frecventate</a:t>
            </a:r>
            <a:r>
              <a:rPr lang="en-US" dirty="0"/>
              <a:t> </a:t>
            </a:r>
            <a:r>
              <a:rPr lang="en-US" dirty="0" err="1"/>
              <a:t>inclusiv</a:t>
            </a:r>
            <a:r>
              <a:rPr lang="en-US" dirty="0"/>
              <a:t> </a:t>
            </a:r>
            <a:r>
              <a:rPr lang="en-US" dirty="0" err="1"/>
              <a:t>cele</a:t>
            </a:r>
            <a:r>
              <a:rPr lang="en-US" dirty="0"/>
              <a:t> din </a:t>
            </a:r>
            <a:r>
              <a:rPr lang="en-US" dirty="0" err="1"/>
              <a:t>anii</a:t>
            </a:r>
            <a:r>
              <a:rPr lang="en-US" dirty="0"/>
              <a:t> </a:t>
            </a:r>
            <a:r>
              <a:rPr lang="en-US" dirty="0" err="1"/>
              <a:t>anteriori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2932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ine 1">
            <a:extLst>
              <a:ext uri="{FF2B5EF4-FFF2-40B4-BE49-F238E27FC236}">
                <a16:creationId xmlns:a16="http://schemas.microsoft.com/office/drawing/2014/main" id="{55BAF796-3317-4015-B62B-8264BE44B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8430" y="0"/>
            <a:ext cx="9315527" cy="6767456"/>
          </a:xfrm>
          <a:prstGeom prst="rect">
            <a:avLst/>
          </a:prstGeom>
        </p:spPr>
      </p:pic>
      <p:sp>
        <p:nvSpPr>
          <p:cNvPr id="4" name="Titlu 1">
            <a:extLst>
              <a:ext uri="{FF2B5EF4-FFF2-40B4-BE49-F238E27FC236}">
                <a16:creationId xmlns:a16="http://schemas.microsoft.com/office/drawing/2014/main" id="{59F2736C-C589-4E5A-A5A8-16644141A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481" y="413252"/>
            <a:ext cx="4415898" cy="1325563"/>
          </a:xfrm>
        </p:spPr>
        <p:txBody>
          <a:bodyPr/>
          <a:lstStyle/>
          <a:p>
            <a:r>
              <a:rPr lang="en-US" dirty="0"/>
              <a:t>DDD - </a:t>
            </a:r>
            <a:r>
              <a:rPr lang="en-US" dirty="0" err="1"/>
              <a:t>Harta</a:t>
            </a:r>
            <a:r>
              <a:rPr lang="en-US" dirty="0"/>
              <a:t> </a:t>
            </a:r>
            <a:r>
              <a:rPr lang="en-US" dirty="0" err="1"/>
              <a:t>mintii</a:t>
            </a:r>
            <a:br>
              <a:rPr lang="en-US" dirty="0"/>
            </a:br>
            <a:r>
              <a:rPr lang="en-US" dirty="0" err="1"/>
              <a:t>simplificata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4200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u 3">
            <a:extLst>
              <a:ext uri="{FF2B5EF4-FFF2-40B4-BE49-F238E27FC236}">
                <a16:creationId xmlns:a16="http://schemas.microsoft.com/office/drawing/2014/main" id="{10BD52FC-A7C8-4C8C-8167-60A57B21E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20810"/>
            <a:ext cx="10515600" cy="1508190"/>
          </a:xfrm>
        </p:spPr>
        <p:txBody>
          <a:bodyPr/>
          <a:lstStyle/>
          <a:p>
            <a:r>
              <a:rPr lang="en-US" dirty="0" err="1"/>
              <a:t>Elemente</a:t>
            </a:r>
            <a:r>
              <a:rPr lang="en-US" dirty="0"/>
              <a:t> de </a:t>
            </a:r>
            <a:r>
              <a:rPr lang="en-US" dirty="0" err="1"/>
              <a:t>baza</a:t>
            </a:r>
            <a:r>
              <a:rPr lang="en-US" dirty="0"/>
              <a:t> ale </a:t>
            </a:r>
            <a:r>
              <a:rPr lang="en-US" dirty="0" err="1"/>
              <a:t>unui</a:t>
            </a:r>
            <a:r>
              <a:rPr lang="en-US" dirty="0"/>
              <a:t> model</a:t>
            </a:r>
          </a:p>
        </p:txBody>
      </p:sp>
    </p:spTree>
    <p:extLst>
      <p:ext uri="{BB962C8B-B14F-4D97-AF65-F5344CB8AC3E}">
        <p14:creationId xmlns:p14="http://schemas.microsoft.com/office/powerpoint/2010/main" val="27377818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8145363A-C3E0-4118-9A3E-756854297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Limbaj</a:t>
            </a:r>
            <a:r>
              <a:rPr lang="en-US" dirty="0"/>
              <a:t> </a:t>
            </a:r>
            <a:r>
              <a:rPr lang="en-US" dirty="0" err="1"/>
              <a:t>omniprezent</a:t>
            </a:r>
            <a:r>
              <a:rPr lang="en-US" dirty="0"/>
              <a:t> - Ubiquitous Language</a:t>
            </a:r>
          </a:p>
        </p:txBody>
      </p:sp>
      <p:pic>
        <p:nvPicPr>
          <p:cNvPr id="4" name="Imagine 3">
            <a:extLst>
              <a:ext uri="{FF2B5EF4-FFF2-40B4-BE49-F238E27FC236}">
                <a16:creationId xmlns:a16="http://schemas.microsoft.com/office/drawing/2014/main" id="{731BF9EA-4216-4C0C-B810-6D36DB4B98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9389" y="1865285"/>
            <a:ext cx="8215544" cy="4059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981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936E49AE-A93B-4820-BB06-59E93A33C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118" y="102184"/>
            <a:ext cx="10515600" cy="1325563"/>
          </a:xfrm>
        </p:spPr>
        <p:txBody>
          <a:bodyPr/>
          <a:lstStyle/>
          <a:p>
            <a:r>
              <a:rPr lang="en-US" dirty="0"/>
              <a:t>Layered Architecture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E10F070-9C9A-4ACB-B15A-7BD716E7CB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036" y="1427747"/>
            <a:ext cx="10415764" cy="5065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20299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BDEAAE2A-59BC-4DD9-A8EF-8DCA91532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824A9838-563B-43F5-BA5F-4124C840C0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rmAutofit/>
          </a:bodyPr>
          <a:lstStyle/>
          <a:p>
            <a:r>
              <a:rPr lang="en-US" dirty="0" err="1"/>
              <a:t>poate</a:t>
            </a:r>
            <a:r>
              <a:rPr lang="en-US" dirty="0"/>
              <a:t> fi </a:t>
            </a:r>
            <a:r>
              <a:rPr lang="en-US" dirty="0" err="1"/>
              <a:t>identificată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mod </a:t>
            </a:r>
            <a:r>
              <a:rPr lang="en-US" dirty="0" err="1"/>
              <a:t>unic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sistem</a:t>
            </a:r>
            <a:endParaRPr lang="en-US" dirty="0"/>
          </a:p>
          <a:p>
            <a:pPr lvl="1"/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</a:t>
            </a:r>
            <a:r>
              <a:rPr lang="en-US" dirty="0"/>
              <a:t> </a:t>
            </a:r>
            <a:r>
              <a:rPr lang="en-US" dirty="0" err="1"/>
              <a:t>decât</a:t>
            </a:r>
            <a:r>
              <a:rPr lang="en-US" dirty="0"/>
              <a:t> un </a:t>
            </a:r>
            <a:r>
              <a:rPr lang="en-US" dirty="0" err="1"/>
              <a:t>atribut</a:t>
            </a:r>
            <a:r>
              <a:rPr lang="en-US" dirty="0"/>
              <a:t>: </a:t>
            </a:r>
            <a:r>
              <a:rPr lang="en-US" dirty="0" err="1"/>
              <a:t>cheie</a:t>
            </a:r>
            <a:r>
              <a:rPr lang="en-US" dirty="0"/>
              <a:t>, GUID</a:t>
            </a:r>
          </a:p>
          <a:p>
            <a:pPr lvl="1"/>
            <a:r>
              <a:rPr lang="en-US" dirty="0"/>
              <a:t>un student </a:t>
            </a:r>
            <a:r>
              <a:rPr lang="en-US" dirty="0" err="1"/>
              <a:t>poate</a:t>
            </a:r>
            <a:r>
              <a:rPr lang="en-US" dirty="0"/>
              <a:t> fi </a:t>
            </a:r>
            <a:r>
              <a:rPr lang="en-US" dirty="0" err="1"/>
              <a:t>identificat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număr</a:t>
            </a:r>
            <a:r>
              <a:rPr lang="en-US" dirty="0"/>
              <a:t> </a:t>
            </a:r>
            <a:r>
              <a:rPr lang="en-US" dirty="0" err="1"/>
              <a:t>matricol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o </a:t>
            </a:r>
            <a:r>
              <a:rPr lang="en-US" dirty="0" err="1"/>
              <a:t>facultate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fi </a:t>
            </a:r>
            <a:r>
              <a:rPr lang="en-US" dirty="0" err="1"/>
              <a:t>identificată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nume</a:t>
            </a:r>
            <a:endParaRPr lang="en-US" dirty="0"/>
          </a:p>
          <a:p>
            <a:r>
              <a:rPr lang="en-US" dirty="0" err="1"/>
              <a:t>conțin</a:t>
            </a:r>
            <a:r>
              <a:rPr lang="en-US" dirty="0"/>
              <a:t> </a:t>
            </a:r>
            <a:r>
              <a:rPr lang="en-US" dirty="0" err="1"/>
              <a:t>atribute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comportament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trebuie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fie </a:t>
            </a:r>
            <a:r>
              <a:rPr lang="en-US" dirty="0" err="1"/>
              <a:t>mereu</a:t>
            </a:r>
            <a:r>
              <a:rPr lang="en-US" dirty="0"/>
              <a:t> </a:t>
            </a:r>
            <a:r>
              <a:rPr lang="en-US" dirty="0" err="1"/>
              <a:t>consistente</a:t>
            </a:r>
            <a:endParaRPr lang="en-US" dirty="0"/>
          </a:p>
          <a:p>
            <a:r>
              <a:rPr lang="en-US" dirty="0" err="1"/>
              <a:t>modificările</a:t>
            </a:r>
            <a:r>
              <a:rPr lang="en-US" dirty="0"/>
              <a:t> se fac </a:t>
            </a:r>
            <a:r>
              <a:rPr lang="en-US" dirty="0" err="1"/>
              <a:t>doar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constructori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metode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Exemplu</a:t>
            </a:r>
            <a:r>
              <a:rPr lang="en-US" dirty="0"/>
              <a:t>: student, </a:t>
            </a:r>
            <a:r>
              <a:rPr lang="en-US" dirty="0" err="1"/>
              <a:t>disciplina</a:t>
            </a:r>
            <a:r>
              <a:rPr lang="en-US" dirty="0"/>
              <a:t>, </a:t>
            </a:r>
            <a:r>
              <a:rPr lang="en-US" dirty="0" err="1"/>
              <a:t>profesor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8565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0E26A35F-B653-4D36-8CF4-576C59E4E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object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4119E25E-9037-413E-9032-45975DE8A0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6833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conțin</a:t>
            </a:r>
            <a:r>
              <a:rPr lang="en-US" dirty="0"/>
              <a:t> </a:t>
            </a:r>
            <a:r>
              <a:rPr lang="en-US" dirty="0" err="1"/>
              <a:t>doar</a:t>
            </a:r>
            <a:r>
              <a:rPr lang="en-US" dirty="0"/>
              <a:t> </a:t>
            </a:r>
            <a:r>
              <a:rPr lang="en-US" dirty="0" err="1"/>
              <a:t>atribute</a:t>
            </a:r>
            <a:r>
              <a:rPr lang="en-US" dirty="0"/>
              <a:t>, nu au </a:t>
            </a:r>
            <a:r>
              <a:rPr lang="en-US" dirty="0" err="1"/>
              <a:t>identitate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nu pot fi </a:t>
            </a:r>
            <a:r>
              <a:rPr lang="en-US" dirty="0" err="1"/>
              <a:t>modificate</a:t>
            </a:r>
            <a:endParaRPr lang="en-US" dirty="0"/>
          </a:p>
          <a:p>
            <a:r>
              <a:rPr lang="en-US" dirty="0" err="1"/>
              <a:t>înlocuiesc</a:t>
            </a:r>
            <a:r>
              <a:rPr lang="en-US" dirty="0"/>
              <a:t> </a:t>
            </a:r>
            <a:r>
              <a:rPr lang="en-US" dirty="0" err="1"/>
              <a:t>tipurile</a:t>
            </a:r>
            <a:r>
              <a:rPr lang="en-US" dirty="0"/>
              <a:t> </a:t>
            </a:r>
            <a:r>
              <a:rPr lang="en-US" dirty="0" err="1"/>
              <a:t>primitivele</a:t>
            </a:r>
            <a:r>
              <a:rPr lang="en-US" dirty="0"/>
              <a:t> (string, int)</a:t>
            </a:r>
          </a:p>
          <a:p>
            <a:pPr lvl="1"/>
            <a:r>
              <a:rPr lang="en-US" dirty="0" err="1"/>
              <a:t>tipurile</a:t>
            </a:r>
            <a:r>
              <a:rPr lang="en-US" dirty="0"/>
              <a:t> primitive sunt </a:t>
            </a:r>
            <a:r>
              <a:rPr lang="en-US" dirty="0" err="1"/>
              <a:t>prea</a:t>
            </a:r>
            <a:r>
              <a:rPr lang="en-US" dirty="0"/>
              <a:t> </a:t>
            </a:r>
            <a:r>
              <a:rPr lang="en-US" dirty="0" err="1"/>
              <a:t>generice</a:t>
            </a:r>
            <a:endParaRPr lang="en-US" dirty="0"/>
          </a:p>
          <a:p>
            <a:r>
              <a:rPr lang="en-US" dirty="0"/>
              <a:t>nu se </a:t>
            </a:r>
            <a:r>
              <a:rPr lang="en-US" dirty="0" err="1"/>
              <a:t>modifică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https://blog.ndepend.com/c-sharp-immutable-types-understanding-attraction</a:t>
            </a:r>
            <a:r>
              <a:rPr lang="en-US" dirty="0"/>
              <a:t>)</a:t>
            </a:r>
          </a:p>
          <a:p>
            <a:r>
              <a:rPr lang="en-US" dirty="0" err="1"/>
              <a:t>interogarea</a:t>
            </a:r>
            <a:r>
              <a:rPr lang="en-US" dirty="0"/>
              <a:t> </a:t>
            </a:r>
            <a:r>
              <a:rPr lang="en-US" dirty="0" err="1"/>
              <a:t>modelului</a:t>
            </a:r>
            <a:r>
              <a:rPr lang="en-US" dirty="0"/>
              <a:t> </a:t>
            </a:r>
            <a:r>
              <a:rPr lang="en-US" dirty="0" err="1"/>
              <a:t>ar</a:t>
            </a:r>
            <a:r>
              <a:rPr lang="en-US" dirty="0"/>
              <a:t> </a:t>
            </a:r>
            <a:r>
              <a:rPr lang="en-US" dirty="0" err="1"/>
              <a:t>trebui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returneze</a:t>
            </a:r>
            <a:r>
              <a:rPr lang="en-US" dirty="0"/>
              <a:t> </a:t>
            </a:r>
            <a:r>
              <a:rPr lang="en-US" dirty="0" err="1"/>
              <a:t>doar</a:t>
            </a:r>
            <a:r>
              <a:rPr lang="en-US" dirty="0"/>
              <a:t> </a:t>
            </a:r>
            <a:r>
              <a:rPr lang="en-US" dirty="0" err="1"/>
              <a:t>astfel</a:t>
            </a:r>
            <a:r>
              <a:rPr lang="en-US" dirty="0"/>
              <a:t> de </a:t>
            </a:r>
            <a:r>
              <a:rPr lang="en-US" dirty="0" err="1"/>
              <a:t>obiecte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Exemplu</a:t>
            </a:r>
            <a:r>
              <a:rPr lang="en-US" dirty="0"/>
              <a:t>: nota</a:t>
            </a:r>
          </a:p>
          <a:p>
            <a:r>
              <a:rPr lang="en-US" dirty="0" err="1"/>
              <a:t>Diferenta</a:t>
            </a:r>
            <a:r>
              <a:rPr lang="en-US" dirty="0"/>
              <a:t> </a:t>
            </a:r>
            <a:r>
              <a:rPr lang="en-US" dirty="0" err="1"/>
              <a:t>dintre</a:t>
            </a:r>
            <a:r>
              <a:rPr lang="en-US" dirty="0"/>
              <a:t> entity </a:t>
            </a:r>
            <a:r>
              <a:rPr lang="en-US" dirty="0" err="1"/>
              <a:t>si</a:t>
            </a:r>
            <a:r>
              <a:rPr lang="en-US" dirty="0"/>
              <a:t> value object: </a:t>
            </a:r>
            <a:r>
              <a:rPr lang="en-US" dirty="0">
                <a:hlinkClick r:id="rId3"/>
              </a:rPr>
              <a:t>https://enterprisecraftsmanship.com/posts/entity-vs-value-object-the-ultimate-list-of-differences/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995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D1CE9E52-628D-44C0-AE0E-DBBC69537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Istoric</a:t>
            </a:r>
            <a:endParaRPr lang="en-US" dirty="0"/>
          </a:p>
        </p:txBody>
      </p:sp>
      <p:pic>
        <p:nvPicPr>
          <p:cNvPr id="4" name="Imagine 3">
            <a:extLst>
              <a:ext uri="{FF2B5EF4-FFF2-40B4-BE49-F238E27FC236}">
                <a16:creationId xmlns:a16="http://schemas.microsoft.com/office/drawing/2014/main" id="{F1BC9C01-5005-4EDD-8683-037F0F97E3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477500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3481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52CD0623-DC1C-437C-850A-2CE3869F0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Repository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BED9367D-15E7-4D42-8BE6-F81883198C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conține</a:t>
            </a:r>
            <a:r>
              <a:rPr lang="en-US" dirty="0"/>
              <a:t> cod specific </a:t>
            </a:r>
            <a:r>
              <a:rPr lang="en-US" dirty="0" err="1"/>
              <a:t>tipului</a:t>
            </a:r>
            <a:r>
              <a:rPr lang="en-US" dirty="0"/>
              <a:t> de </a:t>
            </a:r>
            <a:r>
              <a:rPr lang="en-US" dirty="0" err="1"/>
              <a:t>persistență</a:t>
            </a:r>
            <a:r>
              <a:rPr lang="en-US" dirty="0"/>
              <a:t> (CRUD, query)</a:t>
            </a:r>
          </a:p>
          <a:p>
            <a:r>
              <a:rPr lang="en-US" dirty="0" err="1"/>
              <a:t>singurul</a:t>
            </a:r>
            <a:r>
              <a:rPr lang="en-US" dirty="0"/>
              <a:t> loc </a:t>
            </a:r>
            <a:r>
              <a:rPr lang="en-US" dirty="0" err="1"/>
              <a:t>în</a:t>
            </a:r>
            <a:r>
              <a:rPr lang="en-US" dirty="0"/>
              <a:t> care </a:t>
            </a:r>
            <a:r>
              <a:rPr lang="en-US" dirty="0" err="1"/>
              <a:t>există</a:t>
            </a:r>
            <a:r>
              <a:rPr lang="en-US" dirty="0"/>
              <a:t> </a:t>
            </a:r>
            <a:r>
              <a:rPr lang="en-US" dirty="0" err="1"/>
              <a:t>detalii</a:t>
            </a:r>
            <a:r>
              <a:rPr lang="en-US" dirty="0"/>
              <a:t> </a:t>
            </a:r>
            <a:r>
              <a:rPr lang="en-US" dirty="0" err="1"/>
              <a:t>despre</a:t>
            </a:r>
            <a:r>
              <a:rPr lang="en-US" dirty="0"/>
              <a:t> </a:t>
            </a:r>
            <a:r>
              <a:rPr lang="en-US" dirty="0" err="1"/>
              <a:t>persistență</a:t>
            </a:r>
            <a:endParaRPr lang="en-US" dirty="0"/>
          </a:p>
          <a:p>
            <a:r>
              <a:rPr lang="en-US" dirty="0" err="1"/>
              <a:t>elementele</a:t>
            </a:r>
            <a:r>
              <a:rPr lang="en-US" dirty="0"/>
              <a:t> de </a:t>
            </a:r>
            <a:r>
              <a:rPr lang="en-US" dirty="0" err="1"/>
              <a:t>infrastructură</a:t>
            </a:r>
            <a:r>
              <a:rPr lang="en-US" dirty="0"/>
              <a:t> se </a:t>
            </a:r>
            <a:r>
              <a:rPr lang="en-US" dirty="0" err="1"/>
              <a:t>combină</a:t>
            </a:r>
            <a:r>
              <a:rPr lang="en-US" dirty="0"/>
              <a:t> cu </a:t>
            </a:r>
            <a:r>
              <a:rPr lang="en-US" dirty="0" err="1"/>
              <a:t>elementele</a:t>
            </a:r>
            <a:r>
              <a:rPr lang="en-US" dirty="0"/>
              <a:t> din </a:t>
            </a:r>
            <a:r>
              <a:rPr lang="en-US" dirty="0" err="1"/>
              <a:t>domeniu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1422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F2CB1DED-F0C8-48CC-A9AF-CE8F2D0565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Demo </a:t>
            </a:r>
          </a:p>
        </p:txBody>
      </p:sp>
    </p:spTree>
    <p:extLst>
      <p:ext uri="{BB962C8B-B14F-4D97-AF65-F5344CB8AC3E}">
        <p14:creationId xmlns:p14="http://schemas.microsoft.com/office/powerpoint/2010/main" val="6732754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F10653B6-62B0-47FE-B064-36105AE2A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Feedback </a:t>
            </a:r>
          </a:p>
        </p:txBody>
      </p:sp>
      <p:pic>
        <p:nvPicPr>
          <p:cNvPr id="5" name="Substituent conținut 4" descr="O imagine care conține negru, ceas, alb&#10;&#10;Descriere generată automat">
            <a:extLst>
              <a:ext uri="{FF2B5EF4-FFF2-40B4-BE49-F238E27FC236}">
                <a16:creationId xmlns:a16="http://schemas.microsoft.com/office/drawing/2014/main" id="{FFB28657-25E2-4744-94AA-D900093D9B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9855" y="1027906"/>
            <a:ext cx="5112290" cy="5112290"/>
          </a:xfrm>
        </p:spPr>
      </p:pic>
      <p:sp>
        <p:nvSpPr>
          <p:cNvPr id="6" name="CasetăText 5">
            <a:extLst>
              <a:ext uri="{FF2B5EF4-FFF2-40B4-BE49-F238E27FC236}">
                <a16:creationId xmlns:a16="http://schemas.microsoft.com/office/drawing/2014/main" id="{6B04F5B8-8FE9-425E-A8B5-3719242FA72A}"/>
              </a:ext>
            </a:extLst>
          </p:cNvPr>
          <p:cNvSpPr txBox="1"/>
          <p:nvPr/>
        </p:nvSpPr>
        <p:spPr>
          <a:xfrm>
            <a:off x="4101829" y="5830094"/>
            <a:ext cx="3988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https://forms.gle/7Ba89w7it6fGnuZd6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082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u 3">
            <a:extLst>
              <a:ext uri="{FF2B5EF4-FFF2-40B4-BE49-F238E27FC236}">
                <a16:creationId xmlns:a16="http://schemas.microsoft.com/office/drawing/2014/main" id="{07233F6C-33CB-4D94-ABBD-2F6743F966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 </a:t>
            </a:r>
            <a:r>
              <a:rPr lang="en-US" dirty="0" err="1"/>
              <a:t>ce</a:t>
            </a:r>
            <a:r>
              <a:rPr lang="en-US" dirty="0"/>
              <a:t> DDD ?</a:t>
            </a:r>
          </a:p>
        </p:txBody>
      </p:sp>
    </p:spTree>
    <p:extLst>
      <p:ext uri="{BB962C8B-B14F-4D97-AF65-F5344CB8AC3E}">
        <p14:creationId xmlns:p14="http://schemas.microsoft.com/office/powerpoint/2010/main" val="1275683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ine 5">
            <a:extLst>
              <a:ext uri="{FF2B5EF4-FFF2-40B4-BE49-F238E27FC236}">
                <a16:creationId xmlns:a16="http://schemas.microsoft.com/office/drawing/2014/main" id="{BF461A5F-AD1F-492B-B294-E4B99CD55E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453" y="-3593"/>
            <a:ext cx="10355094" cy="6861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749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ine 2">
            <a:extLst>
              <a:ext uri="{FF2B5EF4-FFF2-40B4-BE49-F238E27FC236}">
                <a16:creationId xmlns:a16="http://schemas.microsoft.com/office/drawing/2014/main" id="{ED6C8CD5-22C5-48EA-982B-E17AFD13F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476" y="0"/>
            <a:ext cx="102690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102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ine 3">
            <a:extLst>
              <a:ext uri="{FF2B5EF4-FFF2-40B4-BE49-F238E27FC236}">
                <a16:creationId xmlns:a16="http://schemas.microsoft.com/office/drawing/2014/main" id="{95CBF52A-DC81-4D28-97AD-9E8660C907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301" y="0"/>
            <a:ext cx="10253397" cy="6853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136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ine 3">
            <a:extLst>
              <a:ext uri="{FF2B5EF4-FFF2-40B4-BE49-F238E27FC236}">
                <a16:creationId xmlns:a16="http://schemas.microsoft.com/office/drawing/2014/main" id="{88F7C411-9B2D-4C37-B4B7-60FF22B399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048" y="0"/>
            <a:ext cx="10295904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784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A297652B-92B3-4AF1-84A7-EECBA8466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264" y="0"/>
            <a:ext cx="10515600" cy="1325563"/>
          </a:xfrm>
        </p:spPr>
        <p:txBody>
          <a:bodyPr/>
          <a:lstStyle/>
          <a:p>
            <a:r>
              <a:rPr lang="en-US" dirty="0"/>
              <a:t>Domain Driven Design</a:t>
            </a:r>
          </a:p>
        </p:txBody>
      </p:sp>
      <p:pic>
        <p:nvPicPr>
          <p:cNvPr id="4" name="Imagine 3">
            <a:extLst>
              <a:ext uri="{FF2B5EF4-FFF2-40B4-BE49-F238E27FC236}">
                <a16:creationId xmlns:a16="http://schemas.microsoft.com/office/drawing/2014/main" id="{F92EDF3C-3086-4144-B7BC-5350258A21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235" y="4654633"/>
            <a:ext cx="10313853" cy="1811452"/>
          </a:xfrm>
          <a:prstGeom prst="rect">
            <a:avLst/>
          </a:prstGeom>
        </p:spPr>
      </p:pic>
      <p:pic>
        <p:nvPicPr>
          <p:cNvPr id="5" name="Imagine 4">
            <a:extLst>
              <a:ext uri="{FF2B5EF4-FFF2-40B4-BE49-F238E27FC236}">
                <a16:creationId xmlns:a16="http://schemas.microsoft.com/office/drawing/2014/main" id="{9197CDDA-DD4C-4731-B82B-A4E1D8D819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6788" y="432108"/>
            <a:ext cx="5609975" cy="3679772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F7CE12A5-688F-424D-85C8-BE0F17D6CCA5}"/>
              </a:ext>
            </a:extLst>
          </p:cNvPr>
          <p:cNvSpPr/>
          <p:nvPr/>
        </p:nvSpPr>
        <p:spPr>
          <a:xfrm>
            <a:off x="533345" y="1211118"/>
            <a:ext cx="2526881" cy="1536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Interactiunea</a:t>
            </a:r>
            <a:r>
              <a:rPr lang="en-US" dirty="0"/>
              <a:t> cu </a:t>
            </a:r>
            <a:r>
              <a:rPr lang="en-US" b="1" dirty="0" err="1"/>
              <a:t>expertii</a:t>
            </a:r>
            <a:r>
              <a:rPr lang="en-US" b="1" dirty="0"/>
              <a:t> </a:t>
            </a:r>
            <a:r>
              <a:rPr lang="en-US" b="1" dirty="0" err="1"/>
              <a:t>domeniului</a:t>
            </a:r>
            <a:endParaRPr lang="en-US" b="1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D4D2141-C97C-4399-B407-812473F01824}"/>
              </a:ext>
            </a:extLst>
          </p:cNvPr>
          <p:cNvSpPr/>
          <p:nvPr/>
        </p:nvSpPr>
        <p:spPr>
          <a:xfrm>
            <a:off x="3425815" y="1211118"/>
            <a:ext cx="2526881" cy="1536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Modelarea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b="1" dirty="0" err="1"/>
              <a:t>singur</a:t>
            </a:r>
            <a:r>
              <a:rPr lang="en-US" b="1" dirty="0"/>
              <a:t> </a:t>
            </a:r>
          </a:p>
          <a:p>
            <a:pPr algn="ctr"/>
            <a:r>
              <a:rPr lang="en-US" b="1" dirty="0"/>
              <a:t>sub-</a:t>
            </a:r>
            <a:r>
              <a:rPr lang="en-US" b="1" dirty="0" err="1"/>
              <a:t>domeniu</a:t>
            </a:r>
            <a:r>
              <a:rPr lang="en-US" b="1" dirty="0"/>
              <a:t> </a:t>
            </a:r>
            <a:r>
              <a:rPr lang="en-US" dirty="0"/>
              <a:t>la un moment </a:t>
            </a:r>
            <a:r>
              <a:rPr lang="en-US" dirty="0" err="1"/>
              <a:t>dat</a:t>
            </a:r>
            <a:r>
              <a:rPr lang="en-US" b="1" dirty="0"/>
              <a:t> 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3927B8A-64AB-4CB2-8BAB-CDF18671695C}"/>
              </a:ext>
            </a:extLst>
          </p:cNvPr>
          <p:cNvSpPr/>
          <p:nvPr/>
        </p:nvSpPr>
        <p:spPr>
          <a:xfrm>
            <a:off x="1979580" y="2674945"/>
            <a:ext cx="2526881" cy="1536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Implementarea</a:t>
            </a:r>
            <a:r>
              <a:rPr lang="en-US" b="1" dirty="0"/>
              <a:t> </a:t>
            </a:r>
            <a:r>
              <a:rPr lang="en-US" dirty="0" err="1"/>
              <a:t>unui</a:t>
            </a:r>
            <a:r>
              <a:rPr lang="en-US" dirty="0"/>
              <a:t> </a:t>
            </a:r>
          </a:p>
          <a:p>
            <a:pPr algn="ctr"/>
            <a:r>
              <a:rPr lang="en-US" dirty="0"/>
              <a:t>sub-</a:t>
            </a:r>
            <a:r>
              <a:rPr lang="en-US" dirty="0" err="1"/>
              <a:t>domeniu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26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BDF7A5D1-D66B-4934-909C-770A16A32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Avantaje</a:t>
            </a:r>
            <a:r>
              <a:rPr lang="en-US" dirty="0"/>
              <a:t> ale DDD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BDC4EFDC-B044-4B23-9292-AE5068013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Codul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organizat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testabil</a:t>
            </a:r>
            <a:endParaRPr lang="en-US" dirty="0"/>
          </a:p>
          <a:p>
            <a:r>
              <a:rPr lang="en-US" dirty="0"/>
              <a:t>Logica </a:t>
            </a:r>
            <a:r>
              <a:rPr lang="en-US" dirty="0" err="1"/>
              <a:t>aplicatiei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intr</a:t>
            </a:r>
            <a:r>
              <a:rPr lang="en-US" dirty="0"/>
              <a:t>-un </a:t>
            </a:r>
            <a:r>
              <a:rPr lang="en-US" dirty="0" err="1"/>
              <a:t>singur</a:t>
            </a:r>
            <a:r>
              <a:rPr lang="en-US" dirty="0"/>
              <a:t> loc</a:t>
            </a:r>
          </a:p>
          <a:p>
            <a:r>
              <a:rPr lang="en-US" dirty="0" err="1"/>
              <a:t>Ofera</a:t>
            </a:r>
            <a:r>
              <a:rPr lang="en-US" dirty="0"/>
              <a:t> </a:t>
            </a:r>
            <a:r>
              <a:rPr lang="en-US" dirty="0" err="1"/>
              <a:t>flexibilitate</a:t>
            </a:r>
            <a:endParaRPr lang="en-US" dirty="0"/>
          </a:p>
          <a:p>
            <a:r>
              <a:rPr lang="en-US" dirty="0" err="1"/>
              <a:t>Prezinta</a:t>
            </a:r>
            <a:r>
              <a:rPr lang="en-US" dirty="0"/>
              <a:t> </a:t>
            </a:r>
            <a:r>
              <a:rPr lang="en-US" dirty="0" err="1"/>
              <a:t>perspectiva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viziunea</a:t>
            </a:r>
            <a:r>
              <a:rPr lang="en-US" dirty="0"/>
              <a:t> </a:t>
            </a:r>
            <a:r>
              <a:rPr lang="en-US" dirty="0" err="1"/>
              <a:t>clientului</a:t>
            </a:r>
            <a:endParaRPr lang="en-US" dirty="0"/>
          </a:p>
          <a:p>
            <a:r>
              <a:rPr lang="en-US" dirty="0" err="1"/>
              <a:t>Folosorea</a:t>
            </a:r>
            <a:r>
              <a:rPr lang="en-US" dirty="0"/>
              <a:t> </a:t>
            </a:r>
            <a:r>
              <a:rPr lang="en-US" dirty="0" err="1"/>
              <a:t>multor</a:t>
            </a:r>
            <a:r>
              <a:rPr lang="en-US" dirty="0"/>
              <a:t> design pattern-</a:t>
            </a:r>
            <a:r>
              <a:rPr lang="en-US" dirty="0" err="1"/>
              <a:t>uri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824056"/>
      </p:ext>
    </p:extLst>
  </p:cSld>
  <p:clrMapOvr>
    <a:masterClrMapping/>
  </p:clrMapOvr>
</p:sld>
</file>

<file path=ppt/theme/theme1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640</TotalTime>
  <Words>485</Words>
  <Application>Microsoft Office PowerPoint</Application>
  <PresentationFormat>Ecran lat</PresentationFormat>
  <Paragraphs>71</Paragraphs>
  <Slides>22</Slides>
  <Notes>0</Notes>
  <HiddenSlides>0</HiddenSlides>
  <MMClips>0</MMClips>
  <ScaleCrop>false</ScaleCrop>
  <HeadingPairs>
    <vt:vector size="6" baseType="variant">
      <vt:variant>
        <vt:lpstr>Fonturi utilizate</vt:lpstr>
      </vt:variant>
      <vt:variant>
        <vt:i4>3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Temă Office</vt:lpstr>
      <vt:lpstr>Domain Driven Design</vt:lpstr>
      <vt:lpstr>Istoric</vt:lpstr>
      <vt:lpstr>De ce DDD ?</vt:lpstr>
      <vt:lpstr>Prezentare PowerPoint</vt:lpstr>
      <vt:lpstr>Prezentare PowerPoint</vt:lpstr>
      <vt:lpstr>Prezentare PowerPoint</vt:lpstr>
      <vt:lpstr>Prezentare PowerPoint</vt:lpstr>
      <vt:lpstr>Domain Driven Design</vt:lpstr>
      <vt:lpstr>Avantaje ale DDD</vt:lpstr>
      <vt:lpstr>Prezentare PowerPoint</vt:lpstr>
      <vt:lpstr>Dezavantaje ale DDD</vt:lpstr>
      <vt:lpstr>DDD - Harta mintii</vt:lpstr>
      <vt:lpstr>Studiu de caz</vt:lpstr>
      <vt:lpstr>DDD - Harta mintii simplificata</vt:lpstr>
      <vt:lpstr>Elemente de baza ale unui model</vt:lpstr>
      <vt:lpstr>Limbaj omniprezent - Ubiquitous Language</vt:lpstr>
      <vt:lpstr>Layered Architecture</vt:lpstr>
      <vt:lpstr>Entity</vt:lpstr>
      <vt:lpstr>Value object</vt:lpstr>
      <vt:lpstr>Repository</vt:lpstr>
      <vt:lpstr>Demo </vt:lpstr>
      <vt:lpstr>Feedback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Domain Driven Design</dc:title>
  <dc:creator>BABA Tudor Ioan</dc:creator>
  <cp:lastModifiedBy>BABA Tudor Ioan</cp:lastModifiedBy>
  <cp:revision>21</cp:revision>
  <dcterms:created xsi:type="dcterms:W3CDTF">2019-11-06T14:22:12Z</dcterms:created>
  <dcterms:modified xsi:type="dcterms:W3CDTF">2019-11-21T09:53:19Z</dcterms:modified>
</cp:coreProperties>
</file>