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sldIdLst>
    <p:sldId id="298" r:id="rId5"/>
    <p:sldId id="260" r:id="rId6"/>
    <p:sldId id="261" r:id="rId7"/>
    <p:sldId id="273" r:id="rId8"/>
    <p:sldId id="266" r:id="rId9"/>
    <p:sldId id="262" r:id="rId10"/>
    <p:sldId id="267" r:id="rId11"/>
    <p:sldId id="269" r:id="rId12"/>
    <p:sldId id="268" r:id="rId13"/>
    <p:sldId id="270" r:id="rId14"/>
    <p:sldId id="274" r:id="rId15"/>
    <p:sldId id="275" r:id="rId16"/>
    <p:sldId id="276" r:id="rId17"/>
    <p:sldId id="277" r:id="rId18"/>
    <p:sldId id="271" r:id="rId19"/>
    <p:sldId id="263" r:id="rId20"/>
    <p:sldId id="272" r:id="rId21"/>
    <p:sldId id="265" r:id="rId22"/>
    <p:sldId id="278" r:id="rId23"/>
    <p:sldId id="280" r:id="rId24"/>
    <p:sldId id="279" r:id="rId25"/>
    <p:sldId id="281" r:id="rId26"/>
    <p:sldId id="283" r:id="rId27"/>
    <p:sldId id="284" r:id="rId28"/>
    <p:sldId id="286" r:id="rId29"/>
    <p:sldId id="282" r:id="rId30"/>
    <p:sldId id="285" r:id="rId31"/>
    <p:sldId id="287" r:id="rId32"/>
    <p:sldId id="288" r:id="rId33"/>
    <p:sldId id="291" r:id="rId34"/>
    <p:sldId id="292" r:id="rId35"/>
    <p:sldId id="293" r:id="rId36"/>
    <p:sldId id="294" r:id="rId37"/>
    <p:sldId id="295" r:id="rId38"/>
    <p:sldId id="296" r:id="rId39"/>
    <p:sldId id="290" r:id="rId40"/>
    <p:sldId id="289" r:id="rId41"/>
    <p:sldId id="299" r:id="rId42"/>
    <p:sldId id="300" r:id="rId43"/>
    <p:sldId id="301" r:id="rId44"/>
    <p:sldId id="302"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varScale="1">
        <p:scale>
          <a:sx n="93" d="100"/>
          <a:sy n="93" d="100"/>
        </p:scale>
        <p:origin x="9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1.svg"/><Relationship Id="rId5" Type="http://schemas.openxmlformats.org/officeDocument/2006/relationships/image" Target="../media/image4.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1.svg"/><Relationship Id="rId5" Type="http://schemas.openxmlformats.org/officeDocument/2006/relationships/image" Target="../media/image4.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7732EF-F5FC-4604-A730-63B50B6C7D9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7A72A6E-DE40-4F51-96E8-C9B52CA273E3}">
      <dgm:prSet/>
      <dgm:spPr/>
      <dgm:t>
        <a:bodyPr/>
        <a:lstStyle/>
        <a:p>
          <a:pPr>
            <a:lnSpc>
              <a:spcPct val="100000"/>
            </a:lnSpc>
          </a:pPr>
          <a:r>
            <a:rPr lang="en-US" dirty="0"/>
            <a:t>The goal is to isolate metrics that matter most for the company so that management can make educated decisions and boost productivity.</a:t>
          </a:r>
        </a:p>
      </dgm:t>
    </dgm:pt>
    <dgm:pt modelId="{AC80BF6F-CE0C-49B4-8343-DF111D520C36}" type="parTrans" cxnId="{AD1EC802-6941-4F28-B009-73AA496754EC}">
      <dgm:prSet/>
      <dgm:spPr/>
      <dgm:t>
        <a:bodyPr/>
        <a:lstStyle/>
        <a:p>
          <a:endParaRPr lang="en-US"/>
        </a:p>
      </dgm:t>
    </dgm:pt>
    <dgm:pt modelId="{93C2A780-FF75-431F-81E1-F22624343778}" type="sibTrans" cxnId="{AD1EC802-6941-4F28-B009-73AA496754EC}">
      <dgm:prSet/>
      <dgm:spPr/>
      <dgm:t>
        <a:bodyPr/>
        <a:lstStyle/>
        <a:p>
          <a:pPr>
            <a:lnSpc>
              <a:spcPct val="100000"/>
            </a:lnSpc>
          </a:pPr>
          <a:endParaRPr lang="en-US"/>
        </a:p>
      </dgm:t>
    </dgm:pt>
    <dgm:pt modelId="{9035B9C1-E84F-486D-BEBE-214163426412}">
      <dgm:prSet/>
      <dgm:spPr/>
      <dgm:t>
        <a:bodyPr/>
        <a:lstStyle/>
        <a:p>
          <a:pPr>
            <a:lnSpc>
              <a:spcPct val="100000"/>
            </a:lnSpc>
          </a:pPr>
          <a:r>
            <a:rPr lang="en-US" dirty="0"/>
            <a:t>To get insight on data to boost sales.</a:t>
          </a:r>
        </a:p>
      </dgm:t>
    </dgm:pt>
    <dgm:pt modelId="{9C17D94B-D0B8-4789-A7B2-DA7C98AB22E1}" type="parTrans" cxnId="{E76D3166-5F4F-430F-88CB-567AF2CCD24E}">
      <dgm:prSet/>
      <dgm:spPr/>
      <dgm:t>
        <a:bodyPr/>
        <a:lstStyle/>
        <a:p>
          <a:endParaRPr lang="en-US"/>
        </a:p>
      </dgm:t>
    </dgm:pt>
    <dgm:pt modelId="{A408185B-6ADC-4494-9FA8-B236B5E66D32}" type="sibTrans" cxnId="{E76D3166-5F4F-430F-88CB-567AF2CCD24E}">
      <dgm:prSet/>
      <dgm:spPr/>
      <dgm:t>
        <a:bodyPr/>
        <a:lstStyle/>
        <a:p>
          <a:pPr>
            <a:lnSpc>
              <a:spcPct val="100000"/>
            </a:lnSpc>
          </a:pPr>
          <a:endParaRPr lang="en-US"/>
        </a:p>
      </dgm:t>
    </dgm:pt>
    <dgm:pt modelId="{A2114097-22E2-413F-8E85-78F277142922}">
      <dgm:prSet/>
      <dgm:spPr/>
      <dgm:t>
        <a:bodyPr/>
        <a:lstStyle/>
        <a:p>
          <a:pPr>
            <a:lnSpc>
              <a:spcPct val="100000"/>
            </a:lnSpc>
          </a:pPr>
          <a:r>
            <a:rPr lang="en-US" dirty="0"/>
            <a:t>To analyze sales by mining existing data.</a:t>
          </a:r>
        </a:p>
      </dgm:t>
    </dgm:pt>
    <dgm:pt modelId="{01C69DF2-CC23-4A0E-B329-0EF2769E62F7}" type="parTrans" cxnId="{E69E5F85-739E-49F2-93F2-EFC95837683A}">
      <dgm:prSet/>
      <dgm:spPr/>
      <dgm:t>
        <a:bodyPr/>
        <a:lstStyle/>
        <a:p>
          <a:endParaRPr lang="en-US"/>
        </a:p>
      </dgm:t>
    </dgm:pt>
    <dgm:pt modelId="{D4EF8A93-3808-4D3E-98A5-63F43F87DFFF}" type="sibTrans" cxnId="{E69E5F85-739E-49F2-93F2-EFC95837683A}">
      <dgm:prSet/>
      <dgm:spPr/>
      <dgm:t>
        <a:bodyPr/>
        <a:lstStyle/>
        <a:p>
          <a:pPr>
            <a:lnSpc>
              <a:spcPct val="100000"/>
            </a:lnSpc>
          </a:pPr>
          <a:endParaRPr lang="en-US"/>
        </a:p>
      </dgm:t>
    </dgm:pt>
    <dgm:pt modelId="{6525A096-A208-4CC4-BEC3-8DE28B0FB4DC}">
      <dgm:prSet/>
      <dgm:spPr/>
      <dgm:t>
        <a:bodyPr/>
        <a:lstStyle/>
        <a:p>
          <a:pPr>
            <a:lnSpc>
              <a:spcPct val="100000"/>
            </a:lnSpc>
          </a:pPr>
          <a:r>
            <a:rPr lang="en-US" dirty="0"/>
            <a:t>To shed light on the company’s best and worst selling items and services.</a:t>
          </a:r>
        </a:p>
      </dgm:t>
    </dgm:pt>
    <dgm:pt modelId="{D98CBAC6-A3C3-4F17-8138-EA4222AD4F99}" type="parTrans" cxnId="{1216F71A-A7A9-4D50-B8AB-FA2EEE2C8B13}">
      <dgm:prSet/>
      <dgm:spPr/>
      <dgm:t>
        <a:bodyPr/>
        <a:lstStyle/>
        <a:p>
          <a:endParaRPr lang="en-US"/>
        </a:p>
      </dgm:t>
    </dgm:pt>
    <dgm:pt modelId="{7990AF2D-E007-45A7-8CD7-CBF8511CD324}" type="sibTrans" cxnId="{1216F71A-A7A9-4D50-B8AB-FA2EEE2C8B13}">
      <dgm:prSet/>
      <dgm:spPr/>
      <dgm:t>
        <a:bodyPr/>
        <a:lstStyle/>
        <a:p>
          <a:endParaRPr lang="en-US"/>
        </a:p>
      </dgm:t>
    </dgm:pt>
    <dgm:pt modelId="{9E8241DD-AB6B-484C-89B4-B30ADC7497BD}" type="pres">
      <dgm:prSet presAssocID="{9D7732EF-F5FC-4604-A730-63B50B6C7D9E}" presName="root" presStyleCnt="0">
        <dgm:presLayoutVars>
          <dgm:dir/>
          <dgm:resizeHandles val="exact"/>
        </dgm:presLayoutVars>
      </dgm:prSet>
      <dgm:spPr/>
    </dgm:pt>
    <dgm:pt modelId="{6B7A370A-A909-4ABB-843E-A68051B7D7D3}" type="pres">
      <dgm:prSet presAssocID="{9D7732EF-F5FC-4604-A730-63B50B6C7D9E}" presName="container" presStyleCnt="0">
        <dgm:presLayoutVars>
          <dgm:dir/>
          <dgm:resizeHandles val="exact"/>
        </dgm:presLayoutVars>
      </dgm:prSet>
      <dgm:spPr/>
    </dgm:pt>
    <dgm:pt modelId="{89A86F82-97CE-4EC7-8C27-4B5BDA3BB231}" type="pres">
      <dgm:prSet presAssocID="{D7A72A6E-DE40-4F51-96E8-C9B52CA273E3}" presName="compNode" presStyleCnt="0"/>
      <dgm:spPr/>
    </dgm:pt>
    <dgm:pt modelId="{0F30DEF8-40E4-486F-A774-5AFDA2060235}" type="pres">
      <dgm:prSet presAssocID="{D7A72A6E-DE40-4F51-96E8-C9B52CA273E3}" presName="iconBgRect" presStyleLbl="bgShp" presStyleIdx="0" presStyleCnt="4"/>
      <dgm:spPr/>
    </dgm:pt>
    <dgm:pt modelId="{D27B6C1A-28C8-4444-90B1-4FBEF74378F5}" type="pres">
      <dgm:prSet presAssocID="{D7A72A6E-DE40-4F51-96E8-C9B52CA273E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15DD8D94-ACFA-4E57-B8D5-B3A63B302414}" type="pres">
      <dgm:prSet presAssocID="{D7A72A6E-DE40-4F51-96E8-C9B52CA273E3}" presName="spaceRect" presStyleCnt="0"/>
      <dgm:spPr/>
    </dgm:pt>
    <dgm:pt modelId="{4F2F8508-5CE7-4BC7-A6C5-4B5D3F8B7448}" type="pres">
      <dgm:prSet presAssocID="{D7A72A6E-DE40-4F51-96E8-C9B52CA273E3}" presName="textRect" presStyleLbl="revTx" presStyleIdx="0" presStyleCnt="4">
        <dgm:presLayoutVars>
          <dgm:chMax val="1"/>
          <dgm:chPref val="1"/>
        </dgm:presLayoutVars>
      </dgm:prSet>
      <dgm:spPr/>
    </dgm:pt>
    <dgm:pt modelId="{F2EE9441-4C03-408F-A6AC-028003DC2A55}" type="pres">
      <dgm:prSet presAssocID="{93C2A780-FF75-431F-81E1-F22624343778}" presName="sibTrans" presStyleLbl="sibTrans2D1" presStyleIdx="0" presStyleCnt="0"/>
      <dgm:spPr/>
    </dgm:pt>
    <dgm:pt modelId="{6E06D23A-ECBD-4102-B7B2-F0920FA0032B}" type="pres">
      <dgm:prSet presAssocID="{9035B9C1-E84F-486D-BEBE-214163426412}" presName="compNode" presStyleCnt="0"/>
      <dgm:spPr/>
    </dgm:pt>
    <dgm:pt modelId="{CD21E958-5D3A-4DD4-BBF8-EBB01A6C7E25}" type="pres">
      <dgm:prSet presAssocID="{9035B9C1-E84F-486D-BEBE-214163426412}" presName="iconBgRect" presStyleLbl="bgShp" presStyleIdx="1" presStyleCnt="4"/>
      <dgm:spPr/>
    </dgm:pt>
    <dgm:pt modelId="{171EFE88-5C08-48C5-8685-5E9825E7F61C}" type="pres">
      <dgm:prSet presAssocID="{9035B9C1-E84F-486D-BEBE-21416342641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971247D7-0A1B-4846-AF87-F2A6A4626919}" type="pres">
      <dgm:prSet presAssocID="{9035B9C1-E84F-486D-BEBE-214163426412}" presName="spaceRect" presStyleCnt="0"/>
      <dgm:spPr/>
    </dgm:pt>
    <dgm:pt modelId="{CAAC2E52-F168-4962-8A46-B606B8E972C3}" type="pres">
      <dgm:prSet presAssocID="{9035B9C1-E84F-486D-BEBE-214163426412}" presName="textRect" presStyleLbl="revTx" presStyleIdx="1" presStyleCnt="4">
        <dgm:presLayoutVars>
          <dgm:chMax val="1"/>
          <dgm:chPref val="1"/>
        </dgm:presLayoutVars>
      </dgm:prSet>
      <dgm:spPr/>
    </dgm:pt>
    <dgm:pt modelId="{3562013B-7B4C-4F74-8925-58A9808DE51D}" type="pres">
      <dgm:prSet presAssocID="{A408185B-6ADC-4494-9FA8-B236B5E66D32}" presName="sibTrans" presStyleLbl="sibTrans2D1" presStyleIdx="0" presStyleCnt="0"/>
      <dgm:spPr/>
    </dgm:pt>
    <dgm:pt modelId="{B9EC4AE9-4A1E-45AF-9F41-63B45DE73CA7}" type="pres">
      <dgm:prSet presAssocID="{A2114097-22E2-413F-8E85-78F277142922}" presName="compNode" presStyleCnt="0"/>
      <dgm:spPr/>
    </dgm:pt>
    <dgm:pt modelId="{CC39EB79-A82A-4F41-828D-344F83E67ACA}" type="pres">
      <dgm:prSet presAssocID="{A2114097-22E2-413F-8E85-78F277142922}" presName="iconBgRect" presStyleLbl="bgShp" presStyleIdx="2" presStyleCnt="4"/>
      <dgm:spPr/>
    </dgm:pt>
    <dgm:pt modelId="{85193054-63FA-4468-BACE-96100907B149}" type="pres">
      <dgm:prSet presAssocID="{A2114097-22E2-413F-8E85-78F27714292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79A3A4B3-E4EA-440F-845F-51EDA3218A57}" type="pres">
      <dgm:prSet presAssocID="{A2114097-22E2-413F-8E85-78F277142922}" presName="spaceRect" presStyleCnt="0"/>
      <dgm:spPr/>
    </dgm:pt>
    <dgm:pt modelId="{615B9E0E-5960-4E53-A163-AC9E2C3D847D}" type="pres">
      <dgm:prSet presAssocID="{A2114097-22E2-413F-8E85-78F277142922}" presName="textRect" presStyleLbl="revTx" presStyleIdx="2" presStyleCnt="4">
        <dgm:presLayoutVars>
          <dgm:chMax val="1"/>
          <dgm:chPref val="1"/>
        </dgm:presLayoutVars>
      </dgm:prSet>
      <dgm:spPr/>
    </dgm:pt>
    <dgm:pt modelId="{4A46642F-F074-4EA5-9B81-8CA092E12058}" type="pres">
      <dgm:prSet presAssocID="{D4EF8A93-3808-4D3E-98A5-63F43F87DFFF}" presName="sibTrans" presStyleLbl="sibTrans2D1" presStyleIdx="0" presStyleCnt="0"/>
      <dgm:spPr/>
    </dgm:pt>
    <dgm:pt modelId="{D6F73060-FDD6-4CC4-BC84-BDF53FE106EF}" type="pres">
      <dgm:prSet presAssocID="{6525A096-A208-4CC4-BEC3-8DE28B0FB4DC}" presName="compNode" presStyleCnt="0"/>
      <dgm:spPr/>
    </dgm:pt>
    <dgm:pt modelId="{D5B395BE-0680-459A-BB24-28809E089FEE}" type="pres">
      <dgm:prSet presAssocID="{6525A096-A208-4CC4-BEC3-8DE28B0FB4DC}" presName="iconBgRect" presStyleLbl="bgShp" presStyleIdx="3" presStyleCnt="4"/>
      <dgm:spPr/>
    </dgm:pt>
    <dgm:pt modelId="{676127A4-0A96-4C94-A825-D1E8DB844B04}" type="pres">
      <dgm:prSet presAssocID="{6525A096-A208-4CC4-BEC3-8DE28B0FB4D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lldozer"/>
        </a:ext>
      </dgm:extLst>
    </dgm:pt>
    <dgm:pt modelId="{82E0DE16-2EBB-4E31-B3F8-170641C96716}" type="pres">
      <dgm:prSet presAssocID="{6525A096-A208-4CC4-BEC3-8DE28B0FB4DC}" presName="spaceRect" presStyleCnt="0"/>
      <dgm:spPr/>
    </dgm:pt>
    <dgm:pt modelId="{B1C042A9-AAB2-4D1D-90AB-C429B929ACE8}" type="pres">
      <dgm:prSet presAssocID="{6525A096-A208-4CC4-BEC3-8DE28B0FB4DC}" presName="textRect" presStyleLbl="revTx" presStyleIdx="3" presStyleCnt="4" custScaleX="97817">
        <dgm:presLayoutVars>
          <dgm:chMax val="1"/>
          <dgm:chPref val="1"/>
        </dgm:presLayoutVars>
      </dgm:prSet>
      <dgm:spPr/>
    </dgm:pt>
  </dgm:ptLst>
  <dgm:cxnLst>
    <dgm:cxn modelId="{AD1EC802-6941-4F28-B009-73AA496754EC}" srcId="{9D7732EF-F5FC-4604-A730-63B50B6C7D9E}" destId="{D7A72A6E-DE40-4F51-96E8-C9B52CA273E3}" srcOrd="0" destOrd="0" parTransId="{AC80BF6F-CE0C-49B4-8343-DF111D520C36}" sibTransId="{93C2A780-FF75-431F-81E1-F22624343778}"/>
    <dgm:cxn modelId="{1216F71A-A7A9-4D50-B8AB-FA2EEE2C8B13}" srcId="{9D7732EF-F5FC-4604-A730-63B50B6C7D9E}" destId="{6525A096-A208-4CC4-BEC3-8DE28B0FB4DC}" srcOrd="3" destOrd="0" parTransId="{D98CBAC6-A3C3-4F17-8138-EA4222AD4F99}" sibTransId="{7990AF2D-E007-45A7-8CD7-CBF8511CD324}"/>
    <dgm:cxn modelId="{24930626-B7E0-412A-A75E-F68B4A740198}" type="presOf" srcId="{D4EF8A93-3808-4D3E-98A5-63F43F87DFFF}" destId="{4A46642F-F074-4EA5-9B81-8CA092E12058}" srcOrd="0" destOrd="0" presId="urn:microsoft.com/office/officeart/2018/2/layout/IconCircleList"/>
    <dgm:cxn modelId="{AA1A5E2B-E170-424C-8C36-B8F5E7501B82}" type="presOf" srcId="{A408185B-6ADC-4494-9FA8-B236B5E66D32}" destId="{3562013B-7B4C-4F74-8925-58A9808DE51D}" srcOrd="0" destOrd="0" presId="urn:microsoft.com/office/officeart/2018/2/layout/IconCircleList"/>
    <dgm:cxn modelId="{18256B64-BCC6-4707-AACF-D52B8125910F}" type="presOf" srcId="{93C2A780-FF75-431F-81E1-F22624343778}" destId="{F2EE9441-4C03-408F-A6AC-028003DC2A55}" srcOrd="0" destOrd="0" presId="urn:microsoft.com/office/officeart/2018/2/layout/IconCircleList"/>
    <dgm:cxn modelId="{E76D3166-5F4F-430F-88CB-567AF2CCD24E}" srcId="{9D7732EF-F5FC-4604-A730-63B50B6C7D9E}" destId="{9035B9C1-E84F-486D-BEBE-214163426412}" srcOrd="1" destOrd="0" parTransId="{9C17D94B-D0B8-4789-A7B2-DA7C98AB22E1}" sibTransId="{A408185B-6ADC-4494-9FA8-B236B5E66D32}"/>
    <dgm:cxn modelId="{5B81057E-7161-433E-ADF8-86EEBDAC7DC9}" type="presOf" srcId="{6525A096-A208-4CC4-BEC3-8DE28B0FB4DC}" destId="{B1C042A9-AAB2-4D1D-90AB-C429B929ACE8}" srcOrd="0" destOrd="0" presId="urn:microsoft.com/office/officeart/2018/2/layout/IconCircleList"/>
    <dgm:cxn modelId="{E69E5F85-739E-49F2-93F2-EFC95837683A}" srcId="{9D7732EF-F5FC-4604-A730-63B50B6C7D9E}" destId="{A2114097-22E2-413F-8E85-78F277142922}" srcOrd="2" destOrd="0" parTransId="{01C69DF2-CC23-4A0E-B329-0EF2769E62F7}" sibTransId="{D4EF8A93-3808-4D3E-98A5-63F43F87DFFF}"/>
    <dgm:cxn modelId="{D28DB290-5784-4801-A9E4-CFA0555AB7B1}" type="presOf" srcId="{A2114097-22E2-413F-8E85-78F277142922}" destId="{615B9E0E-5960-4E53-A163-AC9E2C3D847D}" srcOrd="0" destOrd="0" presId="urn:microsoft.com/office/officeart/2018/2/layout/IconCircleList"/>
    <dgm:cxn modelId="{CA16EFB8-B69B-4332-859B-D0D94335FC0A}" type="presOf" srcId="{D7A72A6E-DE40-4F51-96E8-C9B52CA273E3}" destId="{4F2F8508-5CE7-4BC7-A6C5-4B5D3F8B7448}" srcOrd="0" destOrd="0" presId="urn:microsoft.com/office/officeart/2018/2/layout/IconCircleList"/>
    <dgm:cxn modelId="{B4CA58BF-E0D3-408A-9B0F-3EB0075D9DEF}" type="presOf" srcId="{9035B9C1-E84F-486D-BEBE-214163426412}" destId="{CAAC2E52-F168-4962-8A46-B606B8E972C3}" srcOrd="0" destOrd="0" presId="urn:microsoft.com/office/officeart/2018/2/layout/IconCircleList"/>
    <dgm:cxn modelId="{60D3B7DA-BA83-4235-B5CA-AEA6FB118C00}" type="presOf" srcId="{9D7732EF-F5FC-4604-A730-63B50B6C7D9E}" destId="{9E8241DD-AB6B-484C-89B4-B30ADC7497BD}" srcOrd="0" destOrd="0" presId="urn:microsoft.com/office/officeart/2018/2/layout/IconCircleList"/>
    <dgm:cxn modelId="{4C4F3F50-829C-4D7D-B5F0-556961B01334}" type="presParOf" srcId="{9E8241DD-AB6B-484C-89B4-B30ADC7497BD}" destId="{6B7A370A-A909-4ABB-843E-A68051B7D7D3}" srcOrd="0" destOrd="0" presId="urn:microsoft.com/office/officeart/2018/2/layout/IconCircleList"/>
    <dgm:cxn modelId="{1AF80AE7-0209-44D7-BBA2-1A3C7CA46C54}" type="presParOf" srcId="{6B7A370A-A909-4ABB-843E-A68051B7D7D3}" destId="{89A86F82-97CE-4EC7-8C27-4B5BDA3BB231}" srcOrd="0" destOrd="0" presId="urn:microsoft.com/office/officeart/2018/2/layout/IconCircleList"/>
    <dgm:cxn modelId="{83BA2924-F57B-479C-87CA-E2206A36DC76}" type="presParOf" srcId="{89A86F82-97CE-4EC7-8C27-4B5BDA3BB231}" destId="{0F30DEF8-40E4-486F-A774-5AFDA2060235}" srcOrd="0" destOrd="0" presId="urn:microsoft.com/office/officeart/2018/2/layout/IconCircleList"/>
    <dgm:cxn modelId="{893C8A43-C86F-441A-8C29-30BD76DA1773}" type="presParOf" srcId="{89A86F82-97CE-4EC7-8C27-4B5BDA3BB231}" destId="{D27B6C1A-28C8-4444-90B1-4FBEF74378F5}" srcOrd="1" destOrd="0" presId="urn:microsoft.com/office/officeart/2018/2/layout/IconCircleList"/>
    <dgm:cxn modelId="{9271B454-3E5F-4BF2-903D-5EB83439698D}" type="presParOf" srcId="{89A86F82-97CE-4EC7-8C27-4B5BDA3BB231}" destId="{15DD8D94-ACFA-4E57-B8D5-B3A63B302414}" srcOrd="2" destOrd="0" presId="urn:microsoft.com/office/officeart/2018/2/layout/IconCircleList"/>
    <dgm:cxn modelId="{E15D6D06-FA44-4B8A-BFF6-33C059A097C9}" type="presParOf" srcId="{89A86F82-97CE-4EC7-8C27-4B5BDA3BB231}" destId="{4F2F8508-5CE7-4BC7-A6C5-4B5D3F8B7448}" srcOrd="3" destOrd="0" presId="urn:microsoft.com/office/officeart/2018/2/layout/IconCircleList"/>
    <dgm:cxn modelId="{E1C899EE-91C4-4AFF-81D4-C2970E645701}" type="presParOf" srcId="{6B7A370A-A909-4ABB-843E-A68051B7D7D3}" destId="{F2EE9441-4C03-408F-A6AC-028003DC2A55}" srcOrd="1" destOrd="0" presId="urn:microsoft.com/office/officeart/2018/2/layout/IconCircleList"/>
    <dgm:cxn modelId="{5F5B490B-0166-45D1-9D41-7471D8E7A0A9}" type="presParOf" srcId="{6B7A370A-A909-4ABB-843E-A68051B7D7D3}" destId="{6E06D23A-ECBD-4102-B7B2-F0920FA0032B}" srcOrd="2" destOrd="0" presId="urn:microsoft.com/office/officeart/2018/2/layout/IconCircleList"/>
    <dgm:cxn modelId="{4C7038A5-3521-4689-AC41-22CC8B5CDB67}" type="presParOf" srcId="{6E06D23A-ECBD-4102-B7B2-F0920FA0032B}" destId="{CD21E958-5D3A-4DD4-BBF8-EBB01A6C7E25}" srcOrd="0" destOrd="0" presId="urn:microsoft.com/office/officeart/2018/2/layout/IconCircleList"/>
    <dgm:cxn modelId="{505E4BC7-3AAE-4D83-87A3-D3606F35A4B2}" type="presParOf" srcId="{6E06D23A-ECBD-4102-B7B2-F0920FA0032B}" destId="{171EFE88-5C08-48C5-8685-5E9825E7F61C}" srcOrd="1" destOrd="0" presId="urn:microsoft.com/office/officeart/2018/2/layout/IconCircleList"/>
    <dgm:cxn modelId="{5DA79234-B236-4969-86EE-4F7F62E29208}" type="presParOf" srcId="{6E06D23A-ECBD-4102-B7B2-F0920FA0032B}" destId="{971247D7-0A1B-4846-AF87-F2A6A4626919}" srcOrd="2" destOrd="0" presId="urn:microsoft.com/office/officeart/2018/2/layout/IconCircleList"/>
    <dgm:cxn modelId="{60451588-1981-4F3E-9B8B-E86C49311D0F}" type="presParOf" srcId="{6E06D23A-ECBD-4102-B7B2-F0920FA0032B}" destId="{CAAC2E52-F168-4962-8A46-B606B8E972C3}" srcOrd="3" destOrd="0" presId="urn:microsoft.com/office/officeart/2018/2/layout/IconCircleList"/>
    <dgm:cxn modelId="{12AE581C-A40B-4E28-9239-D04272633158}" type="presParOf" srcId="{6B7A370A-A909-4ABB-843E-A68051B7D7D3}" destId="{3562013B-7B4C-4F74-8925-58A9808DE51D}" srcOrd="3" destOrd="0" presId="urn:microsoft.com/office/officeart/2018/2/layout/IconCircleList"/>
    <dgm:cxn modelId="{F8BA0155-1F1D-4FD9-AEDD-5F7D354A38AE}" type="presParOf" srcId="{6B7A370A-A909-4ABB-843E-A68051B7D7D3}" destId="{B9EC4AE9-4A1E-45AF-9F41-63B45DE73CA7}" srcOrd="4" destOrd="0" presId="urn:microsoft.com/office/officeart/2018/2/layout/IconCircleList"/>
    <dgm:cxn modelId="{60A8F5C0-5D22-4671-9F40-D04F0114D8F2}" type="presParOf" srcId="{B9EC4AE9-4A1E-45AF-9F41-63B45DE73CA7}" destId="{CC39EB79-A82A-4F41-828D-344F83E67ACA}" srcOrd="0" destOrd="0" presId="urn:microsoft.com/office/officeart/2018/2/layout/IconCircleList"/>
    <dgm:cxn modelId="{B5463BFA-9537-4F9E-A8B2-093812135322}" type="presParOf" srcId="{B9EC4AE9-4A1E-45AF-9F41-63B45DE73CA7}" destId="{85193054-63FA-4468-BACE-96100907B149}" srcOrd="1" destOrd="0" presId="urn:microsoft.com/office/officeart/2018/2/layout/IconCircleList"/>
    <dgm:cxn modelId="{AB064A12-0919-40ED-A6C4-5EFC1A6D2636}" type="presParOf" srcId="{B9EC4AE9-4A1E-45AF-9F41-63B45DE73CA7}" destId="{79A3A4B3-E4EA-440F-845F-51EDA3218A57}" srcOrd="2" destOrd="0" presId="urn:microsoft.com/office/officeart/2018/2/layout/IconCircleList"/>
    <dgm:cxn modelId="{B254877B-8CFC-450A-9B7D-9471057D81BE}" type="presParOf" srcId="{B9EC4AE9-4A1E-45AF-9F41-63B45DE73CA7}" destId="{615B9E0E-5960-4E53-A163-AC9E2C3D847D}" srcOrd="3" destOrd="0" presId="urn:microsoft.com/office/officeart/2018/2/layout/IconCircleList"/>
    <dgm:cxn modelId="{E06E8980-8A81-40F1-B641-F9E11EB749BA}" type="presParOf" srcId="{6B7A370A-A909-4ABB-843E-A68051B7D7D3}" destId="{4A46642F-F074-4EA5-9B81-8CA092E12058}" srcOrd="5" destOrd="0" presId="urn:microsoft.com/office/officeart/2018/2/layout/IconCircleList"/>
    <dgm:cxn modelId="{F5130705-C2CA-4708-A305-42474964E7B6}" type="presParOf" srcId="{6B7A370A-A909-4ABB-843E-A68051B7D7D3}" destId="{D6F73060-FDD6-4CC4-BC84-BDF53FE106EF}" srcOrd="6" destOrd="0" presId="urn:microsoft.com/office/officeart/2018/2/layout/IconCircleList"/>
    <dgm:cxn modelId="{69AC7A1D-D377-4FDD-A85F-9F7A1579E8A8}" type="presParOf" srcId="{D6F73060-FDD6-4CC4-BC84-BDF53FE106EF}" destId="{D5B395BE-0680-459A-BB24-28809E089FEE}" srcOrd="0" destOrd="0" presId="urn:microsoft.com/office/officeart/2018/2/layout/IconCircleList"/>
    <dgm:cxn modelId="{D4541FED-0F56-4AE2-9BD2-BC0738D14AEF}" type="presParOf" srcId="{D6F73060-FDD6-4CC4-BC84-BDF53FE106EF}" destId="{676127A4-0A96-4C94-A825-D1E8DB844B04}" srcOrd="1" destOrd="0" presId="urn:microsoft.com/office/officeart/2018/2/layout/IconCircleList"/>
    <dgm:cxn modelId="{10C20B1C-294E-4BF5-8FC4-F23D2A98E882}" type="presParOf" srcId="{D6F73060-FDD6-4CC4-BC84-BDF53FE106EF}" destId="{82E0DE16-2EBB-4E31-B3F8-170641C96716}" srcOrd="2" destOrd="0" presId="urn:microsoft.com/office/officeart/2018/2/layout/IconCircleList"/>
    <dgm:cxn modelId="{F7513561-267E-4D24-AB0E-C7FD387D29A7}" type="presParOf" srcId="{D6F73060-FDD6-4CC4-BC84-BDF53FE106EF}" destId="{B1C042A9-AAB2-4D1D-90AB-C429B929ACE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B9A949-72C8-451A-A8AE-01740AF0A46B}" type="doc">
      <dgm:prSet loTypeId="urn:microsoft.com/office/officeart/2018/5/layout/IconLeaf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D7DB7EC7-064F-4048-AF9D-E6B87E5CFC3E}">
      <dgm:prSet/>
      <dgm:spPr/>
      <dgm:t>
        <a:bodyPr/>
        <a:lstStyle/>
        <a:p>
          <a:pPr>
            <a:defRPr cap="all"/>
          </a:pPr>
          <a:r>
            <a:rPr lang="en-US" dirty="0"/>
            <a:t>What month HAD the highest number of sales?  What was the total amount earned during that month?</a:t>
          </a:r>
        </a:p>
      </dgm:t>
    </dgm:pt>
    <dgm:pt modelId="{C61CC41A-498A-458A-AD27-4738FE8F538A}" type="parTrans" cxnId="{0704F884-C165-424A-A28D-EACC4F186F00}">
      <dgm:prSet/>
      <dgm:spPr/>
      <dgm:t>
        <a:bodyPr/>
        <a:lstStyle/>
        <a:p>
          <a:endParaRPr lang="en-US"/>
        </a:p>
      </dgm:t>
    </dgm:pt>
    <dgm:pt modelId="{18EB2606-9382-4045-8D63-20BD77E2D000}" type="sibTrans" cxnId="{0704F884-C165-424A-A28D-EACC4F186F00}">
      <dgm:prSet/>
      <dgm:spPr/>
      <dgm:t>
        <a:bodyPr/>
        <a:lstStyle/>
        <a:p>
          <a:endParaRPr lang="en-US"/>
        </a:p>
      </dgm:t>
    </dgm:pt>
    <dgm:pt modelId="{F91B523F-12B9-4CD5-8E73-B5A2AF4626FB}">
      <dgm:prSet/>
      <dgm:spPr/>
      <dgm:t>
        <a:bodyPr/>
        <a:lstStyle/>
        <a:p>
          <a:pPr>
            <a:defRPr cap="all"/>
          </a:pPr>
          <a:r>
            <a:rPr lang="en-US" dirty="0"/>
            <a:t>Which city had the HIGHEST sales volume?</a:t>
          </a:r>
        </a:p>
      </dgm:t>
    </dgm:pt>
    <dgm:pt modelId="{4290A198-1994-45E3-898E-4807D5CB40E0}" type="parTrans" cxnId="{FDAF68FF-54D1-4684-9336-77677F85A527}">
      <dgm:prSet/>
      <dgm:spPr/>
      <dgm:t>
        <a:bodyPr/>
        <a:lstStyle/>
        <a:p>
          <a:endParaRPr lang="en-US"/>
        </a:p>
      </dgm:t>
    </dgm:pt>
    <dgm:pt modelId="{A1522683-9AB1-4D2C-B556-C2D544AEA1DB}" type="sibTrans" cxnId="{FDAF68FF-54D1-4684-9336-77677F85A527}">
      <dgm:prSet/>
      <dgm:spPr/>
      <dgm:t>
        <a:bodyPr/>
        <a:lstStyle/>
        <a:p>
          <a:endParaRPr lang="en-US"/>
        </a:p>
      </dgm:t>
    </dgm:pt>
    <dgm:pt modelId="{9C969DD2-E172-4614-B419-A258BB511C02}">
      <dgm:prSet/>
      <dgm:spPr/>
      <dgm:t>
        <a:bodyPr/>
        <a:lstStyle/>
        <a:p>
          <a:pPr>
            <a:defRPr cap="all"/>
          </a:pPr>
          <a:r>
            <a:rPr lang="en-US" dirty="0"/>
            <a:t>What time should advertisement be MADE to increase  sales?</a:t>
          </a:r>
        </a:p>
      </dgm:t>
    </dgm:pt>
    <dgm:pt modelId="{E57B48B8-89AB-4668-A9A2-74567564FCAB}" type="parTrans" cxnId="{B1E0B9D4-C01B-4390-8961-643774C9B410}">
      <dgm:prSet/>
      <dgm:spPr/>
      <dgm:t>
        <a:bodyPr/>
        <a:lstStyle/>
        <a:p>
          <a:endParaRPr lang="en-US"/>
        </a:p>
      </dgm:t>
    </dgm:pt>
    <dgm:pt modelId="{9582A404-0AE9-47F6-8EA9-B6426476A2C2}" type="sibTrans" cxnId="{B1E0B9D4-C01B-4390-8961-643774C9B410}">
      <dgm:prSet/>
      <dgm:spPr/>
      <dgm:t>
        <a:bodyPr/>
        <a:lstStyle/>
        <a:p>
          <a:endParaRPr lang="en-US"/>
        </a:p>
      </dgm:t>
    </dgm:pt>
    <dgm:pt modelId="{C738CA7A-D531-4C80-8B23-1628D71FA0B5}">
      <dgm:prSet/>
      <dgm:spPr/>
      <dgm:t>
        <a:bodyPr/>
        <a:lstStyle/>
        <a:p>
          <a:pPr>
            <a:defRPr cap="all"/>
          </a:pPr>
          <a:r>
            <a:rPr lang="en-US" dirty="0"/>
            <a:t>What products are often sold together?</a:t>
          </a:r>
        </a:p>
      </dgm:t>
    </dgm:pt>
    <dgm:pt modelId="{4FC820BF-718E-4A2C-8D2D-F616A91368D5}" type="parTrans" cxnId="{516DCD3B-BCDC-4E91-B0B5-DDA7C6CFE41A}">
      <dgm:prSet/>
      <dgm:spPr/>
      <dgm:t>
        <a:bodyPr/>
        <a:lstStyle/>
        <a:p>
          <a:endParaRPr lang="en-US"/>
        </a:p>
      </dgm:t>
    </dgm:pt>
    <dgm:pt modelId="{9414A693-726E-4199-9A6C-0EC59CA11CD8}" type="sibTrans" cxnId="{516DCD3B-BCDC-4E91-B0B5-DDA7C6CFE41A}">
      <dgm:prSet/>
      <dgm:spPr/>
      <dgm:t>
        <a:bodyPr/>
        <a:lstStyle/>
        <a:p>
          <a:endParaRPr lang="en-US"/>
        </a:p>
      </dgm:t>
    </dgm:pt>
    <dgm:pt modelId="{A5CDB00D-817E-45D5-A8F7-8480C1B7DC4B}">
      <dgm:prSet/>
      <dgm:spPr/>
      <dgm:t>
        <a:bodyPr/>
        <a:lstStyle/>
        <a:p>
          <a:pPr>
            <a:defRPr cap="all"/>
          </a:pPr>
          <a:r>
            <a:rPr lang="en-US" dirty="0"/>
            <a:t>What product sold the most, AND Why?</a:t>
          </a:r>
        </a:p>
      </dgm:t>
    </dgm:pt>
    <dgm:pt modelId="{414BDDD6-947F-412F-9E61-D9C7CFF15605}" type="parTrans" cxnId="{458DFF3E-3354-4E02-9337-1D4E76874DD9}">
      <dgm:prSet/>
      <dgm:spPr/>
      <dgm:t>
        <a:bodyPr/>
        <a:lstStyle/>
        <a:p>
          <a:endParaRPr lang="en-US"/>
        </a:p>
      </dgm:t>
    </dgm:pt>
    <dgm:pt modelId="{0933E5C8-A220-4E42-BF76-67FD8B608890}" type="sibTrans" cxnId="{458DFF3E-3354-4E02-9337-1D4E76874DD9}">
      <dgm:prSet/>
      <dgm:spPr/>
      <dgm:t>
        <a:bodyPr/>
        <a:lstStyle/>
        <a:p>
          <a:endParaRPr lang="en-US"/>
        </a:p>
      </dgm:t>
    </dgm:pt>
    <dgm:pt modelId="{C7999CFD-995B-4172-9BA6-85AAADFFEBF5}">
      <dgm:prSet/>
      <dgm:spPr/>
      <dgm:t>
        <a:bodyPr/>
        <a:lstStyle/>
        <a:p>
          <a:pPr>
            <a:defRPr cap="all"/>
          </a:pPr>
          <a:r>
            <a:rPr lang="en-US" dirty="0"/>
            <a:t>What product HAD THE HIGHEST sales?</a:t>
          </a:r>
        </a:p>
      </dgm:t>
    </dgm:pt>
    <dgm:pt modelId="{B78AE4CE-661B-405F-B74A-3A0A30C8E447}" type="parTrans" cxnId="{00840087-E102-42F5-9FE8-FF82A999D3D7}">
      <dgm:prSet/>
      <dgm:spPr/>
      <dgm:t>
        <a:bodyPr/>
        <a:lstStyle/>
        <a:p>
          <a:endParaRPr lang="en-US"/>
        </a:p>
      </dgm:t>
    </dgm:pt>
    <dgm:pt modelId="{9228A9A5-4C68-4109-AE05-FEE713EECCA3}" type="sibTrans" cxnId="{00840087-E102-42F5-9FE8-FF82A999D3D7}">
      <dgm:prSet/>
      <dgm:spPr/>
      <dgm:t>
        <a:bodyPr/>
        <a:lstStyle/>
        <a:p>
          <a:endParaRPr lang="en-US"/>
        </a:p>
      </dgm:t>
    </dgm:pt>
    <dgm:pt modelId="{7A387A41-88AE-437D-8D45-CA355A8A4C0F}">
      <dgm:prSet/>
      <dgm:spPr/>
      <dgm:t>
        <a:bodyPr/>
        <a:lstStyle/>
        <a:p>
          <a:pPr>
            <a:defRPr cap="all"/>
          </a:pPr>
          <a:r>
            <a:rPr lang="en-US" dirty="0"/>
            <a:t>What Day of the week </a:t>
          </a:r>
          <a:r>
            <a:rPr lang="en-US" dirty="0" err="1"/>
            <a:t>haD</a:t>
          </a:r>
          <a:r>
            <a:rPr lang="en-US" dirty="0"/>
            <a:t> the most sales?</a:t>
          </a:r>
        </a:p>
      </dgm:t>
    </dgm:pt>
    <dgm:pt modelId="{A728BDE9-3361-4AA5-B3B2-02C5A12E67F7}" type="parTrans" cxnId="{297FE6CF-DD58-497B-8F1A-EF38065DD420}">
      <dgm:prSet/>
      <dgm:spPr/>
      <dgm:t>
        <a:bodyPr/>
        <a:lstStyle/>
        <a:p>
          <a:endParaRPr lang="en-US"/>
        </a:p>
      </dgm:t>
    </dgm:pt>
    <dgm:pt modelId="{ACFAF78B-3BC5-4336-A4A3-36C403A7C0F7}" type="sibTrans" cxnId="{297FE6CF-DD58-497B-8F1A-EF38065DD420}">
      <dgm:prSet/>
      <dgm:spPr/>
      <dgm:t>
        <a:bodyPr/>
        <a:lstStyle/>
        <a:p>
          <a:endParaRPr lang="en-US"/>
        </a:p>
      </dgm:t>
    </dgm:pt>
    <dgm:pt modelId="{1F0C07B9-C633-4370-B481-CD32BA915506}">
      <dgm:prSet/>
      <dgm:spPr/>
      <dgm:t>
        <a:bodyPr/>
        <a:lstStyle/>
        <a:p>
          <a:pPr>
            <a:defRPr cap="all"/>
          </a:pPr>
          <a:r>
            <a:rPr lang="en-US" dirty="0"/>
            <a:t>How many product EACH WAS SOLD IN each city?</a:t>
          </a:r>
        </a:p>
      </dgm:t>
    </dgm:pt>
    <dgm:pt modelId="{760AEA32-0B3B-44BA-8B12-534E41AF7A5D}" type="parTrans" cxnId="{45E9293D-72E6-49C6-B3A4-19C4F5589975}">
      <dgm:prSet/>
      <dgm:spPr/>
      <dgm:t>
        <a:bodyPr/>
        <a:lstStyle/>
        <a:p>
          <a:endParaRPr lang="en-US"/>
        </a:p>
      </dgm:t>
    </dgm:pt>
    <dgm:pt modelId="{528BF96E-0005-4FD3-B9C5-9948E831CA5F}" type="sibTrans" cxnId="{45E9293D-72E6-49C6-B3A4-19C4F5589975}">
      <dgm:prSet/>
      <dgm:spPr/>
      <dgm:t>
        <a:bodyPr/>
        <a:lstStyle/>
        <a:p>
          <a:endParaRPr lang="en-US"/>
        </a:p>
      </dgm:t>
    </dgm:pt>
    <dgm:pt modelId="{F85F7B6F-ADB7-40EB-84CF-F5C42BCD9F7C}">
      <dgm:prSet/>
      <dgm:spPr/>
      <dgm:t>
        <a:bodyPr/>
        <a:lstStyle/>
        <a:p>
          <a:pPr>
            <a:defRPr cap="all"/>
          </a:pPr>
          <a:r>
            <a:rPr lang="en-US" b="0" i="0" dirty="0"/>
            <a:t>Sales of each product sold in each month</a:t>
          </a:r>
          <a:endParaRPr lang="en-US" dirty="0"/>
        </a:p>
      </dgm:t>
    </dgm:pt>
    <dgm:pt modelId="{11BDB337-5971-4C73-8C46-8344DABBA539}" type="parTrans" cxnId="{8BA508D7-11B9-4A64-BCAD-D3CF5A018EA7}">
      <dgm:prSet/>
      <dgm:spPr/>
      <dgm:t>
        <a:bodyPr/>
        <a:lstStyle/>
        <a:p>
          <a:endParaRPr lang="en-US"/>
        </a:p>
      </dgm:t>
    </dgm:pt>
    <dgm:pt modelId="{21D5BB8E-281A-42D2-BAA6-8E657A9D4A2D}" type="sibTrans" cxnId="{8BA508D7-11B9-4A64-BCAD-D3CF5A018EA7}">
      <dgm:prSet/>
      <dgm:spPr/>
      <dgm:t>
        <a:bodyPr/>
        <a:lstStyle/>
        <a:p>
          <a:endParaRPr lang="en-US"/>
        </a:p>
      </dgm:t>
    </dgm:pt>
    <dgm:pt modelId="{CD3504D5-EEB5-4648-AC38-66BD72E7A739}">
      <dgm:prSet/>
      <dgm:spPr/>
      <dgm:t>
        <a:bodyPr/>
        <a:lstStyle/>
        <a:p>
          <a:pPr>
            <a:defRPr cap="all"/>
          </a:pPr>
          <a:r>
            <a:rPr lang="en-US" dirty="0"/>
            <a:t>HOW MANY ORDERS WERE FOR EACH PRODUCT FOR ALL THE MONTHS?</a:t>
          </a:r>
        </a:p>
      </dgm:t>
    </dgm:pt>
    <dgm:pt modelId="{9A1031CE-D4EE-42E6-8D63-932F194110AC}" type="parTrans" cxnId="{5C5E8830-D17C-4732-B367-5FB88231E35F}">
      <dgm:prSet/>
      <dgm:spPr/>
      <dgm:t>
        <a:bodyPr/>
        <a:lstStyle/>
        <a:p>
          <a:endParaRPr lang="en-US"/>
        </a:p>
      </dgm:t>
    </dgm:pt>
    <dgm:pt modelId="{9C2FA3A2-6506-42FB-8385-5EFAA2FA5309}" type="sibTrans" cxnId="{5C5E8830-D17C-4732-B367-5FB88231E35F}">
      <dgm:prSet/>
      <dgm:spPr/>
      <dgm:t>
        <a:bodyPr/>
        <a:lstStyle/>
        <a:p>
          <a:endParaRPr lang="en-US"/>
        </a:p>
      </dgm:t>
    </dgm:pt>
    <dgm:pt modelId="{E8294F3B-68F6-4968-9485-5C960502B8F7}">
      <dgm:prSet/>
      <dgm:spPr/>
      <dgm:t>
        <a:bodyPr/>
        <a:lstStyle/>
        <a:p>
          <a:r>
            <a:rPr lang="en-US" dirty="0"/>
            <a:t>WHICH PRODUCT GENERATED THE HIGHEST SALES?</a:t>
          </a:r>
        </a:p>
      </dgm:t>
    </dgm:pt>
    <dgm:pt modelId="{F0D06E5D-98E2-4CE1-955A-E883535C4DDB}" type="parTrans" cxnId="{4747D763-1C33-4F1D-8519-004236397645}">
      <dgm:prSet/>
      <dgm:spPr/>
      <dgm:t>
        <a:bodyPr/>
        <a:lstStyle/>
        <a:p>
          <a:endParaRPr lang="en-US"/>
        </a:p>
      </dgm:t>
    </dgm:pt>
    <dgm:pt modelId="{D495DAAF-4C78-48BB-9841-5EAE64B2BD30}" type="sibTrans" cxnId="{4747D763-1C33-4F1D-8519-004236397645}">
      <dgm:prSet/>
      <dgm:spPr/>
      <dgm:t>
        <a:bodyPr/>
        <a:lstStyle/>
        <a:p>
          <a:endParaRPr lang="en-US"/>
        </a:p>
      </dgm:t>
    </dgm:pt>
    <dgm:pt modelId="{05931C1C-00CC-4EB8-BB63-956953E18EEF}" type="pres">
      <dgm:prSet presAssocID="{0BB9A949-72C8-451A-A8AE-01740AF0A46B}" presName="root" presStyleCnt="0">
        <dgm:presLayoutVars>
          <dgm:dir/>
          <dgm:resizeHandles val="exact"/>
        </dgm:presLayoutVars>
      </dgm:prSet>
      <dgm:spPr/>
    </dgm:pt>
    <dgm:pt modelId="{52874456-3102-4380-8842-93CA474C391B}" type="pres">
      <dgm:prSet presAssocID="{D7DB7EC7-064F-4048-AF9D-E6B87E5CFC3E}" presName="compNode" presStyleCnt="0"/>
      <dgm:spPr/>
    </dgm:pt>
    <dgm:pt modelId="{5BFAEB38-B477-45A0-8F09-C2330C37C5D1}" type="pres">
      <dgm:prSet presAssocID="{D7DB7EC7-064F-4048-AF9D-E6B87E5CFC3E}" presName="iconBgRect" presStyleLbl="bgShp" presStyleIdx="0" presStyleCnt="11"/>
      <dgm:spPr>
        <a:prstGeom prst="round2DiagRect">
          <a:avLst>
            <a:gd name="adj1" fmla="val 29727"/>
            <a:gd name="adj2" fmla="val 0"/>
          </a:avLst>
        </a:prstGeom>
      </dgm:spPr>
    </dgm:pt>
    <dgm:pt modelId="{3012368B-3C5B-41C3-99C9-40D72864E988}" type="pres">
      <dgm:prSet presAssocID="{D7DB7EC7-064F-4048-AF9D-E6B87E5CFC3E}" presName="iconRect" presStyleLbl="node1" presStyleIdx="0" presStyleCnt="1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aw"/>
        </a:ext>
      </dgm:extLst>
    </dgm:pt>
    <dgm:pt modelId="{0A1FF628-EE4E-4247-82CD-29A86A4BEEE6}" type="pres">
      <dgm:prSet presAssocID="{D7DB7EC7-064F-4048-AF9D-E6B87E5CFC3E}" presName="spaceRect" presStyleCnt="0"/>
      <dgm:spPr/>
    </dgm:pt>
    <dgm:pt modelId="{34D4BAE9-F3BB-418F-8852-5CCB48562B68}" type="pres">
      <dgm:prSet presAssocID="{D7DB7EC7-064F-4048-AF9D-E6B87E5CFC3E}" presName="textRect" presStyleLbl="revTx" presStyleIdx="0" presStyleCnt="11" custScaleX="96052" custScaleY="100000">
        <dgm:presLayoutVars>
          <dgm:chMax val="1"/>
          <dgm:chPref val="1"/>
        </dgm:presLayoutVars>
      </dgm:prSet>
      <dgm:spPr/>
    </dgm:pt>
    <dgm:pt modelId="{87FCE454-7001-4C62-823D-08D30844BAA0}" type="pres">
      <dgm:prSet presAssocID="{18EB2606-9382-4045-8D63-20BD77E2D000}" presName="sibTrans" presStyleCnt="0"/>
      <dgm:spPr/>
    </dgm:pt>
    <dgm:pt modelId="{C085A776-AED9-4428-A601-E145A976E7D8}" type="pres">
      <dgm:prSet presAssocID="{F91B523F-12B9-4CD5-8E73-B5A2AF4626FB}" presName="compNode" presStyleCnt="0"/>
      <dgm:spPr/>
    </dgm:pt>
    <dgm:pt modelId="{F0E464ED-D699-4E9D-B87E-82FB140BD708}" type="pres">
      <dgm:prSet presAssocID="{F91B523F-12B9-4CD5-8E73-B5A2AF4626FB}" presName="iconBgRect" presStyleLbl="bgShp" presStyleIdx="1" presStyleCnt="11"/>
      <dgm:spPr>
        <a:prstGeom prst="round2DiagRect">
          <a:avLst>
            <a:gd name="adj1" fmla="val 29727"/>
            <a:gd name="adj2" fmla="val 0"/>
          </a:avLst>
        </a:prstGeom>
      </dgm:spPr>
    </dgm:pt>
    <dgm:pt modelId="{619557C0-1A79-4092-B697-91F62A1F2311}" type="pres">
      <dgm:prSet presAssocID="{F91B523F-12B9-4CD5-8E73-B5A2AF4626FB}" presName="iconRect" presStyleLbl="node1" presStyleIdx="1" presStyleCnt="1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3189F58D-461D-4602-A506-E2C830804C32}" type="pres">
      <dgm:prSet presAssocID="{F91B523F-12B9-4CD5-8E73-B5A2AF4626FB}" presName="spaceRect" presStyleCnt="0"/>
      <dgm:spPr/>
    </dgm:pt>
    <dgm:pt modelId="{25D142B3-A0E7-4176-837E-0629603C6ACB}" type="pres">
      <dgm:prSet presAssocID="{F91B523F-12B9-4CD5-8E73-B5A2AF4626FB}" presName="textRect" presStyleLbl="revTx" presStyleIdx="1" presStyleCnt="11">
        <dgm:presLayoutVars>
          <dgm:chMax val="1"/>
          <dgm:chPref val="1"/>
        </dgm:presLayoutVars>
      </dgm:prSet>
      <dgm:spPr/>
    </dgm:pt>
    <dgm:pt modelId="{ABB106E1-69AD-414A-AC41-DE6D7598F648}" type="pres">
      <dgm:prSet presAssocID="{A1522683-9AB1-4D2C-B556-C2D544AEA1DB}" presName="sibTrans" presStyleCnt="0"/>
      <dgm:spPr/>
    </dgm:pt>
    <dgm:pt modelId="{2AE17777-09CB-4660-96BD-EE4B665C9D05}" type="pres">
      <dgm:prSet presAssocID="{9C969DD2-E172-4614-B419-A258BB511C02}" presName="compNode" presStyleCnt="0"/>
      <dgm:spPr/>
    </dgm:pt>
    <dgm:pt modelId="{4A80A2E9-BA81-4F14-82B3-D97FF1120584}" type="pres">
      <dgm:prSet presAssocID="{9C969DD2-E172-4614-B419-A258BB511C02}" presName="iconBgRect" presStyleLbl="bgShp" presStyleIdx="2" presStyleCnt="11"/>
      <dgm:spPr>
        <a:prstGeom prst="round2DiagRect">
          <a:avLst>
            <a:gd name="adj1" fmla="val 29727"/>
            <a:gd name="adj2" fmla="val 0"/>
          </a:avLst>
        </a:prstGeom>
      </dgm:spPr>
    </dgm:pt>
    <dgm:pt modelId="{C12F2AC2-A547-4F6B-A102-415A22514DD2}" type="pres">
      <dgm:prSet presAssocID="{9C969DD2-E172-4614-B419-A258BB511C02}" presName="iconRect" presStyleLbl="node1" presStyleIdx="2" presStyleCnt="1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iosk"/>
        </a:ext>
      </dgm:extLst>
    </dgm:pt>
    <dgm:pt modelId="{41671B92-ACEF-4051-B102-025D4AB21B22}" type="pres">
      <dgm:prSet presAssocID="{9C969DD2-E172-4614-B419-A258BB511C02}" presName="spaceRect" presStyleCnt="0"/>
      <dgm:spPr/>
    </dgm:pt>
    <dgm:pt modelId="{FE4D9FAD-E626-4546-98B6-E76F815398C3}" type="pres">
      <dgm:prSet presAssocID="{9C969DD2-E172-4614-B419-A258BB511C02}" presName="textRect" presStyleLbl="revTx" presStyleIdx="2" presStyleCnt="11">
        <dgm:presLayoutVars>
          <dgm:chMax val="1"/>
          <dgm:chPref val="1"/>
        </dgm:presLayoutVars>
      </dgm:prSet>
      <dgm:spPr/>
    </dgm:pt>
    <dgm:pt modelId="{68697C46-E718-48D4-9E75-FEFE196A3ACE}" type="pres">
      <dgm:prSet presAssocID="{9582A404-0AE9-47F6-8EA9-B6426476A2C2}" presName="sibTrans" presStyleCnt="0"/>
      <dgm:spPr/>
    </dgm:pt>
    <dgm:pt modelId="{45C9F1E7-7D83-4829-B139-EFEC8A2E3CEA}" type="pres">
      <dgm:prSet presAssocID="{C738CA7A-D531-4C80-8B23-1628D71FA0B5}" presName="compNode" presStyleCnt="0"/>
      <dgm:spPr/>
    </dgm:pt>
    <dgm:pt modelId="{5E82D31A-FF0B-48BC-B629-95F2FE628A69}" type="pres">
      <dgm:prSet presAssocID="{C738CA7A-D531-4C80-8B23-1628D71FA0B5}" presName="iconBgRect" presStyleLbl="bgShp" presStyleIdx="3" presStyleCnt="11"/>
      <dgm:spPr>
        <a:prstGeom prst="round2DiagRect">
          <a:avLst>
            <a:gd name="adj1" fmla="val 29727"/>
            <a:gd name="adj2" fmla="val 0"/>
          </a:avLst>
        </a:prstGeom>
      </dgm:spPr>
    </dgm:pt>
    <dgm:pt modelId="{BEF744BE-39A9-40B7-BCF1-73F4714A4767}" type="pres">
      <dgm:prSet presAssocID="{C738CA7A-D531-4C80-8B23-1628D71FA0B5}" presName="iconRect" presStyleLbl="node1" presStyleIdx="3" presStyleCnt="11"/>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opping cart"/>
        </a:ext>
      </dgm:extLst>
    </dgm:pt>
    <dgm:pt modelId="{181B80EB-FFBE-48F0-B2EC-90556B94A1BE}" type="pres">
      <dgm:prSet presAssocID="{C738CA7A-D531-4C80-8B23-1628D71FA0B5}" presName="spaceRect" presStyleCnt="0"/>
      <dgm:spPr/>
    </dgm:pt>
    <dgm:pt modelId="{FFCB3A6F-3AD7-4748-9A1E-6E5D43EDF1FD}" type="pres">
      <dgm:prSet presAssocID="{C738CA7A-D531-4C80-8B23-1628D71FA0B5}" presName="textRect" presStyleLbl="revTx" presStyleIdx="3" presStyleCnt="11">
        <dgm:presLayoutVars>
          <dgm:chMax val="1"/>
          <dgm:chPref val="1"/>
        </dgm:presLayoutVars>
      </dgm:prSet>
      <dgm:spPr/>
    </dgm:pt>
    <dgm:pt modelId="{06D3A57B-5F36-4A2A-A1AD-F48B0231A350}" type="pres">
      <dgm:prSet presAssocID="{9414A693-726E-4199-9A6C-0EC59CA11CD8}" presName="sibTrans" presStyleCnt="0"/>
      <dgm:spPr/>
    </dgm:pt>
    <dgm:pt modelId="{81F155C7-548A-45C6-B97A-FD663D3372FB}" type="pres">
      <dgm:prSet presAssocID="{A5CDB00D-817E-45D5-A8F7-8480C1B7DC4B}" presName="compNode" presStyleCnt="0"/>
      <dgm:spPr/>
    </dgm:pt>
    <dgm:pt modelId="{29205D3B-F4FB-4D89-AD58-E06C0DEA3D3A}" type="pres">
      <dgm:prSet presAssocID="{A5CDB00D-817E-45D5-A8F7-8480C1B7DC4B}" presName="iconBgRect" presStyleLbl="bgShp" presStyleIdx="4" presStyleCnt="11"/>
      <dgm:spPr>
        <a:prstGeom prst="round2DiagRect">
          <a:avLst>
            <a:gd name="adj1" fmla="val 29727"/>
            <a:gd name="adj2" fmla="val 0"/>
          </a:avLst>
        </a:prstGeom>
      </dgm:spPr>
    </dgm:pt>
    <dgm:pt modelId="{25EE69E4-DE19-4699-8D50-D65EB8C0AFA3}" type="pres">
      <dgm:prSet presAssocID="{A5CDB00D-817E-45D5-A8F7-8480C1B7DC4B}" presName="iconRect" presStyleLbl="node1" presStyleIdx="4" presStyleCnt="11"/>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s"/>
        </a:ext>
      </dgm:extLst>
    </dgm:pt>
    <dgm:pt modelId="{494AB505-FE7C-4B02-A5E5-B69D75EF01E5}" type="pres">
      <dgm:prSet presAssocID="{A5CDB00D-817E-45D5-A8F7-8480C1B7DC4B}" presName="spaceRect" presStyleCnt="0"/>
      <dgm:spPr/>
    </dgm:pt>
    <dgm:pt modelId="{7E6380AA-1B39-4B13-831A-397463EC0FD6}" type="pres">
      <dgm:prSet presAssocID="{A5CDB00D-817E-45D5-A8F7-8480C1B7DC4B}" presName="textRect" presStyleLbl="revTx" presStyleIdx="4" presStyleCnt="11">
        <dgm:presLayoutVars>
          <dgm:chMax val="1"/>
          <dgm:chPref val="1"/>
        </dgm:presLayoutVars>
      </dgm:prSet>
      <dgm:spPr/>
    </dgm:pt>
    <dgm:pt modelId="{9E889739-2F10-43AD-BDB3-18986B94582C}" type="pres">
      <dgm:prSet presAssocID="{0933E5C8-A220-4E42-BF76-67FD8B608890}" presName="sibTrans" presStyleCnt="0"/>
      <dgm:spPr/>
    </dgm:pt>
    <dgm:pt modelId="{095FADD6-83AA-4684-939F-0E116712AD86}" type="pres">
      <dgm:prSet presAssocID="{C7999CFD-995B-4172-9BA6-85AAADFFEBF5}" presName="compNode" presStyleCnt="0"/>
      <dgm:spPr/>
    </dgm:pt>
    <dgm:pt modelId="{3D616309-490E-4928-A0D7-9C0B7436889C}" type="pres">
      <dgm:prSet presAssocID="{C7999CFD-995B-4172-9BA6-85AAADFFEBF5}" presName="iconBgRect" presStyleLbl="bgShp" presStyleIdx="5" presStyleCnt="11"/>
      <dgm:spPr>
        <a:prstGeom prst="round2DiagRect">
          <a:avLst>
            <a:gd name="adj1" fmla="val 29727"/>
            <a:gd name="adj2" fmla="val 0"/>
          </a:avLst>
        </a:prstGeom>
      </dgm:spPr>
    </dgm:pt>
    <dgm:pt modelId="{BB26BE42-9905-451F-BBE7-DCFE71487C67}" type="pres">
      <dgm:prSet presAssocID="{C7999CFD-995B-4172-9BA6-85AAADFFEBF5}" presName="iconRect" presStyleLbl="node1" presStyleIdx="5" presStyleCnt="11"/>
      <dgm:spPr>
        <a:ln>
          <a:noFill/>
        </a:ln>
      </dgm:spPr>
    </dgm:pt>
    <dgm:pt modelId="{DDDD34B9-36ED-404A-B935-40058B85D572}" type="pres">
      <dgm:prSet presAssocID="{C7999CFD-995B-4172-9BA6-85AAADFFEBF5}" presName="spaceRect" presStyleCnt="0"/>
      <dgm:spPr/>
    </dgm:pt>
    <dgm:pt modelId="{03DA60F5-106D-4ADD-A642-F69C9FE9DF5F}" type="pres">
      <dgm:prSet presAssocID="{C7999CFD-995B-4172-9BA6-85AAADFFEBF5}" presName="textRect" presStyleLbl="revTx" presStyleIdx="5" presStyleCnt="11">
        <dgm:presLayoutVars>
          <dgm:chMax val="1"/>
          <dgm:chPref val="1"/>
        </dgm:presLayoutVars>
      </dgm:prSet>
      <dgm:spPr/>
    </dgm:pt>
    <dgm:pt modelId="{2258D0AA-A659-469B-803E-D374049848E7}" type="pres">
      <dgm:prSet presAssocID="{9228A9A5-4C68-4109-AE05-FEE713EECCA3}" presName="sibTrans" presStyleCnt="0"/>
      <dgm:spPr/>
    </dgm:pt>
    <dgm:pt modelId="{3CDA440C-C1E5-4237-AC3A-1C984AD5E0B8}" type="pres">
      <dgm:prSet presAssocID="{7A387A41-88AE-437D-8D45-CA355A8A4C0F}" presName="compNode" presStyleCnt="0"/>
      <dgm:spPr/>
    </dgm:pt>
    <dgm:pt modelId="{A4ACBDE2-0703-4D72-89CB-38A429591539}" type="pres">
      <dgm:prSet presAssocID="{7A387A41-88AE-437D-8D45-CA355A8A4C0F}" presName="iconBgRect" presStyleLbl="bgShp" presStyleIdx="6" presStyleCnt="11" custLinFactNeighborX="10175" custLinFactNeighborY="3053"/>
      <dgm:spPr>
        <a:prstGeom prst="round2DiagRect">
          <a:avLst>
            <a:gd name="adj1" fmla="val 29727"/>
            <a:gd name="adj2" fmla="val 0"/>
          </a:avLst>
        </a:prstGeom>
      </dgm:spPr>
    </dgm:pt>
    <dgm:pt modelId="{40D2074D-447C-4B00-B303-06308B662618}" type="pres">
      <dgm:prSet presAssocID="{7A387A41-88AE-437D-8D45-CA355A8A4C0F}" presName="iconRect" presStyleLbl="node1" presStyleIdx="6" presStyleCnt="11" custLinFactNeighborX="19506"/>
      <dgm:spPr>
        <a:ln>
          <a:noFill/>
        </a:ln>
      </dgm:spPr>
    </dgm:pt>
    <dgm:pt modelId="{D4A31828-BF96-456C-BC5F-F6E998AA592B}" type="pres">
      <dgm:prSet presAssocID="{7A387A41-88AE-437D-8D45-CA355A8A4C0F}" presName="spaceRect" presStyleCnt="0"/>
      <dgm:spPr/>
    </dgm:pt>
    <dgm:pt modelId="{7C86D1EF-0EC1-4DA1-911C-36E01C43AEAD}" type="pres">
      <dgm:prSet presAssocID="{7A387A41-88AE-437D-8D45-CA355A8A4C0F}" presName="textRect" presStyleLbl="revTx" presStyleIdx="6" presStyleCnt="11">
        <dgm:presLayoutVars>
          <dgm:chMax val="1"/>
          <dgm:chPref val="1"/>
        </dgm:presLayoutVars>
      </dgm:prSet>
      <dgm:spPr/>
    </dgm:pt>
    <dgm:pt modelId="{B12A4F3F-6CFA-486F-BDAF-7986FB4CC14E}" type="pres">
      <dgm:prSet presAssocID="{ACFAF78B-3BC5-4336-A4A3-36C403A7C0F7}" presName="sibTrans" presStyleCnt="0"/>
      <dgm:spPr/>
    </dgm:pt>
    <dgm:pt modelId="{1CB6A511-4A18-4584-9716-48D4D90F1BCD}" type="pres">
      <dgm:prSet presAssocID="{1F0C07B9-C633-4370-B481-CD32BA915506}" presName="compNode" presStyleCnt="0"/>
      <dgm:spPr/>
    </dgm:pt>
    <dgm:pt modelId="{4029497E-C412-4AE2-9BE8-E0C4603818EC}" type="pres">
      <dgm:prSet presAssocID="{1F0C07B9-C633-4370-B481-CD32BA915506}" presName="iconBgRect" presStyleLbl="bgShp" presStyleIdx="7" presStyleCnt="11"/>
      <dgm:spPr>
        <a:prstGeom prst="round2DiagRect">
          <a:avLst>
            <a:gd name="adj1" fmla="val 29727"/>
            <a:gd name="adj2" fmla="val 0"/>
          </a:avLst>
        </a:prstGeom>
      </dgm:spPr>
    </dgm:pt>
    <dgm:pt modelId="{BD16DE9D-79B7-45AB-A371-AAB9BFDD4ABC}" type="pres">
      <dgm:prSet presAssocID="{1F0C07B9-C633-4370-B481-CD32BA915506}" presName="iconRect" presStyleLbl="node1" presStyleIdx="7" presStyleCnt="11"/>
      <dgm:spPr>
        <a:ln>
          <a:noFill/>
        </a:ln>
      </dgm:spPr>
    </dgm:pt>
    <dgm:pt modelId="{62823808-42AA-4C54-B010-99D7E26A104F}" type="pres">
      <dgm:prSet presAssocID="{1F0C07B9-C633-4370-B481-CD32BA915506}" presName="spaceRect" presStyleCnt="0"/>
      <dgm:spPr/>
    </dgm:pt>
    <dgm:pt modelId="{F3591FBC-867E-406D-B6B3-6671A39638B0}" type="pres">
      <dgm:prSet presAssocID="{1F0C07B9-C633-4370-B481-CD32BA915506}" presName="textRect" presStyleLbl="revTx" presStyleIdx="7" presStyleCnt="11">
        <dgm:presLayoutVars>
          <dgm:chMax val="1"/>
          <dgm:chPref val="1"/>
        </dgm:presLayoutVars>
      </dgm:prSet>
      <dgm:spPr/>
    </dgm:pt>
    <dgm:pt modelId="{F2C74C9E-855F-42F6-B3F9-BE7208670B3A}" type="pres">
      <dgm:prSet presAssocID="{528BF96E-0005-4FD3-B9C5-9948E831CA5F}" presName="sibTrans" presStyleCnt="0"/>
      <dgm:spPr/>
    </dgm:pt>
    <dgm:pt modelId="{34318B50-10E4-44EA-90BE-A8785922057E}" type="pres">
      <dgm:prSet presAssocID="{F85F7B6F-ADB7-40EB-84CF-F5C42BCD9F7C}" presName="compNode" presStyleCnt="0"/>
      <dgm:spPr/>
    </dgm:pt>
    <dgm:pt modelId="{C6F8633C-9DF2-4C23-A531-720ACA4B1162}" type="pres">
      <dgm:prSet presAssocID="{F85F7B6F-ADB7-40EB-84CF-F5C42BCD9F7C}" presName="iconBgRect" presStyleLbl="bgShp" presStyleIdx="8" presStyleCnt="11"/>
      <dgm:spPr>
        <a:prstGeom prst="round2DiagRect">
          <a:avLst>
            <a:gd name="adj1" fmla="val 29727"/>
            <a:gd name="adj2" fmla="val 0"/>
          </a:avLst>
        </a:prstGeom>
      </dgm:spPr>
    </dgm:pt>
    <dgm:pt modelId="{029B08AD-E0AC-457C-9CF0-DB99C07FF551}" type="pres">
      <dgm:prSet presAssocID="{F85F7B6F-ADB7-40EB-84CF-F5C42BCD9F7C}" presName="iconRect" presStyleLbl="node1" presStyleIdx="8" presStyleCnt="11"/>
      <dgm:spPr>
        <a:ln>
          <a:noFill/>
        </a:ln>
      </dgm:spPr>
    </dgm:pt>
    <dgm:pt modelId="{554B9CCB-A908-4AA6-9384-AF56F02A86D2}" type="pres">
      <dgm:prSet presAssocID="{F85F7B6F-ADB7-40EB-84CF-F5C42BCD9F7C}" presName="spaceRect" presStyleCnt="0"/>
      <dgm:spPr/>
    </dgm:pt>
    <dgm:pt modelId="{9E2227FF-BE2A-483F-A01E-9DC17BA23AD6}" type="pres">
      <dgm:prSet presAssocID="{F85F7B6F-ADB7-40EB-84CF-F5C42BCD9F7C}" presName="textRect" presStyleLbl="revTx" presStyleIdx="8" presStyleCnt="11">
        <dgm:presLayoutVars>
          <dgm:chMax val="1"/>
          <dgm:chPref val="1"/>
        </dgm:presLayoutVars>
      </dgm:prSet>
      <dgm:spPr/>
    </dgm:pt>
    <dgm:pt modelId="{3528C3A4-0F97-45D4-8C3B-1D8444E2D6BE}" type="pres">
      <dgm:prSet presAssocID="{21D5BB8E-281A-42D2-BAA6-8E657A9D4A2D}" presName="sibTrans" presStyleCnt="0"/>
      <dgm:spPr/>
    </dgm:pt>
    <dgm:pt modelId="{D713B1B5-C1E3-4DF3-A6FC-2DC3D5918E96}" type="pres">
      <dgm:prSet presAssocID="{CD3504D5-EEB5-4648-AC38-66BD72E7A739}" presName="compNode" presStyleCnt="0"/>
      <dgm:spPr/>
    </dgm:pt>
    <dgm:pt modelId="{D946057A-04C3-4469-B438-CB3053F1AE25}" type="pres">
      <dgm:prSet presAssocID="{CD3504D5-EEB5-4648-AC38-66BD72E7A739}" presName="iconBgRect" presStyleLbl="bgShp" presStyleIdx="9" presStyleCnt="11"/>
      <dgm:spPr>
        <a:prstGeom prst="round2DiagRect">
          <a:avLst>
            <a:gd name="adj1" fmla="val 29727"/>
            <a:gd name="adj2" fmla="val 0"/>
          </a:avLst>
        </a:prstGeom>
      </dgm:spPr>
    </dgm:pt>
    <dgm:pt modelId="{F83B4922-4608-41FD-AE3E-DDC5DAEE8E04}" type="pres">
      <dgm:prSet presAssocID="{CD3504D5-EEB5-4648-AC38-66BD72E7A739}" presName="iconRect" presStyleLbl="node1" presStyleIdx="9" presStyleCnt="11"/>
      <dgm:spPr>
        <a:ln>
          <a:noFill/>
        </a:ln>
      </dgm:spPr>
    </dgm:pt>
    <dgm:pt modelId="{D749E97A-2567-4D11-A116-1C404D77C3B1}" type="pres">
      <dgm:prSet presAssocID="{CD3504D5-EEB5-4648-AC38-66BD72E7A739}" presName="spaceRect" presStyleCnt="0"/>
      <dgm:spPr/>
    </dgm:pt>
    <dgm:pt modelId="{705266AB-9EF9-4465-AFD6-BDD3A7E1E186}" type="pres">
      <dgm:prSet presAssocID="{CD3504D5-EEB5-4648-AC38-66BD72E7A739}" presName="textRect" presStyleLbl="revTx" presStyleIdx="9" presStyleCnt="11">
        <dgm:presLayoutVars>
          <dgm:chMax val="1"/>
          <dgm:chPref val="1"/>
        </dgm:presLayoutVars>
      </dgm:prSet>
      <dgm:spPr/>
    </dgm:pt>
    <dgm:pt modelId="{BA0EF274-F6DB-45A0-9BAD-6288A8FD8DAA}" type="pres">
      <dgm:prSet presAssocID="{9C2FA3A2-6506-42FB-8385-5EFAA2FA5309}" presName="sibTrans" presStyleCnt="0"/>
      <dgm:spPr/>
    </dgm:pt>
    <dgm:pt modelId="{58AAFD11-2EC7-4A42-BBEA-0A4342A182B5}" type="pres">
      <dgm:prSet presAssocID="{E8294F3B-68F6-4968-9485-5C960502B8F7}" presName="compNode" presStyleCnt="0"/>
      <dgm:spPr/>
    </dgm:pt>
    <dgm:pt modelId="{9D07CE33-6F74-44FB-8F92-1C7769C15CE0}" type="pres">
      <dgm:prSet presAssocID="{E8294F3B-68F6-4968-9485-5C960502B8F7}" presName="iconBgRect" presStyleLbl="bgShp" presStyleIdx="10" presStyleCnt="11"/>
      <dgm:spPr>
        <a:prstGeom prst="round2DiagRect">
          <a:avLst>
            <a:gd name="adj1" fmla="val 29727"/>
            <a:gd name="adj2" fmla="val 0"/>
          </a:avLst>
        </a:prstGeom>
      </dgm:spPr>
    </dgm:pt>
    <dgm:pt modelId="{3576D908-F760-42E4-B5EE-130F5CA6F01D}" type="pres">
      <dgm:prSet presAssocID="{E8294F3B-68F6-4968-9485-5C960502B8F7}" presName="iconRect" presStyleLbl="node1" presStyleIdx="10" presStyleCnt="11"/>
      <dgm:spPr>
        <a:ln>
          <a:noFill/>
        </a:ln>
      </dgm:spPr>
    </dgm:pt>
    <dgm:pt modelId="{F4C7F317-0FB1-4F7A-AE81-E0AC1AD85A2F}" type="pres">
      <dgm:prSet presAssocID="{E8294F3B-68F6-4968-9485-5C960502B8F7}" presName="spaceRect" presStyleCnt="0"/>
      <dgm:spPr/>
    </dgm:pt>
    <dgm:pt modelId="{2CBAEF21-1582-4CFC-92CA-9FF061671DC6}" type="pres">
      <dgm:prSet presAssocID="{E8294F3B-68F6-4968-9485-5C960502B8F7}" presName="textRect" presStyleLbl="revTx" presStyleIdx="10" presStyleCnt="11">
        <dgm:presLayoutVars>
          <dgm:chMax val="1"/>
          <dgm:chPref val="1"/>
        </dgm:presLayoutVars>
      </dgm:prSet>
      <dgm:spPr/>
    </dgm:pt>
  </dgm:ptLst>
  <dgm:cxnLst>
    <dgm:cxn modelId="{631EF70D-AE81-428F-B4D8-06AA0D534A3D}" type="presOf" srcId="{C7999CFD-995B-4172-9BA6-85AAADFFEBF5}" destId="{03DA60F5-106D-4ADD-A642-F69C9FE9DF5F}" srcOrd="0" destOrd="0" presId="urn:microsoft.com/office/officeart/2018/5/layout/IconLeafLabelList"/>
    <dgm:cxn modelId="{2978B518-7682-468F-A70C-F5356D569336}" type="presOf" srcId="{A5CDB00D-817E-45D5-A8F7-8480C1B7DC4B}" destId="{7E6380AA-1B39-4B13-831A-397463EC0FD6}" srcOrd="0" destOrd="0" presId="urn:microsoft.com/office/officeart/2018/5/layout/IconLeafLabelList"/>
    <dgm:cxn modelId="{0A26201D-4C6B-41BE-AD8D-AD02FDE32C7C}" type="presOf" srcId="{C738CA7A-D531-4C80-8B23-1628D71FA0B5}" destId="{FFCB3A6F-3AD7-4748-9A1E-6E5D43EDF1FD}" srcOrd="0" destOrd="0" presId="urn:microsoft.com/office/officeart/2018/5/layout/IconLeafLabelList"/>
    <dgm:cxn modelId="{01B71121-305C-4D1A-B667-334862CA2534}" type="presOf" srcId="{CD3504D5-EEB5-4648-AC38-66BD72E7A739}" destId="{705266AB-9EF9-4465-AFD6-BDD3A7E1E186}" srcOrd="0" destOrd="0" presId="urn:microsoft.com/office/officeart/2018/5/layout/IconLeafLabelList"/>
    <dgm:cxn modelId="{F0FF602B-43A9-4C47-8F7C-DB4656D15755}" type="presOf" srcId="{7A387A41-88AE-437D-8D45-CA355A8A4C0F}" destId="{7C86D1EF-0EC1-4DA1-911C-36E01C43AEAD}" srcOrd="0" destOrd="0" presId="urn:microsoft.com/office/officeart/2018/5/layout/IconLeafLabelList"/>
    <dgm:cxn modelId="{5C5E8830-D17C-4732-B367-5FB88231E35F}" srcId="{0BB9A949-72C8-451A-A8AE-01740AF0A46B}" destId="{CD3504D5-EEB5-4648-AC38-66BD72E7A739}" srcOrd="9" destOrd="0" parTransId="{9A1031CE-D4EE-42E6-8D63-932F194110AC}" sibTransId="{9C2FA3A2-6506-42FB-8385-5EFAA2FA5309}"/>
    <dgm:cxn modelId="{516DCD3B-BCDC-4E91-B0B5-DDA7C6CFE41A}" srcId="{0BB9A949-72C8-451A-A8AE-01740AF0A46B}" destId="{C738CA7A-D531-4C80-8B23-1628D71FA0B5}" srcOrd="3" destOrd="0" parTransId="{4FC820BF-718E-4A2C-8D2D-F616A91368D5}" sibTransId="{9414A693-726E-4199-9A6C-0EC59CA11CD8}"/>
    <dgm:cxn modelId="{45E9293D-72E6-49C6-B3A4-19C4F5589975}" srcId="{0BB9A949-72C8-451A-A8AE-01740AF0A46B}" destId="{1F0C07B9-C633-4370-B481-CD32BA915506}" srcOrd="7" destOrd="0" parTransId="{760AEA32-0B3B-44BA-8B12-534E41AF7A5D}" sibTransId="{528BF96E-0005-4FD3-B9C5-9948E831CA5F}"/>
    <dgm:cxn modelId="{458DFF3E-3354-4E02-9337-1D4E76874DD9}" srcId="{0BB9A949-72C8-451A-A8AE-01740AF0A46B}" destId="{A5CDB00D-817E-45D5-A8F7-8480C1B7DC4B}" srcOrd="4" destOrd="0" parTransId="{414BDDD6-947F-412F-9E61-D9C7CFF15605}" sibTransId="{0933E5C8-A220-4E42-BF76-67FD8B608890}"/>
    <dgm:cxn modelId="{0F63015E-27DC-40BC-A249-06866751081A}" type="presOf" srcId="{9C969DD2-E172-4614-B419-A258BB511C02}" destId="{FE4D9FAD-E626-4546-98B6-E76F815398C3}" srcOrd="0" destOrd="0" presId="urn:microsoft.com/office/officeart/2018/5/layout/IconLeafLabelList"/>
    <dgm:cxn modelId="{4747D763-1C33-4F1D-8519-004236397645}" srcId="{0BB9A949-72C8-451A-A8AE-01740AF0A46B}" destId="{E8294F3B-68F6-4968-9485-5C960502B8F7}" srcOrd="10" destOrd="0" parTransId="{F0D06E5D-98E2-4CE1-955A-E883535C4DDB}" sibTransId="{D495DAAF-4C78-48BB-9841-5EAE64B2BD30}"/>
    <dgm:cxn modelId="{ED24354C-85BB-4DD9-A202-0578190437C9}" type="presOf" srcId="{F91B523F-12B9-4CD5-8E73-B5A2AF4626FB}" destId="{25D142B3-A0E7-4176-837E-0629603C6ACB}" srcOrd="0" destOrd="0" presId="urn:microsoft.com/office/officeart/2018/5/layout/IconLeafLabelList"/>
    <dgm:cxn modelId="{E55EB86F-6F16-40EA-B3E2-40146433C3F2}" type="presOf" srcId="{0BB9A949-72C8-451A-A8AE-01740AF0A46B}" destId="{05931C1C-00CC-4EB8-BB63-956953E18EEF}" srcOrd="0" destOrd="0" presId="urn:microsoft.com/office/officeart/2018/5/layout/IconLeafLabelList"/>
    <dgm:cxn modelId="{7821F484-C2D1-4F31-B664-D6CD3CC3D1DB}" type="presOf" srcId="{D7DB7EC7-064F-4048-AF9D-E6B87E5CFC3E}" destId="{34D4BAE9-F3BB-418F-8852-5CCB48562B68}" srcOrd="0" destOrd="0" presId="urn:microsoft.com/office/officeart/2018/5/layout/IconLeafLabelList"/>
    <dgm:cxn modelId="{0704F884-C165-424A-A28D-EACC4F186F00}" srcId="{0BB9A949-72C8-451A-A8AE-01740AF0A46B}" destId="{D7DB7EC7-064F-4048-AF9D-E6B87E5CFC3E}" srcOrd="0" destOrd="0" parTransId="{C61CC41A-498A-458A-AD27-4738FE8F538A}" sibTransId="{18EB2606-9382-4045-8D63-20BD77E2D000}"/>
    <dgm:cxn modelId="{00840087-E102-42F5-9FE8-FF82A999D3D7}" srcId="{0BB9A949-72C8-451A-A8AE-01740AF0A46B}" destId="{C7999CFD-995B-4172-9BA6-85AAADFFEBF5}" srcOrd="5" destOrd="0" parTransId="{B78AE4CE-661B-405F-B74A-3A0A30C8E447}" sibTransId="{9228A9A5-4C68-4109-AE05-FEE713EECCA3}"/>
    <dgm:cxn modelId="{37FEF2A6-9974-45FE-9591-061F30AE563A}" type="presOf" srcId="{F85F7B6F-ADB7-40EB-84CF-F5C42BCD9F7C}" destId="{9E2227FF-BE2A-483F-A01E-9DC17BA23AD6}" srcOrd="0" destOrd="0" presId="urn:microsoft.com/office/officeart/2018/5/layout/IconLeafLabelList"/>
    <dgm:cxn modelId="{7DBD4BBA-90E6-43FD-800A-51A08F41E606}" type="presOf" srcId="{1F0C07B9-C633-4370-B481-CD32BA915506}" destId="{F3591FBC-867E-406D-B6B3-6671A39638B0}" srcOrd="0" destOrd="0" presId="urn:microsoft.com/office/officeart/2018/5/layout/IconLeafLabelList"/>
    <dgm:cxn modelId="{297FE6CF-DD58-497B-8F1A-EF38065DD420}" srcId="{0BB9A949-72C8-451A-A8AE-01740AF0A46B}" destId="{7A387A41-88AE-437D-8D45-CA355A8A4C0F}" srcOrd="6" destOrd="0" parTransId="{A728BDE9-3361-4AA5-B3B2-02C5A12E67F7}" sibTransId="{ACFAF78B-3BC5-4336-A4A3-36C403A7C0F7}"/>
    <dgm:cxn modelId="{B1E0B9D4-C01B-4390-8961-643774C9B410}" srcId="{0BB9A949-72C8-451A-A8AE-01740AF0A46B}" destId="{9C969DD2-E172-4614-B419-A258BB511C02}" srcOrd="2" destOrd="0" parTransId="{E57B48B8-89AB-4668-A9A2-74567564FCAB}" sibTransId="{9582A404-0AE9-47F6-8EA9-B6426476A2C2}"/>
    <dgm:cxn modelId="{8BA508D7-11B9-4A64-BCAD-D3CF5A018EA7}" srcId="{0BB9A949-72C8-451A-A8AE-01740AF0A46B}" destId="{F85F7B6F-ADB7-40EB-84CF-F5C42BCD9F7C}" srcOrd="8" destOrd="0" parTransId="{11BDB337-5971-4C73-8C46-8344DABBA539}" sibTransId="{21D5BB8E-281A-42D2-BAA6-8E657A9D4A2D}"/>
    <dgm:cxn modelId="{C3183CFC-37A8-441A-B5AD-90EE76995042}" type="presOf" srcId="{E8294F3B-68F6-4968-9485-5C960502B8F7}" destId="{2CBAEF21-1582-4CFC-92CA-9FF061671DC6}" srcOrd="0" destOrd="0" presId="urn:microsoft.com/office/officeart/2018/5/layout/IconLeafLabelList"/>
    <dgm:cxn modelId="{FDAF68FF-54D1-4684-9336-77677F85A527}" srcId="{0BB9A949-72C8-451A-A8AE-01740AF0A46B}" destId="{F91B523F-12B9-4CD5-8E73-B5A2AF4626FB}" srcOrd="1" destOrd="0" parTransId="{4290A198-1994-45E3-898E-4807D5CB40E0}" sibTransId="{A1522683-9AB1-4D2C-B556-C2D544AEA1DB}"/>
    <dgm:cxn modelId="{135AD0EB-EAC4-444D-9B1D-B69E8ED122AA}" type="presParOf" srcId="{05931C1C-00CC-4EB8-BB63-956953E18EEF}" destId="{52874456-3102-4380-8842-93CA474C391B}" srcOrd="0" destOrd="0" presId="urn:microsoft.com/office/officeart/2018/5/layout/IconLeafLabelList"/>
    <dgm:cxn modelId="{3819FFFB-1065-4FF7-8302-B5329A622E44}" type="presParOf" srcId="{52874456-3102-4380-8842-93CA474C391B}" destId="{5BFAEB38-B477-45A0-8F09-C2330C37C5D1}" srcOrd="0" destOrd="0" presId="urn:microsoft.com/office/officeart/2018/5/layout/IconLeafLabelList"/>
    <dgm:cxn modelId="{D3B53A50-02A1-4496-B779-A3D8EB7B50D7}" type="presParOf" srcId="{52874456-3102-4380-8842-93CA474C391B}" destId="{3012368B-3C5B-41C3-99C9-40D72864E988}" srcOrd="1" destOrd="0" presId="urn:microsoft.com/office/officeart/2018/5/layout/IconLeafLabelList"/>
    <dgm:cxn modelId="{872ED14E-8B2F-4C71-ABD4-3EF4A8588C62}" type="presParOf" srcId="{52874456-3102-4380-8842-93CA474C391B}" destId="{0A1FF628-EE4E-4247-82CD-29A86A4BEEE6}" srcOrd="2" destOrd="0" presId="urn:microsoft.com/office/officeart/2018/5/layout/IconLeafLabelList"/>
    <dgm:cxn modelId="{EB90F80A-C414-4F6B-923B-94A2FA23F3CA}" type="presParOf" srcId="{52874456-3102-4380-8842-93CA474C391B}" destId="{34D4BAE9-F3BB-418F-8852-5CCB48562B68}" srcOrd="3" destOrd="0" presId="urn:microsoft.com/office/officeart/2018/5/layout/IconLeafLabelList"/>
    <dgm:cxn modelId="{DCF185AB-09A7-4B8C-B4BD-86290C20491E}" type="presParOf" srcId="{05931C1C-00CC-4EB8-BB63-956953E18EEF}" destId="{87FCE454-7001-4C62-823D-08D30844BAA0}" srcOrd="1" destOrd="0" presId="urn:microsoft.com/office/officeart/2018/5/layout/IconLeafLabelList"/>
    <dgm:cxn modelId="{7925EBA0-4FA1-4535-B055-8CFF018BD81C}" type="presParOf" srcId="{05931C1C-00CC-4EB8-BB63-956953E18EEF}" destId="{C085A776-AED9-4428-A601-E145A976E7D8}" srcOrd="2" destOrd="0" presId="urn:microsoft.com/office/officeart/2018/5/layout/IconLeafLabelList"/>
    <dgm:cxn modelId="{5A1BEDD3-C10D-49E6-A395-83D2FA25613A}" type="presParOf" srcId="{C085A776-AED9-4428-A601-E145A976E7D8}" destId="{F0E464ED-D699-4E9D-B87E-82FB140BD708}" srcOrd="0" destOrd="0" presId="urn:microsoft.com/office/officeart/2018/5/layout/IconLeafLabelList"/>
    <dgm:cxn modelId="{973614B8-CAA4-4801-9783-30F4E235A47C}" type="presParOf" srcId="{C085A776-AED9-4428-A601-E145A976E7D8}" destId="{619557C0-1A79-4092-B697-91F62A1F2311}" srcOrd="1" destOrd="0" presId="urn:microsoft.com/office/officeart/2018/5/layout/IconLeafLabelList"/>
    <dgm:cxn modelId="{6CF998ED-326B-440C-A350-E45B2CB94C66}" type="presParOf" srcId="{C085A776-AED9-4428-A601-E145A976E7D8}" destId="{3189F58D-461D-4602-A506-E2C830804C32}" srcOrd="2" destOrd="0" presId="urn:microsoft.com/office/officeart/2018/5/layout/IconLeafLabelList"/>
    <dgm:cxn modelId="{1CC5987C-6F7F-49B5-8E9A-4647A7584FAF}" type="presParOf" srcId="{C085A776-AED9-4428-A601-E145A976E7D8}" destId="{25D142B3-A0E7-4176-837E-0629603C6ACB}" srcOrd="3" destOrd="0" presId="urn:microsoft.com/office/officeart/2018/5/layout/IconLeafLabelList"/>
    <dgm:cxn modelId="{26A1F558-91D6-48D1-9E9D-7AE1A421BADF}" type="presParOf" srcId="{05931C1C-00CC-4EB8-BB63-956953E18EEF}" destId="{ABB106E1-69AD-414A-AC41-DE6D7598F648}" srcOrd="3" destOrd="0" presId="urn:microsoft.com/office/officeart/2018/5/layout/IconLeafLabelList"/>
    <dgm:cxn modelId="{A1032A56-AB1E-4F26-BABD-9EBF1920F1A9}" type="presParOf" srcId="{05931C1C-00CC-4EB8-BB63-956953E18EEF}" destId="{2AE17777-09CB-4660-96BD-EE4B665C9D05}" srcOrd="4" destOrd="0" presId="urn:microsoft.com/office/officeart/2018/5/layout/IconLeafLabelList"/>
    <dgm:cxn modelId="{B97B2AE7-9CD3-47C7-81E2-A9EDD912D102}" type="presParOf" srcId="{2AE17777-09CB-4660-96BD-EE4B665C9D05}" destId="{4A80A2E9-BA81-4F14-82B3-D97FF1120584}" srcOrd="0" destOrd="0" presId="urn:microsoft.com/office/officeart/2018/5/layout/IconLeafLabelList"/>
    <dgm:cxn modelId="{C315A822-D10B-4092-BE62-DBCED1770546}" type="presParOf" srcId="{2AE17777-09CB-4660-96BD-EE4B665C9D05}" destId="{C12F2AC2-A547-4F6B-A102-415A22514DD2}" srcOrd="1" destOrd="0" presId="urn:microsoft.com/office/officeart/2018/5/layout/IconLeafLabelList"/>
    <dgm:cxn modelId="{28B49A6D-F658-44FD-BA30-D8AB08D2A2C1}" type="presParOf" srcId="{2AE17777-09CB-4660-96BD-EE4B665C9D05}" destId="{41671B92-ACEF-4051-B102-025D4AB21B22}" srcOrd="2" destOrd="0" presId="urn:microsoft.com/office/officeart/2018/5/layout/IconLeafLabelList"/>
    <dgm:cxn modelId="{BDFC9124-2AEB-428C-B5C1-62C15C9F44F4}" type="presParOf" srcId="{2AE17777-09CB-4660-96BD-EE4B665C9D05}" destId="{FE4D9FAD-E626-4546-98B6-E76F815398C3}" srcOrd="3" destOrd="0" presId="urn:microsoft.com/office/officeart/2018/5/layout/IconLeafLabelList"/>
    <dgm:cxn modelId="{D84D8723-F36D-4AE7-8E38-8899692A9B60}" type="presParOf" srcId="{05931C1C-00CC-4EB8-BB63-956953E18EEF}" destId="{68697C46-E718-48D4-9E75-FEFE196A3ACE}" srcOrd="5" destOrd="0" presId="urn:microsoft.com/office/officeart/2018/5/layout/IconLeafLabelList"/>
    <dgm:cxn modelId="{7123254E-D495-49E0-B208-4C3A29CD59BB}" type="presParOf" srcId="{05931C1C-00CC-4EB8-BB63-956953E18EEF}" destId="{45C9F1E7-7D83-4829-B139-EFEC8A2E3CEA}" srcOrd="6" destOrd="0" presId="urn:microsoft.com/office/officeart/2018/5/layout/IconLeafLabelList"/>
    <dgm:cxn modelId="{31F0BDA4-C11C-4EF3-B3EE-927A90AEF743}" type="presParOf" srcId="{45C9F1E7-7D83-4829-B139-EFEC8A2E3CEA}" destId="{5E82D31A-FF0B-48BC-B629-95F2FE628A69}" srcOrd="0" destOrd="0" presId="urn:microsoft.com/office/officeart/2018/5/layout/IconLeafLabelList"/>
    <dgm:cxn modelId="{A191AAEA-5FBF-46DE-BFB2-7568AAA5CD4D}" type="presParOf" srcId="{45C9F1E7-7D83-4829-B139-EFEC8A2E3CEA}" destId="{BEF744BE-39A9-40B7-BCF1-73F4714A4767}" srcOrd="1" destOrd="0" presId="urn:microsoft.com/office/officeart/2018/5/layout/IconLeafLabelList"/>
    <dgm:cxn modelId="{A8BD0448-0340-41E1-997B-8A17AC29554B}" type="presParOf" srcId="{45C9F1E7-7D83-4829-B139-EFEC8A2E3CEA}" destId="{181B80EB-FFBE-48F0-B2EC-90556B94A1BE}" srcOrd="2" destOrd="0" presId="urn:microsoft.com/office/officeart/2018/5/layout/IconLeafLabelList"/>
    <dgm:cxn modelId="{6787186B-C7F2-46DE-B4EF-48E481ADEBD1}" type="presParOf" srcId="{45C9F1E7-7D83-4829-B139-EFEC8A2E3CEA}" destId="{FFCB3A6F-3AD7-4748-9A1E-6E5D43EDF1FD}" srcOrd="3" destOrd="0" presId="urn:microsoft.com/office/officeart/2018/5/layout/IconLeafLabelList"/>
    <dgm:cxn modelId="{BD7A08AE-6994-4DBD-807A-6D6DF1F0F499}" type="presParOf" srcId="{05931C1C-00CC-4EB8-BB63-956953E18EEF}" destId="{06D3A57B-5F36-4A2A-A1AD-F48B0231A350}" srcOrd="7" destOrd="0" presId="urn:microsoft.com/office/officeart/2018/5/layout/IconLeafLabelList"/>
    <dgm:cxn modelId="{CB8E9693-3E58-4160-AEAF-213E7FC99636}" type="presParOf" srcId="{05931C1C-00CC-4EB8-BB63-956953E18EEF}" destId="{81F155C7-548A-45C6-B97A-FD663D3372FB}" srcOrd="8" destOrd="0" presId="urn:microsoft.com/office/officeart/2018/5/layout/IconLeafLabelList"/>
    <dgm:cxn modelId="{3B9125E6-C72A-4197-AAA0-A448E973E690}" type="presParOf" srcId="{81F155C7-548A-45C6-B97A-FD663D3372FB}" destId="{29205D3B-F4FB-4D89-AD58-E06C0DEA3D3A}" srcOrd="0" destOrd="0" presId="urn:microsoft.com/office/officeart/2018/5/layout/IconLeafLabelList"/>
    <dgm:cxn modelId="{2834B299-5009-4FA2-8A29-79AB54D3385E}" type="presParOf" srcId="{81F155C7-548A-45C6-B97A-FD663D3372FB}" destId="{25EE69E4-DE19-4699-8D50-D65EB8C0AFA3}" srcOrd="1" destOrd="0" presId="urn:microsoft.com/office/officeart/2018/5/layout/IconLeafLabelList"/>
    <dgm:cxn modelId="{FE736AEA-CE47-48A7-B8DD-552BD32C1F5E}" type="presParOf" srcId="{81F155C7-548A-45C6-B97A-FD663D3372FB}" destId="{494AB505-FE7C-4B02-A5E5-B69D75EF01E5}" srcOrd="2" destOrd="0" presId="urn:microsoft.com/office/officeart/2018/5/layout/IconLeafLabelList"/>
    <dgm:cxn modelId="{B1F15D3B-4ADF-4AFA-87CA-DEEC67890CFE}" type="presParOf" srcId="{81F155C7-548A-45C6-B97A-FD663D3372FB}" destId="{7E6380AA-1B39-4B13-831A-397463EC0FD6}" srcOrd="3" destOrd="0" presId="urn:microsoft.com/office/officeart/2018/5/layout/IconLeafLabelList"/>
    <dgm:cxn modelId="{51591A09-6CDF-4B6C-9CCF-4C94E3FEFF14}" type="presParOf" srcId="{05931C1C-00CC-4EB8-BB63-956953E18EEF}" destId="{9E889739-2F10-43AD-BDB3-18986B94582C}" srcOrd="9" destOrd="0" presId="urn:microsoft.com/office/officeart/2018/5/layout/IconLeafLabelList"/>
    <dgm:cxn modelId="{2322A407-0743-491D-B276-53A4E1034BC6}" type="presParOf" srcId="{05931C1C-00CC-4EB8-BB63-956953E18EEF}" destId="{095FADD6-83AA-4684-939F-0E116712AD86}" srcOrd="10" destOrd="0" presId="urn:microsoft.com/office/officeart/2018/5/layout/IconLeafLabelList"/>
    <dgm:cxn modelId="{DFAA472F-D326-478C-A1BB-86BE3A23D233}" type="presParOf" srcId="{095FADD6-83AA-4684-939F-0E116712AD86}" destId="{3D616309-490E-4928-A0D7-9C0B7436889C}" srcOrd="0" destOrd="0" presId="urn:microsoft.com/office/officeart/2018/5/layout/IconLeafLabelList"/>
    <dgm:cxn modelId="{16ECC131-83A4-4B88-A342-7529A942DD98}" type="presParOf" srcId="{095FADD6-83AA-4684-939F-0E116712AD86}" destId="{BB26BE42-9905-451F-BBE7-DCFE71487C67}" srcOrd="1" destOrd="0" presId="urn:microsoft.com/office/officeart/2018/5/layout/IconLeafLabelList"/>
    <dgm:cxn modelId="{7F5315BB-DAD9-47B0-9AB9-4E6E85417B81}" type="presParOf" srcId="{095FADD6-83AA-4684-939F-0E116712AD86}" destId="{DDDD34B9-36ED-404A-B935-40058B85D572}" srcOrd="2" destOrd="0" presId="urn:microsoft.com/office/officeart/2018/5/layout/IconLeafLabelList"/>
    <dgm:cxn modelId="{258A7D85-4DA4-462A-A481-0C18E15D01B1}" type="presParOf" srcId="{095FADD6-83AA-4684-939F-0E116712AD86}" destId="{03DA60F5-106D-4ADD-A642-F69C9FE9DF5F}" srcOrd="3" destOrd="0" presId="urn:microsoft.com/office/officeart/2018/5/layout/IconLeafLabelList"/>
    <dgm:cxn modelId="{37BE97C0-0E19-4878-9934-8C4B513AA548}" type="presParOf" srcId="{05931C1C-00CC-4EB8-BB63-956953E18EEF}" destId="{2258D0AA-A659-469B-803E-D374049848E7}" srcOrd="11" destOrd="0" presId="urn:microsoft.com/office/officeart/2018/5/layout/IconLeafLabelList"/>
    <dgm:cxn modelId="{B3F086E2-5362-4BA8-AC01-212ED9697C16}" type="presParOf" srcId="{05931C1C-00CC-4EB8-BB63-956953E18EEF}" destId="{3CDA440C-C1E5-4237-AC3A-1C984AD5E0B8}" srcOrd="12" destOrd="0" presId="urn:microsoft.com/office/officeart/2018/5/layout/IconLeafLabelList"/>
    <dgm:cxn modelId="{C13E18F7-E805-4989-B3D3-FAEDAC50E31A}" type="presParOf" srcId="{3CDA440C-C1E5-4237-AC3A-1C984AD5E0B8}" destId="{A4ACBDE2-0703-4D72-89CB-38A429591539}" srcOrd="0" destOrd="0" presId="urn:microsoft.com/office/officeart/2018/5/layout/IconLeafLabelList"/>
    <dgm:cxn modelId="{0275AA9D-1A8C-4368-925C-CCAA044CD503}" type="presParOf" srcId="{3CDA440C-C1E5-4237-AC3A-1C984AD5E0B8}" destId="{40D2074D-447C-4B00-B303-06308B662618}" srcOrd="1" destOrd="0" presId="urn:microsoft.com/office/officeart/2018/5/layout/IconLeafLabelList"/>
    <dgm:cxn modelId="{FD7B42F0-31B2-48BD-ACA2-9CFE666355A0}" type="presParOf" srcId="{3CDA440C-C1E5-4237-AC3A-1C984AD5E0B8}" destId="{D4A31828-BF96-456C-BC5F-F6E998AA592B}" srcOrd="2" destOrd="0" presId="urn:microsoft.com/office/officeart/2018/5/layout/IconLeafLabelList"/>
    <dgm:cxn modelId="{9F55E37F-E017-4CB7-B8E2-6F568675ACBE}" type="presParOf" srcId="{3CDA440C-C1E5-4237-AC3A-1C984AD5E0B8}" destId="{7C86D1EF-0EC1-4DA1-911C-36E01C43AEAD}" srcOrd="3" destOrd="0" presId="urn:microsoft.com/office/officeart/2018/5/layout/IconLeafLabelList"/>
    <dgm:cxn modelId="{C6F0A5DD-00A0-494D-A4CE-06ABE998CC80}" type="presParOf" srcId="{05931C1C-00CC-4EB8-BB63-956953E18EEF}" destId="{B12A4F3F-6CFA-486F-BDAF-7986FB4CC14E}" srcOrd="13" destOrd="0" presId="urn:microsoft.com/office/officeart/2018/5/layout/IconLeafLabelList"/>
    <dgm:cxn modelId="{F784AF92-E475-406B-AAA2-4B67D8C665CC}" type="presParOf" srcId="{05931C1C-00CC-4EB8-BB63-956953E18EEF}" destId="{1CB6A511-4A18-4584-9716-48D4D90F1BCD}" srcOrd="14" destOrd="0" presId="urn:microsoft.com/office/officeart/2018/5/layout/IconLeafLabelList"/>
    <dgm:cxn modelId="{E57C5F4C-C9FD-4E20-8225-E2F63150AC03}" type="presParOf" srcId="{1CB6A511-4A18-4584-9716-48D4D90F1BCD}" destId="{4029497E-C412-4AE2-9BE8-E0C4603818EC}" srcOrd="0" destOrd="0" presId="urn:microsoft.com/office/officeart/2018/5/layout/IconLeafLabelList"/>
    <dgm:cxn modelId="{1265E8E9-0BFB-4F52-82B9-FB5C9B43493E}" type="presParOf" srcId="{1CB6A511-4A18-4584-9716-48D4D90F1BCD}" destId="{BD16DE9D-79B7-45AB-A371-AAB9BFDD4ABC}" srcOrd="1" destOrd="0" presId="urn:microsoft.com/office/officeart/2018/5/layout/IconLeafLabelList"/>
    <dgm:cxn modelId="{812B14DF-67B6-4030-A3B4-BB40DD09FA98}" type="presParOf" srcId="{1CB6A511-4A18-4584-9716-48D4D90F1BCD}" destId="{62823808-42AA-4C54-B010-99D7E26A104F}" srcOrd="2" destOrd="0" presId="urn:microsoft.com/office/officeart/2018/5/layout/IconLeafLabelList"/>
    <dgm:cxn modelId="{60E13B64-FA82-4A98-BC3E-FB56ED8C207E}" type="presParOf" srcId="{1CB6A511-4A18-4584-9716-48D4D90F1BCD}" destId="{F3591FBC-867E-406D-B6B3-6671A39638B0}" srcOrd="3" destOrd="0" presId="urn:microsoft.com/office/officeart/2018/5/layout/IconLeafLabelList"/>
    <dgm:cxn modelId="{4A42A99E-5D4F-4554-9641-3138ABD8F98B}" type="presParOf" srcId="{05931C1C-00CC-4EB8-BB63-956953E18EEF}" destId="{F2C74C9E-855F-42F6-B3F9-BE7208670B3A}" srcOrd="15" destOrd="0" presId="urn:microsoft.com/office/officeart/2018/5/layout/IconLeafLabelList"/>
    <dgm:cxn modelId="{F55BAB41-16B5-40B0-9B5C-A37CAAEC83FA}" type="presParOf" srcId="{05931C1C-00CC-4EB8-BB63-956953E18EEF}" destId="{34318B50-10E4-44EA-90BE-A8785922057E}" srcOrd="16" destOrd="0" presId="urn:microsoft.com/office/officeart/2018/5/layout/IconLeafLabelList"/>
    <dgm:cxn modelId="{2409E33B-7E21-470C-9842-DF660D25CD93}" type="presParOf" srcId="{34318B50-10E4-44EA-90BE-A8785922057E}" destId="{C6F8633C-9DF2-4C23-A531-720ACA4B1162}" srcOrd="0" destOrd="0" presId="urn:microsoft.com/office/officeart/2018/5/layout/IconLeafLabelList"/>
    <dgm:cxn modelId="{6C1D56FA-0379-4272-8ACC-63CECDB8AE42}" type="presParOf" srcId="{34318B50-10E4-44EA-90BE-A8785922057E}" destId="{029B08AD-E0AC-457C-9CF0-DB99C07FF551}" srcOrd="1" destOrd="0" presId="urn:microsoft.com/office/officeart/2018/5/layout/IconLeafLabelList"/>
    <dgm:cxn modelId="{7CCAA115-0BA9-4ACA-9459-286FCE4CA5B2}" type="presParOf" srcId="{34318B50-10E4-44EA-90BE-A8785922057E}" destId="{554B9CCB-A908-4AA6-9384-AF56F02A86D2}" srcOrd="2" destOrd="0" presId="urn:microsoft.com/office/officeart/2018/5/layout/IconLeafLabelList"/>
    <dgm:cxn modelId="{6B1F7255-A6D6-4D24-9C49-1E3B69C5268C}" type="presParOf" srcId="{34318B50-10E4-44EA-90BE-A8785922057E}" destId="{9E2227FF-BE2A-483F-A01E-9DC17BA23AD6}" srcOrd="3" destOrd="0" presId="urn:microsoft.com/office/officeart/2018/5/layout/IconLeafLabelList"/>
    <dgm:cxn modelId="{F07D37EA-5210-4F7F-AC7B-F8B7BA2DA1C4}" type="presParOf" srcId="{05931C1C-00CC-4EB8-BB63-956953E18EEF}" destId="{3528C3A4-0F97-45D4-8C3B-1D8444E2D6BE}" srcOrd="17" destOrd="0" presId="urn:microsoft.com/office/officeart/2018/5/layout/IconLeafLabelList"/>
    <dgm:cxn modelId="{0CDDE95F-949E-4F89-B543-F9CD33FA5109}" type="presParOf" srcId="{05931C1C-00CC-4EB8-BB63-956953E18EEF}" destId="{D713B1B5-C1E3-4DF3-A6FC-2DC3D5918E96}" srcOrd="18" destOrd="0" presId="urn:microsoft.com/office/officeart/2018/5/layout/IconLeafLabelList"/>
    <dgm:cxn modelId="{63705083-29E6-4A4F-B685-4A0588C5967C}" type="presParOf" srcId="{D713B1B5-C1E3-4DF3-A6FC-2DC3D5918E96}" destId="{D946057A-04C3-4469-B438-CB3053F1AE25}" srcOrd="0" destOrd="0" presId="urn:microsoft.com/office/officeart/2018/5/layout/IconLeafLabelList"/>
    <dgm:cxn modelId="{7AB671CA-1354-4D66-A63B-6AB22AE179F1}" type="presParOf" srcId="{D713B1B5-C1E3-4DF3-A6FC-2DC3D5918E96}" destId="{F83B4922-4608-41FD-AE3E-DDC5DAEE8E04}" srcOrd="1" destOrd="0" presId="urn:microsoft.com/office/officeart/2018/5/layout/IconLeafLabelList"/>
    <dgm:cxn modelId="{C0221A81-BEBA-4FB5-A264-706DD2E5C47A}" type="presParOf" srcId="{D713B1B5-C1E3-4DF3-A6FC-2DC3D5918E96}" destId="{D749E97A-2567-4D11-A116-1C404D77C3B1}" srcOrd="2" destOrd="0" presId="urn:microsoft.com/office/officeart/2018/5/layout/IconLeafLabelList"/>
    <dgm:cxn modelId="{92760C74-834C-404F-A1EA-51E4FF2C3BE5}" type="presParOf" srcId="{D713B1B5-C1E3-4DF3-A6FC-2DC3D5918E96}" destId="{705266AB-9EF9-4465-AFD6-BDD3A7E1E186}" srcOrd="3" destOrd="0" presId="urn:microsoft.com/office/officeart/2018/5/layout/IconLeafLabelList"/>
    <dgm:cxn modelId="{43FF0A54-2A79-4A7A-83F0-77C03F5F5639}" type="presParOf" srcId="{05931C1C-00CC-4EB8-BB63-956953E18EEF}" destId="{BA0EF274-F6DB-45A0-9BAD-6288A8FD8DAA}" srcOrd="19" destOrd="0" presId="urn:microsoft.com/office/officeart/2018/5/layout/IconLeafLabelList"/>
    <dgm:cxn modelId="{27C4C290-80E0-44D9-B0B6-50FF3C0D2382}" type="presParOf" srcId="{05931C1C-00CC-4EB8-BB63-956953E18EEF}" destId="{58AAFD11-2EC7-4A42-BBEA-0A4342A182B5}" srcOrd="20" destOrd="0" presId="urn:microsoft.com/office/officeart/2018/5/layout/IconLeafLabelList"/>
    <dgm:cxn modelId="{9C5B77C4-A5FE-4AC5-9909-65895699E218}" type="presParOf" srcId="{58AAFD11-2EC7-4A42-BBEA-0A4342A182B5}" destId="{9D07CE33-6F74-44FB-8F92-1C7769C15CE0}" srcOrd="0" destOrd="0" presId="urn:microsoft.com/office/officeart/2018/5/layout/IconLeafLabelList"/>
    <dgm:cxn modelId="{81FB8FB4-A821-4FFB-9A31-134ACDF694A7}" type="presParOf" srcId="{58AAFD11-2EC7-4A42-BBEA-0A4342A182B5}" destId="{3576D908-F760-42E4-B5EE-130F5CA6F01D}" srcOrd="1" destOrd="0" presId="urn:microsoft.com/office/officeart/2018/5/layout/IconLeafLabelList"/>
    <dgm:cxn modelId="{684BCE48-1B44-4939-B75A-1D58F14A3B97}" type="presParOf" srcId="{58AAFD11-2EC7-4A42-BBEA-0A4342A182B5}" destId="{F4C7F317-0FB1-4F7A-AE81-E0AC1AD85A2F}" srcOrd="2" destOrd="0" presId="urn:microsoft.com/office/officeart/2018/5/layout/IconLeafLabelList"/>
    <dgm:cxn modelId="{23890BDC-4906-46C8-AD74-3293A7C73353}" type="presParOf" srcId="{58AAFD11-2EC7-4A42-BBEA-0A4342A182B5}" destId="{2CBAEF21-1582-4CFC-92CA-9FF061671DC6}"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30DEF8-40E4-486F-A774-5AFDA2060235}">
      <dsp:nvSpPr>
        <dsp:cNvPr id="0" name=""/>
        <dsp:cNvSpPr/>
      </dsp:nvSpPr>
      <dsp:spPr>
        <a:xfrm>
          <a:off x="57667" y="175917"/>
          <a:ext cx="1256086" cy="125608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7B6C1A-28C8-4444-90B1-4FBEF74378F5}">
      <dsp:nvSpPr>
        <dsp:cNvPr id="0" name=""/>
        <dsp:cNvSpPr/>
      </dsp:nvSpPr>
      <dsp:spPr>
        <a:xfrm>
          <a:off x="321445" y="439696"/>
          <a:ext cx="728530" cy="7285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2F8508-5CE7-4BC7-A6C5-4B5D3F8B7448}">
      <dsp:nvSpPr>
        <dsp:cNvPr id="0" name=""/>
        <dsp:cNvSpPr/>
      </dsp:nvSpPr>
      <dsp:spPr>
        <a:xfrm>
          <a:off x="1582915" y="175917"/>
          <a:ext cx="2960775" cy="125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The goal is to isolate metrics that matter most for the company so that management can make educated decisions and boost productivity.</a:t>
          </a:r>
        </a:p>
      </dsp:txBody>
      <dsp:txXfrm>
        <a:off x="1582915" y="175917"/>
        <a:ext cx="2960775" cy="1256086"/>
      </dsp:txXfrm>
    </dsp:sp>
    <dsp:sp modelId="{CD21E958-5D3A-4DD4-BBF8-EBB01A6C7E25}">
      <dsp:nvSpPr>
        <dsp:cNvPr id="0" name=""/>
        <dsp:cNvSpPr/>
      </dsp:nvSpPr>
      <dsp:spPr>
        <a:xfrm>
          <a:off x="5059583" y="175917"/>
          <a:ext cx="1256086" cy="125608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1EFE88-5C08-48C5-8685-5E9825E7F61C}">
      <dsp:nvSpPr>
        <dsp:cNvPr id="0" name=""/>
        <dsp:cNvSpPr/>
      </dsp:nvSpPr>
      <dsp:spPr>
        <a:xfrm>
          <a:off x="5323362" y="439696"/>
          <a:ext cx="728530" cy="7285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AC2E52-F168-4962-8A46-B606B8E972C3}">
      <dsp:nvSpPr>
        <dsp:cNvPr id="0" name=""/>
        <dsp:cNvSpPr/>
      </dsp:nvSpPr>
      <dsp:spPr>
        <a:xfrm>
          <a:off x="6584831" y="175917"/>
          <a:ext cx="2960775" cy="125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To get insight on data to boost sales.</a:t>
          </a:r>
        </a:p>
      </dsp:txBody>
      <dsp:txXfrm>
        <a:off x="6584831" y="175917"/>
        <a:ext cx="2960775" cy="1256086"/>
      </dsp:txXfrm>
    </dsp:sp>
    <dsp:sp modelId="{CC39EB79-A82A-4F41-828D-344F83E67ACA}">
      <dsp:nvSpPr>
        <dsp:cNvPr id="0" name=""/>
        <dsp:cNvSpPr/>
      </dsp:nvSpPr>
      <dsp:spPr>
        <a:xfrm>
          <a:off x="57667" y="2018608"/>
          <a:ext cx="1256086" cy="125608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193054-63FA-4468-BACE-96100907B149}">
      <dsp:nvSpPr>
        <dsp:cNvPr id="0" name=""/>
        <dsp:cNvSpPr/>
      </dsp:nvSpPr>
      <dsp:spPr>
        <a:xfrm>
          <a:off x="321445" y="2282386"/>
          <a:ext cx="728530" cy="7285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5B9E0E-5960-4E53-A163-AC9E2C3D847D}">
      <dsp:nvSpPr>
        <dsp:cNvPr id="0" name=""/>
        <dsp:cNvSpPr/>
      </dsp:nvSpPr>
      <dsp:spPr>
        <a:xfrm>
          <a:off x="1582915" y="2018608"/>
          <a:ext cx="2960775" cy="125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To analyze sales by mining existing data.</a:t>
          </a:r>
        </a:p>
      </dsp:txBody>
      <dsp:txXfrm>
        <a:off x="1582915" y="2018608"/>
        <a:ext cx="2960775" cy="1256086"/>
      </dsp:txXfrm>
    </dsp:sp>
    <dsp:sp modelId="{D5B395BE-0680-459A-BB24-28809E089FEE}">
      <dsp:nvSpPr>
        <dsp:cNvPr id="0" name=""/>
        <dsp:cNvSpPr/>
      </dsp:nvSpPr>
      <dsp:spPr>
        <a:xfrm>
          <a:off x="5059583" y="2018608"/>
          <a:ext cx="1256086" cy="125608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127A4-0A96-4C94-A825-D1E8DB844B04}">
      <dsp:nvSpPr>
        <dsp:cNvPr id="0" name=""/>
        <dsp:cNvSpPr/>
      </dsp:nvSpPr>
      <dsp:spPr>
        <a:xfrm>
          <a:off x="5323362" y="2282386"/>
          <a:ext cx="728530" cy="7285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C042A9-AAB2-4D1D-90AB-C429B929ACE8}">
      <dsp:nvSpPr>
        <dsp:cNvPr id="0" name=""/>
        <dsp:cNvSpPr/>
      </dsp:nvSpPr>
      <dsp:spPr>
        <a:xfrm>
          <a:off x="6617148" y="2018608"/>
          <a:ext cx="2896141" cy="125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To shed light on the company’s best and worst selling items and services.</a:t>
          </a:r>
        </a:p>
      </dsp:txBody>
      <dsp:txXfrm>
        <a:off x="6617148" y="2018608"/>
        <a:ext cx="2896141" cy="12560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FAEB38-B477-45A0-8F09-C2330C37C5D1}">
      <dsp:nvSpPr>
        <dsp:cNvPr id="0" name=""/>
        <dsp:cNvSpPr/>
      </dsp:nvSpPr>
      <dsp:spPr>
        <a:xfrm>
          <a:off x="383345" y="1560"/>
          <a:ext cx="854595" cy="85459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12368B-3C5B-41C3-99C9-40D72864E988}">
      <dsp:nvSpPr>
        <dsp:cNvPr id="0" name=""/>
        <dsp:cNvSpPr/>
      </dsp:nvSpPr>
      <dsp:spPr>
        <a:xfrm>
          <a:off x="565472" y="183687"/>
          <a:ext cx="490341" cy="4903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D4BAE9-F3BB-418F-8852-5CCB48562B68}">
      <dsp:nvSpPr>
        <dsp:cNvPr id="0" name=""/>
        <dsp:cNvSpPr/>
      </dsp:nvSpPr>
      <dsp:spPr>
        <a:xfrm>
          <a:off x="136719" y="1122341"/>
          <a:ext cx="1292539" cy="577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What month HAD the highest number of sales?  What was the total amount earned during that month?</a:t>
          </a:r>
        </a:p>
      </dsp:txBody>
      <dsp:txXfrm>
        <a:off x="136719" y="1122341"/>
        <a:ext cx="1292539" cy="577902"/>
      </dsp:txXfrm>
    </dsp:sp>
    <dsp:sp modelId="{F0E464ED-D699-4E9D-B87E-82FB140BD708}">
      <dsp:nvSpPr>
        <dsp:cNvPr id="0" name=""/>
        <dsp:cNvSpPr/>
      </dsp:nvSpPr>
      <dsp:spPr>
        <a:xfrm>
          <a:off x="2029493" y="1560"/>
          <a:ext cx="854595" cy="85459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9557C0-1A79-4092-B697-91F62A1F2311}">
      <dsp:nvSpPr>
        <dsp:cNvPr id="0" name=""/>
        <dsp:cNvSpPr/>
      </dsp:nvSpPr>
      <dsp:spPr>
        <a:xfrm>
          <a:off x="2211620" y="183687"/>
          <a:ext cx="490341" cy="4903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D142B3-A0E7-4176-837E-0629603C6ACB}">
      <dsp:nvSpPr>
        <dsp:cNvPr id="0" name=""/>
        <dsp:cNvSpPr/>
      </dsp:nvSpPr>
      <dsp:spPr>
        <a:xfrm>
          <a:off x="1756303" y="1122341"/>
          <a:ext cx="1400976" cy="577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Which city had the HIGHEST sales volume?</a:t>
          </a:r>
        </a:p>
      </dsp:txBody>
      <dsp:txXfrm>
        <a:off x="1756303" y="1122341"/>
        <a:ext cx="1400976" cy="577902"/>
      </dsp:txXfrm>
    </dsp:sp>
    <dsp:sp modelId="{4A80A2E9-BA81-4F14-82B3-D97FF1120584}">
      <dsp:nvSpPr>
        <dsp:cNvPr id="0" name=""/>
        <dsp:cNvSpPr/>
      </dsp:nvSpPr>
      <dsp:spPr>
        <a:xfrm>
          <a:off x="3675640" y="1560"/>
          <a:ext cx="854595" cy="85459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2F2AC2-A547-4F6B-A102-415A22514DD2}">
      <dsp:nvSpPr>
        <dsp:cNvPr id="0" name=""/>
        <dsp:cNvSpPr/>
      </dsp:nvSpPr>
      <dsp:spPr>
        <a:xfrm>
          <a:off x="3857767" y="183687"/>
          <a:ext cx="490341" cy="4903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4D9FAD-E626-4546-98B6-E76F815398C3}">
      <dsp:nvSpPr>
        <dsp:cNvPr id="0" name=""/>
        <dsp:cNvSpPr/>
      </dsp:nvSpPr>
      <dsp:spPr>
        <a:xfrm>
          <a:off x="3402450" y="1122341"/>
          <a:ext cx="1400976" cy="577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What time should advertisement be MADE to increase  sales?</a:t>
          </a:r>
        </a:p>
      </dsp:txBody>
      <dsp:txXfrm>
        <a:off x="3402450" y="1122341"/>
        <a:ext cx="1400976" cy="577902"/>
      </dsp:txXfrm>
    </dsp:sp>
    <dsp:sp modelId="{5E82D31A-FF0B-48BC-B629-95F2FE628A69}">
      <dsp:nvSpPr>
        <dsp:cNvPr id="0" name=""/>
        <dsp:cNvSpPr/>
      </dsp:nvSpPr>
      <dsp:spPr>
        <a:xfrm>
          <a:off x="5321788" y="1560"/>
          <a:ext cx="854595" cy="85459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F744BE-39A9-40B7-BCF1-73F4714A4767}">
      <dsp:nvSpPr>
        <dsp:cNvPr id="0" name=""/>
        <dsp:cNvSpPr/>
      </dsp:nvSpPr>
      <dsp:spPr>
        <a:xfrm>
          <a:off x="5503915" y="183687"/>
          <a:ext cx="490341" cy="4903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FCB3A6F-3AD7-4748-9A1E-6E5D43EDF1FD}">
      <dsp:nvSpPr>
        <dsp:cNvPr id="0" name=""/>
        <dsp:cNvSpPr/>
      </dsp:nvSpPr>
      <dsp:spPr>
        <a:xfrm>
          <a:off x="5048597" y="1122341"/>
          <a:ext cx="1400976" cy="577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What products are often sold together?</a:t>
          </a:r>
        </a:p>
      </dsp:txBody>
      <dsp:txXfrm>
        <a:off x="5048597" y="1122341"/>
        <a:ext cx="1400976" cy="577902"/>
      </dsp:txXfrm>
    </dsp:sp>
    <dsp:sp modelId="{29205D3B-F4FB-4D89-AD58-E06C0DEA3D3A}">
      <dsp:nvSpPr>
        <dsp:cNvPr id="0" name=""/>
        <dsp:cNvSpPr/>
      </dsp:nvSpPr>
      <dsp:spPr>
        <a:xfrm>
          <a:off x="6967935" y="1560"/>
          <a:ext cx="854595" cy="85459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EE69E4-DE19-4699-8D50-D65EB8C0AFA3}">
      <dsp:nvSpPr>
        <dsp:cNvPr id="0" name=""/>
        <dsp:cNvSpPr/>
      </dsp:nvSpPr>
      <dsp:spPr>
        <a:xfrm>
          <a:off x="7150062" y="183687"/>
          <a:ext cx="490341" cy="4903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380AA-1B39-4B13-831A-397463EC0FD6}">
      <dsp:nvSpPr>
        <dsp:cNvPr id="0" name=""/>
        <dsp:cNvSpPr/>
      </dsp:nvSpPr>
      <dsp:spPr>
        <a:xfrm>
          <a:off x="6694745" y="1122341"/>
          <a:ext cx="1400976" cy="577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What product sold the most, AND Why?</a:t>
          </a:r>
        </a:p>
      </dsp:txBody>
      <dsp:txXfrm>
        <a:off x="6694745" y="1122341"/>
        <a:ext cx="1400976" cy="577902"/>
      </dsp:txXfrm>
    </dsp:sp>
    <dsp:sp modelId="{3D616309-490E-4928-A0D7-9C0B7436889C}">
      <dsp:nvSpPr>
        <dsp:cNvPr id="0" name=""/>
        <dsp:cNvSpPr/>
      </dsp:nvSpPr>
      <dsp:spPr>
        <a:xfrm>
          <a:off x="8614083" y="1560"/>
          <a:ext cx="854595" cy="85459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26BE42-9905-451F-BBE7-DCFE71487C67}">
      <dsp:nvSpPr>
        <dsp:cNvPr id="0" name=""/>
        <dsp:cNvSpPr/>
      </dsp:nvSpPr>
      <dsp:spPr>
        <a:xfrm>
          <a:off x="8796210" y="183687"/>
          <a:ext cx="490341" cy="490341"/>
        </a:xfrm>
        <a:prstGeom prst="rect">
          <a:avLst/>
        </a:prstGeom>
        <a:solidFill>
          <a:schemeClr val="accent2">
            <a:hueOff val="-1696488"/>
            <a:satOff val="5592"/>
            <a:lumOff val="5981"/>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DA60F5-106D-4ADD-A642-F69C9FE9DF5F}">
      <dsp:nvSpPr>
        <dsp:cNvPr id="0" name=""/>
        <dsp:cNvSpPr/>
      </dsp:nvSpPr>
      <dsp:spPr>
        <a:xfrm>
          <a:off x="8340892" y="1122341"/>
          <a:ext cx="1400976" cy="577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What product HAD THE HIGHEST sales?</a:t>
          </a:r>
        </a:p>
      </dsp:txBody>
      <dsp:txXfrm>
        <a:off x="8340892" y="1122341"/>
        <a:ext cx="1400976" cy="577902"/>
      </dsp:txXfrm>
    </dsp:sp>
    <dsp:sp modelId="{A4ACBDE2-0703-4D72-89CB-38A429591539}">
      <dsp:nvSpPr>
        <dsp:cNvPr id="0" name=""/>
        <dsp:cNvSpPr/>
      </dsp:nvSpPr>
      <dsp:spPr>
        <a:xfrm>
          <a:off x="1293374" y="2076579"/>
          <a:ext cx="854595" cy="85459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D2074D-447C-4B00-B303-06308B662618}">
      <dsp:nvSpPr>
        <dsp:cNvPr id="0" name=""/>
        <dsp:cNvSpPr/>
      </dsp:nvSpPr>
      <dsp:spPr>
        <a:xfrm>
          <a:off x="1484192" y="2232615"/>
          <a:ext cx="490341" cy="490341"/>
        </a:xfrm>
        <a:prstGeom prst="rect">
          <a:avLst/>
        </a:prstGeom>
        <a:solidFill>
          <a:schemeClr val="accent2">
            <a:hueOff val="-2035785"/>
            <a:satOff val="6711"/>
            <a:lumOff val="7177"/>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86D1EF-0EC1-4DA1-911C-36E01C43AEAD}">
      <dsp:nvSpPr>
        <dsp:cNvPr id="0" name=""/>
        <dsp:cNvSpPr/>
      </dsp:nvSpPr>
      <dsp:spPr>
        <a:xfrm>
          <a:off x="933229" y="3171269"/>
          <a:ext cx="1400976" cy="577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What Day of the week </a:t>
          </a:r>
          <a:r>
            <a:rPr lang="en-US" sz="1100" kern="1200" dirty="0" err="1"/>
            <a:t>haD</a:t>
          </a:r>
          <a:r>
            <a:rPr lang="en-US" sz="1100" kern="1200" dirty="0"/>
            <a:t> the most sales?</a:t>
          </a:r>
        </a:p>
      </dsp:txBody>
      <dsp:txXfrm>
        <a:off x="933229" y="3171269"/>
        <a:ext cx="1400976" cy="577902"/>
      </dsp:txXfrm>
    </dsp:sp>
    <dsp:sp modelId="{4029497E-C412-4AE2-9BE8-E0C4603818EC}">
      <dsp:nvSpPr>
        <dsp:cNvPr id="0" name=""/>
        <dsp:cNvSpPr/>
      </dsp:nvSpPr>
      <dsp:spPr>
        <a:xfrm>
          <a:off x="2852567" y="2050488"/>
          <a:ext cx="854595" cy="85459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16DE9D-79B7-45AB-A371-AAB9BFDD4ABC}">
      <dsp:nvSpPr>
        <dsp:cNvPr id="0" name=""/>
        <dsp:cNvSpPr/>
      </dsp:nvSpPr>
      <dsp:spPr>
        <a:xfrm>
          <a:off x="3034694" y="2232615"/>
          <a:ext cx="490341" cy="490341"/>
        </a:xfrm>
        <a:prstGeom prst="rect">
          <a:avLst/>
        </a:prstGeom>
        <a:solidFill>
          <a:schemeClr val="accent2">
            <a:hueOff val="-2375083"/>
            <a:satOff val="7829"/>
            <a:lumOff val="8373"/>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3591FBC-867E-406D-B6B3-6671A39638B0}">
      <dsp:nvSpPr>
        <dsp:cNvPr id="0" name=""/>
        <dsp:cNvSpPr/>
      </dsp:nvSpPr>
      <dsp:spPr>
        <a:xfrm>
          <a:off x="2579376" y="3171269"/>
          <a:ext cx="1400976" cy="577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How many product EACH WAS SOLD IN each city?</a:t>
          </a:r>
        </a:p>
      </dsp:txBody>
      <dsp:txXfrm>
        <a:off x="2579376" y="3171269"/>
        <a:ext cx="1400976" cy="577902"/>
      </dsp:txXfrm>
    </dsp:sp>
    <dsp:sp modelId="{C6F8633C-9DF2-4C23-A531-720ACA4B1162}">
      <dsp:nvSpPr>
        <dsp:cNvPr id="0" name=""/>
        <dsp:cNvSpPr/>
      </dsp:nvSpPr>
      <dsp:spPr>
        <a:xfrm>
          <a:off x="4498714" y="2050488"/>
          <a:ext cx="854595" cy="85459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9B08AD-E0AC-457C-9CF0-DB99C07FF551}">
      <dsp:nvSpPr>
        <dsp:cNvPr id="0" name=""/>
        <dsp:cNvSpPr/>
      </dsp:nvSpPr>
      <dsp:spPr>
        <a:xfrm>
          <a:off x="4680841" y="2232615"/>
          <a:ext cx="490341" cy="490341"/>
        </a:xfrm>
        <a:prstGeom prst="rect">
          <a:avLst/>
        </a:prstGeom>
        <a:solidFill>
          <a:schemeClr val="accent2">
            <a:hueOff val="-2714380"/>
            <a:satOff val="8948"/>
            <a:lumOff val="9569"/>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2227FF-BE2A-483F-A01E-9DC17BA23AD6}">
      <dsp:nvSpPr>
        <dsp:cNvPr id="0" name=""/>
        <dsp:cNvSpPr/>
      </dsp:nvSpPr>
      <dsp:spPr>
        <a:xfrm>
          <a:off x="4225524" y="3171269"/>
          <a:ext cx="1400976" cy="577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dirty="0"/>
            <a:t>Sales of each product sold in each month</a:t>
          </a:r>
          <a:endParaRPr lang="en-US" sz="1100" kern="1200" dirty="0"/>
        </a:p>
      </dsp:txBody>
      <dsp:txXfrm>
        <a:off x="4225524" y="3171269"/>
        <a:ext cx="1400976" cy="577902"/>
      </dsp:txXfrm>
    </dsp:sp>
    <dsp:sp modelId="{D946057A-04C3-4469-B438-CB3053F1AE25}">
      <dsp:nvSpPr>
        <dsp:cNvPr id="0" name=""/>
        <dsp:cNvSpPr/>
      </dsp:nvSpPr>
      <dsp:spPr>
        <a:xfrm>
          <a:off x="6144862" y="2050488"/>
          <a:ext cx="854595" cy="85459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3B4922-4608-41FD-AE3E-DDC5DAEE8E04}">
      <dsp:nvSpPr>
        <dsp:cNvPr id="0" name=""/>
        <dsp:cNvSpPr/>
      </dsp:nvSpPr>
      <dsp:spPr>
        <a:xfrm>
          <a:off x="6326989" y="2232615"/>
          <a:ext cx="490341" cy="490341"/>
        </a:xfrm>
        <a:prstGeom prst="rect">
          <a:avLst/>
        </a:prstGeom>
        <a:solidFill>
          <a:schemeClr val="accent2">
            <a:hueOff val="-3053678"/>
            <a:satOff val="10066"/>
            <a:lumOff val="10765"/>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5266AB-9EF9-4465-AFD6-BDD3A7E1E186}">
      <dsp:nvSpPr>
        <dsp:cNvPr id="0" name=""/>
        <dsp:cNvSpPr/>
      </dsp:nvSpPr>
      <dsp:spPr>
        <a:xfrm>
          <a:off x="5871671" y="3171269"/>
          <a:ext cx="1400976" cy="577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HOW MANY ORDERS WERE FOR EACH PRODUCT FOR ALL THE MONTHS?</a:t>
          </a:r>
        </a:p>
      </dsp:txBody>
      <dsp:txXfrm>
        <a:off x="5871671" y="3171269"/>
        <a:ext cx="1400976" cy="577902"/>
      </dsp:txXfrm>
    </dsp:sp>
    <dsp:sp modelId="{9D07CE33-6F74-44FB-8F92-1C7769C15CE0}">
      <dsp:nvSpPr>
        <dsp:cNvPr id="0" name=""/>
        <dsp:cNvSpPr/>
      </dsp:nvSpPr>
      <dsp:spPr>
        <a:xfrm>
          <a:off x="7791009" y="2050488"/>
          <a:ext cx="854595" cy="85459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76D908-F760-42E4-B5EE-130F5CA6F01D}">
      <dsp:nvSpPr>
        <dsp:cNvPr id="0" name=""/>
        <dsp:cNvSpPr/>
      </dsp:nvSpPr>
      <dsp:spPr>
        <a:xfrm>
          <a:off x="7973136" y="2232615"/>
          <a:ext cx="490341" cy="490341"/>
        </a:xfrm>
        <a:prstGeom prst="rect">
          <a:avLst/>
        </a:prstGeom>
        <a:solidFill>
          <a:schemeClr val="accent2">
            <a:hueOff val="-3392975"/>
            <a:satOff val="11185"/>
            <a:lumOff val="11961"/>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BAEF21-1582-4CFC-92CA-9FF061671DC6}">
      <dsp:nvSpPr>
        <dsp:cNvPr id="0" name=""/>
        <dsp:cNvSpPr/>
      </dsp:nvSpPr>
      <dsp:spPr>
        <a:xfrm>
          <a:off x="7517819" y="3171269"/>
          <a:ext cx="1400976" cy="577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WHICH PRODUCT GENERATED THE HIGHEST SALES?</a:t>
          </a:r>
        </a:p>
      </dsp:txBody>
      <dsp:txXfrm>
        <a:off x="7517819" y="3171269"/>
        <a:ext cx="1400976" cy="57790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95C5C9-164C-46B3-A87E-7660D39D3106}" type="datetime2">
              <a:rPr lang="en-US" smtClean="0"/>
              <a:t>Tuesday, January 17, 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pPr algn="l"/>
            <a:r>
              <a:rPr lang="en-US"/>
              <a:t>Sample Footer Text</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1621B6DD-29C1-4FEA-923F-71EA1347694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6970550"/>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5179A-1E2B-41AB-B400-4F1B4022FAEE}" type="datetime2">
              <a:rPr lang="en-US" smtClean="0"/>
              <a:t>Tuesday, January 17, 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9584698"/>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81D0F-6595-4F14-8EF3-954CD87C797B}" type="datetime2">
              <a:rPr lang="en-US" smtClean="0"/>
              <a:t>Tuesday, January 17, 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0303135"/>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CFF8A-AAF8-4A12-8A91-9CA0EAF6CBB9}" type="datetime2">
              <a:rPr lang="en-US" smtClean="0"/>
              <a:t>Tuesday, January 17, 2023</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8671557"/>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25C3-021A-4B0B-8F70-0C181FE1CF45}" type="datetime2">
              <a:rPr lang="en-US" smtClean="0"/>
              <a:t>Tuesday, January 17, 2023</a:t>
            </a:fld>
            <a:endParaRPr lang="en-US"/>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5014744"/>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3D88D-8CEC-4ED9-A53B-5596187D9A16}" type="datetime2">
              <a:rPr lang="en-US" smtClean="0"/>
              <a:t>Tuesday, January 17, 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0418590"/>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CD382-DFDA-4722-A27A-59C21AD112F2}" type="datetime2">
              <a:rPr lang="en-US" smtClean="0"/>
              <a:t>Tuesday, January 17, 2023</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4177993"/>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2A30D-1C09-413F-AAB1-38F366000715}" type="datetime2">
              <a:rPr lang="en-US" smtClean="0"/>
              <a:t>Tuesday, January 17, 2023</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884979"/>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82B9C-D65E-4F64-95C3-B10F3B00F0D9}" type="datetime2">
              <a:rPr lang="en-US" smtClean="0"/>
              <a:t>Tuesday, January 17, 2023</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20482549"/>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F5FDCC-6AAC-4A08-B9E0-3793AB5E64C3}" type="datetime2">
              <a:rPr lang="en-US" smtClean="0"/>
              <a:t>Tuesday, January 17, 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3662752"/>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49FE94D-439C-40F1-900E-BC07940E3988}" type="datetime2">
              <a:rPr lang="en-US" smtClean="0"/>
              <a:t>Tuesday, January 17, 2023</a:t>
            </a:fld>
            <a:endParaRPr lang="en-US"/>
          </a:p>
        </p:txBody>
      </p:sp>
      <p:sp>
        <p:nvSpPr>
          <p:cNvPr id="6" name="Footer Placeholder 5"/>
          <p:cNvSpPr>
            <a:spLocks noGrp="1"/>
          </p:cNvSpPr>
          <p:nvPr>
            <p:ph type="ftr" sz="quarter" idx="11"/>
          </p:nvPr>
        </p:nvSpPr>
        <p:spPr>
          <a:xfrm>
            <a:off x="1447382" y="318640"/>
            <a:ext cx="5541004" cy="320931"/>
          </a:xfrm>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2702745"/>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DEA2CF1-0EB2-4673-802D-3371233E4A77}" type="datetime2">
              <a:rPr lang="en-US" smtClean="0"/>
              <a:t>Tuesday, January 17, 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621B6DD-29C1-4FEA-923F-71EA1347694C}"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54658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spd="med">
    <p:pull/>
  </p:transition>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jpg"/><Relationship Id="rId1" Type="http://schemas.openxmlformats.org/officeDocument/2006/relationships/slideLayout" Target="../slideLayouts/slideLayout3.xml"/><Relationship Id="rId4" Type="http://schemas.openxmlformats.org/officeDocument/2006/relationships/image" Target="../media/image61.sv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BA26A-4D27-7D59-414F-9CD5680C0399}"/>
              </a:ext>
            </a:extLst>
          </p:cNvPr>
          <p:cNvSpPr>
            <a:spLocks noGrp="1"/>
          </p:cNvSpPr>
          <p:nvPr>
            <p:ph type="title"/>
          </p:nvPr>
        </p:nvSpPr>
        <p:spPr>
          <a:xfrm>
            <a:off x="6706961" y="1954276"/>
            <a:ext cx="3514639" cy="2374516"/>
          </a:xfrm>
        </p:spPr>
        <p:txBody>
          <a:bodyPr vert="horz" lIns="91440" tIns="45720" rIns="91440" bIns="0" rtlCol="0" anchor="b">
            <a:normAutofit fontScale="90000"/>
          </a:bodyPr>
          <a:lstStyle/>
          <a:p>
            <a:r>
              <a:rPr lang="en-US" sz="4800" dirty="0"/>
              <a:t>Sales Product Data ANALYSIS.</a:t>
            </a:r>
          </a:p>
        </p:txBody>
      </p:sp>
      <p:pic>
        <p:nvPicPr>
          <p:cNvPr id="17" name="Picture 3">
            <a:extLst>
              <a:ext uri="{FF2B5EF4-FFF2-40B4-BE49-F238E27FC236}">
                <a16:creationId xmlns:a16="http://schemas.microsoft.com/office/drawing/2014/main" id="{15AD01BE-929E-0AEC-55AF-312B2604086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8429"/>
          <a:stretch/>
        </p:blipFill>
        <p:spPr>
          <a:xfrm>
            <a:off x="1271223" y="1116345"/>
            <a:ext cx="4825148" cy="3866172"/>
          </a:xfrm>
          <a:prstGeom prst="rect">
            <a:avLst/>
          </a:prstGeom>
        </p:spPr>
      </p:pic>
      <p:sp>
        <p:nvSpPr>
          <p:cNvPr id="6" name="TextBox 5">
            <a:extLst>
              <a:ext uri="{FF2B5EF4-FFF2-40B4-BE49-F238E27FC236}">
                <a16:creationId xmlns:a16="http://schemas.microsoft.com/office/drawing/2014/main" id="{76241B74-F9F4-11EA-0457-77CCA3AE6AD3}"/>
              </a:ext>
            </a:extLst>
          </p:cNvPr>
          <p:cNvSpPr txBox="1"/>
          <p:nvPr/>
        </p:nvSpPr>
        <p:spPr>
          <a:xfrm>
            <a:off x="6795220" y="4743629"/>
            <a:ext cx="3758139" cy="1754326"/>
          </a:xfrm>
          <a:prstGeom prst="rect">
            <a:avLst/>
          </a:prstGeom>
          <a:noFill/>
        </p:spPr>
        <p:txBody>
          <a:bodyPr wrap="square" rtlCol="0">
            <a:spAutoFit/>
          </a:bodyPr>
          <a:lstStyle/>
          <a:p>
            <a:pPr algn="ctr"/>
            <a:r>
              <a:rPr lang="en-US" dirty="0"/>
              <a:t>Prepared By:</a:t>
            </a:r>
          </a:p>
          <a:p>
            <a:pPr algn="ctr"/>
            <a:r>
              <a:rPr lang="en-US" dirty="0"/>
              <a:t>Versacorp Group</a:t>
            </a:r>
          </a:p>
          <a:p>
            <a:pPr algn="ctr"/>
            <a:r>
              <a:rPr lang="en-US" dirty="0"/>
              <a:t>Workshop 1/2</a:t>
            </a:r>
          </a:p>
          <a:p>
            <a:pPr algn="ctr"/>
            <a:r>
              <a:rPr lang="en-US" dirty="0"/>
              <a:t>14:00 - 1600</a:t>
            </a:r>
          </a:p>
          <a:p>
            <a:pPr algn="ctr"/>
            <a:endParaRPr lang="en-US" dirty="0"/>
          </a:p>
          <a:p>
            <a:pPr algn="ctr"/>
            <a:endParaRPr lang="en-US" dirty="0"/>
          </a:p>
        </p:txBody>
      </p:sp>
      <p:pic>
        <p:nvPicPr>
          <p:cNvPr id="8" name="Picture 7" descr="Text&#10;&#10;Description automatically generated with medium confidence">
            <a:extLst>
              <a:ext uri="{FF2B5EF4-FFF2-40B4-BE49-F238E27FC236}">
                <a16:creationId xmlns:a16="http://schemas.microsoft.com/office/drawing/2014/main" id="{70ACC94E-0E3A-E8E4-72AA-FEC0034B04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113" y="4903724"/>
            <a:ext cx="2325328" cy="934477"/>
          </a:xfrm>
          <a:prstGeom prst="rect">
            <a:avLst/>
          </a:prstGeom>
        </p:spPr>
      </p:pic>
    </p:spTree>
    <p:extLst>
      <p:ext uri="{BB962C8B-B14F-4D97-AF65-F5344CB8AC3E}">
        <p14:creationId xmlns:p14="http://schemas.microsoft.com/office/powerpoint/2010/main" val="118430814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2056-0704-A939-C267-89E1CFBDB302}"/>
              </a:ext>
            </a:extLst>
          </p:cNvPr>
          <p:cNvSpPr>
            <a:spLocks noGrp="1"/>
          </p:cNvSpPr>
          <p:nvPr>
            <p:ph type="title" idx="4294967295"/>
          </p:nvPr>
        </p:nvSpPr>
        <p:spPr>
          <a:xfrm>
            <a:off x="0" y="5348934"/>
            <a:ext cx="8643937" cy="550862"/>
          </a:xfrm>
        </p:spPr>
        <p:txBody>
          <a:bodyPr vert="horz" lIns="91440" tIns="45720" rIns="91440" bIns="0" rtlCol="0" anchor="b">
            <a:normAutofit/>
          </a:bodyPr>
          <a:lstStyle/>
          <a:p>
            <a:r>
              <a:rPr lang="en-US" sz="3600" dirty="0"/>
              <a:t>DATA MANIPULATION</a:t>
            </a:r>
          </a:p>
        </p:txBody>
      </p:sp>
      <p:pic>
        <p:nvPicPr>
          <p:cNvPr id="4" name="Picture 3">
            <a:extLst>
              <a:ext uri="{FF2B5EF4-FFF2-40B4-BE49-F238E27FC236}">
                <a16:creationId xmlns:a16="http://schemas.microsoft.com/office/drawing/2014/main" id="{90FFAC89-1A0D-2B56-29C2-0BBBD7FA5870}"/>
              </a:ext>
            </a:extLst>
          </p:cNvPr>
          <p:cNvPicPr>
            <a:picLocks noChangeAspect="1"/>
          </p:cNvPicPr>
          <p:nvPr/>
        </p:nvPicPr>
        <p:blipFill>
          <a:blip r:embed="rId2"/>
          <a:stretch>
            <a:fillRect/>
          </a:stretch>
        </p:blipFill>
        <p:spPr>
          <a:xfrm>
            <a:off x="5529816" y="2956571"/>
            <a:ext cx="6553200" cy="2943225"/>
          </a:xfrm>
          <a:prstGeom prst="rect">
            <a:avLst/>
          </a:prstGeom>
        </p:spPr>
      </p:pic>
      <p:grpSp>
        <p:nvGrpSpPr>
          <p:cNvPr id="19" name="Group 18">
            <a:extLst>
              <a:ext uri="{FF2B5EF4-FFF2-40B4-BE49-F238E27FC236}">
                <a16:creationId xmlns:a16="http://schemas.microsoft.com/office/drawing/2014/main" id="{41324B1F-DAB4-C687-4252-E8BFB4B87A84}"/>
              </a:ext>
            </a:extLst>
          </p:cNvPr>
          <p:cNvGrpSpPr/>
          <p:nvPr/>
        </p:nvGrpSpPr>
        <p:grpSpPr>
          <a:xfrm>
            <a:off x="288235" y="22128"/>
            <a:ext cx="11903765" cy="2810524"/>
            <a:chOff x="1264644" y="367336"/>
            <a:chExt cx="9486900" cy="2282565"/>
          </a:xfrm>
        </p:grpSpPr>
        <p:pic>
          <p:nvPicPr>
            <p:cNvPr id="9" name="Picture 8">
              <a:extLst>
                <a:ext uri="{FF2B5EF4-FFF2-40B4-BE49-F238E27FC236}">
                  <a16:creationId xmlns:a16="http://schemas.microsoft.com/office/drawing/2014/main" id="{C2949E95-8B85-82BF-7705-1B28BCEAD9C7}"/>
                </a:ext>
              </a:extLst>
            </p:cNvPr>
            <p:cNvPicPr>
              <a:picLocks noChangeAspect="1"/>
            </p:cNvPicPr>
            <p:nvPr/>
          </p:nvPicPr>
          <p:blipFill>
            <a:blip r:embed="rId3"/>
            <a:stretch>
              <a:fillRect/>
            </a:stretch>
          </p:blipFill>
          <p:spPr>
            <a:xfrm>
              <a:off x="1264644" y="402001"/>
              <a:ext cx="9486900" cy="2247900"/>
            </a:xfrm>
            <a:prstGeom prst="rect">
              <a:avLst/>
            </a:prstGeom>
          </p:spPr>
        </p:pic>
        <p:sp>
          <p:nvSpPr>
            <p:cNvPr id="18" name="Rectangle 17">
              <a:extLst>
                <a:ext uri="{FF2B5EF4-FFF2-40B4-BE49-F238E27FC236}">
                  <a16:creationId xmlns:a16="http://schemas.microsoft.com/office/drawing/2014/main" id="{3F042F2C-80A3-934E-A0EF-695B121E72D2}"/>
                </a:ext>
              </a:extLst>
            </p:cNvPr>
            <p:cNvSpPr/>
            <p:nvPr/>
          </p:nvSpPr>
          <p:spPr>
            <a:xfrm>
              <a:off x="7633252" y="367336"/>
              <a:ext cx="3031435" cy="3180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8BE47389-C867-A110-6799-54FD12D223C4}"/>
              </a:ext>
            </a:extLst>
          </p:cNvPr>
          <p:cNvSpPr txBox="1"/>
          <p:nvPr/>
        </p:nvSpPr>
        <p:spPr>
          <a:xfrm>
            <a:off x="160867" y="3200400"/>
            <a:ext cx="5308600"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Changed variable datatype; </a:t>
            </a:r>
          </a:p>
          <a:p>
            <a:r>
              <a:rPr lang="en-US" sz="1600" dirty="0"/>
              <a:t>	</a:t>
            </a:r>
            <a:r>
              <a:rPr lang="en-US" sz="1600" dirty="0" err="1"/>
              <a:t>Order_Date</a:t>
            </a:r>
            <a:r>
              <a:rPr lang="en-US" sz="1600" dirty="0"/>
              <a:t> – </a:t>
            </a:r>
            <a:r>
              <a:rPr lang="en-US" sz="1600" dirty="0" err="1"/>
              <a:t>as.POSIXct</a:t>
            </a:r>
            <a:endParaRPr lang="en-US" sz="1600" dirty="0"/>
          </a:p>
          <a:p>
            <a:r>
              <a:rPr lang="en-US" sz="1600" dirty="0"/>
              <a:t>	</a:t>
            </a:r>
            <a:r>
              <a:rPr lang="en-US" sz="1600" dirty="0" err="1"/>
              <a:t>Quantity_Ordered</a:t>
            </a:r>
            <a:r>
              <a:rPr lang="en-US" sz="1600" dirty="0"/>
              <a:t> – </a:t>
            </a:r>
            <a:r>
              <a:rPr lang="en-US" sz="1600" dirty="0" err="1"/>
              <a:t>as.integer</a:t>
            </a:r>
            <a:endParaRPr lang="en-US" sz="1600" dirty="0"/>
          </a:p>
          <a:p>
            <a:r>
              <a:rPr lang="en-US" sz="1600" dirty="0"/>
              <a:t>	Price – </a:t>
            </a:r>
            <a:r>
              <a:rPr lang="en-US" sz="1600" dirty="0" err="1"/>
              <a:t>as.integer</a:t>
            </a:r>
            <a:endParaRPr lang="en-US" sz="1600" dirty="0"/>
          </a:p>
          <a:p>
            <a:endParaRPr lang="en-US" sz="1600" dirty="0"/>
          </a:p>
          <a:p>
            <a:pPr marL="285750" indent="-285750">
              <a:buFont typeface="Arial" panose="020B0604020202020204" pitchFamily="34" charset="0"/>
              <a:buChar char="•"/>
            </a:pPr>
            <a:r>
              <a:rPr lang="en-US" sz="1600" dirty="0"/>
              <a:t>Created Month, Day,  Year, Hour and Day of the week from </a:t>
            </a:r>
            <a:r>
              <a:rPr lang="en-US" sz="1600" dirty="0" err="1"/>
              <a:t>Order_Date</a:t>
            </a:r>
            <a:r>
              <a:rPr lang="en-US" sz="1600" dirty="0"/>
              <a:t>.</a:t>
            </a:r>
          </a:p>
        </p:txBody>
      </p:sp>
    </p:spTree>
    <p:extLst>
      <p:ext uri="{BB962C8B-B14F-4D97-AF65-F5344CB8AC3E}">
        <p14:creationId xmlns:p14="http://schemas.microsoft.com/office/powerpoint/2010/main" val="1643352744"/>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17">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D512056-0704-A939-C267-89E1CFBDB302}"/>
              </a:ext>
            </a:extLst>
          </p:cNvPr>
          <p:cNvSpPr>
            <a:spLocks noGrp="1"/>
          </p:cNvSpPr>
          <p:nvPr>
            <p:ph type="title" idx="4294967295"/>
          </p:nvPr>
        </p:nvSpPr>
        <p:spPr>
          <a:xfrm>
            <a:off x="1772262" y="5064013"/>
            <a:ext cx="8637073" cy="558063"/>
          </a:xfrm>
        </p:spPr>
        <p:txBody>
          <a:bodyPr vert="horz" lIns="91440" tIns="45720" rIns="91440" bIns="0" rtlCol="0" anchor="b">
            <a:normAutofit/>
          </a:bodyPr>
          <a:lstStyle/>
          <a:p>
            <a:r>
              <a:rPr lang="en-US" sz="3600" dirty="0"/>
              <a:t>DATA MANIPULATION</a:t>
            </a:r>
          </a:p>
        </p:txBody>
      </p:sp>
      <p:pic>
        <p:nvPicPr>
          <p:cNvPr id="5" name="Picture 4">
            <a:extLst>
              <a:ext uri="{FF2B5EF4-FFF2-40B4-BE49-F238E27FC236}">
                <a16:creationId xmlns:a16="http://schemas.microsoft.com/office/drawing/2014/main" id="{131FA261-E049-B963-F176-A0C2828CD5F8}"/>
              </a:ext>
            </a:extLst>
          </p:cNvPr>
          <p:cNvPicPr>
            <a:picLocks noChangeAspect="1"/>
          </p:cNvPicPr>
          <p:nvPr/>
        </p:nvPicPr>
        <p:blipFill>
          <a:blip r:embed="rId3"/>
          <a:stretch>
            <a:fillRect/>
          </a:stretch>
        </p:blipFill>
        <p:spPr>
          <a:xfrm>
            <a:off x="-301" y="140695"/>
            <a:ext cx="5717577" cy="2444263"/>
          </a:xfrm>
          <a:prstGeom prst="rect">
            <a:avLst/>
          </a:prstGeom>
        </p:spPr>
      </p:pic>
      <p:cxnSp>
        <p:nvCxnSpPr>
          <p:cNvPr id="24" name="Straight Connector 23">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6" name="Picture 25">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340639C0-3298-0456-E590-6077CFBD2DF7}"/>
              </a:ext>
            </a:extLst>
          </p:cNvPr>
          <p:cNvGrpSpPr/>
          <p:nvPr/>
        </p:nvGrpSpPr>
        <p:grpSpPr>
          <a:xfrm>
            <a:off x="3657601" y="2521426"/>
            <a:ext cx="7965674" cy="2426186"/>
            <a:chOff x="3657601" y="2521426"/>
            <a:chExt cx="7965674" cy="2426186"/>
          </a:xfrm>
        </p:grpSpPr>
        <p:pic>
          <p:nvPicPr>
            <p:cNvPr id="7" name="Picture 6">
              <a:extLst>
                <a:ext uri="{FF2B5EF4-FFF2-40B4-BE49-F238E27FC236}">
                  <a16:creationId xmlns:a16="http://schemas.microsoft.com/office/drawing/2014/main" id="{C9576217-E91E-F81C-1D49-FE3E6A528D64}"/>
                </a:ext>
              </a:extLst>
            </p:cNvPr>
            <p:cNvPicPr>
              <a:picLocks noChangeAspect="1"/>
            </p:cNvPicPr>
            <p:nvPr/>
          </p:nvPicPr>
          <p:blipFill>
            <a:blip r:embed="rId4"/>
            <a:stretch>
              <a:fillRect/>
            </a:stretch>
          </p:blipFill>
          <p:spPr>
            <a:xfrm>
              <a:off x="3657601" y="2577825"/>
              <a:ext cx="7965674" cy="2369787"/>
            </a:xfrm>
            <a:prstGeom prst="rect">
              <a:avLst/>
            </a:prstGeom>
          </p:spPr>
        </p:pic>
        <p:sp>
          <p:nvSpPr>
            <p:cNvPr id="8" name="Rectangle 7">
              <a:extLst>
                <a:ext uri="{FF2B5EF4-FFF2-40B4-BE49-F238E27FC236}">
                  <a16:creationId xmlns:a16="http://schemas.microsoft.com/office/drawing/2014/main" id="{AA032387-3555-32A2-2A24-F0EF8EDF0B24}"/>
                </a:ext>
              </a:extLst>
            </p:cNvPr>
            <p:cNvSpPr/>
            <p:nvPr/>
          </p:nvSpPr>
          <p:spPr>
            <a:xfrm>
              <a:off x="6265718" y="2521426"/>
              <a:ext cx="2732809" cy="4034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30F2E419-628E-4E4E-332F-EB76E17C87DF}"/>
              </a:ext>
            </a:extLst>
          </p:cNvPr>
          <p:cNvSpPr txBox="1"/>
          <p:nvPr/>
        </p:nvSpPr>
        <p:spPr>
          <a:xfrm>
            <a:off x="5875867" y="270934"/>
            <a:ext cx="54102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Separated the </a:t>
            </a:r>
            <a:r>
              <a:rPr lang="en-US" dirty="0" err="1"/>
              <a:t>Purchase_Address</a:t>
            </a:r>
            <a:r>
              <a:rPr lang="en-US" dirty="0"/>
              <a:t> variable to create</a:t>
            </a:r>
          </a:p>
          <a:p>
            <a:r>
              <a:rPr lang="en-US" dirty="0"/>
              <a:t>	City,</a:t>
            </a:r>
          </a:p>
          <a:p>
            <a:r>
              <a:rPr lang="en-US" dirty="0"/>
              <a:t>	State,</a:t>
            </a:r>
          </a:p>
          <a:p>
            <a:r>
              <a:rPr lang="en-US" dirty="0"/>
              <a:t>	</a:t>
            </a:r>
            <a:r>
              <a:rPr lang="en-US" dirty="0" err="1"/>
              <a:t>Zipcode</a:t>
            </a:r>
            <a:r>
              <a:rPr lang="en-US" dirty="0"/>
              <a:t>.</a:t>
            </a:r>
          </a:p>
          <a:p>
            <a:endParaRPr lang="en-US" dirty="0"/>
          </a:p>
          <a:p>
            <a:pPr marL="285750" indent="-285750">
              <a:buFont typeface="Arial" panose="020B0604020202020204" pitchFamily="34" charset="0"/>
              <a:buChar char="•"/>
            </a:pPr>
            <a:r>
              <a:rPr lang="en-US" dirty="0"/>
              <a:t>Deleted the irrelevant variables.</a:t>
            </a:r>
          </a:p>
        </p:txBody>
      </p:sp>
    </p:spTree>
    <p:extLst>
      <p:ext uri="{BB962C8B-B14F-4D97-AF65-F5344CB8AC3E}">
        <p14:creationId xmlns:p14="http://schemas.microsoft.com/office/powerpoint/2010/main" val="1016822751"/>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6" name="Rectangle 11">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7" name="Picture 13">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15">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17">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0" name="Rectangle 19">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1">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D512056-0704-A939-C267-89E1CFBDB302}"/>
              </a:ext>
            </a:extLst>
          </p:cNvPr>
          <p:cNvSpPr>
            <a:spLocks noGrp="1"/>
          </p:cNvSpPr>
          <p:nvPr>
            <p:ph type="title" idx="4294967295"/>
          </p:nvPr>
        </p:nvSpPr>
        <p:spPr>
          <a:xfrm>
            <a:off x="1776424" y="4460798"/>
            <a:ext cx="8637073" cy="558063"/>
          </a:xfrm>
        </p:spPr>
        <p:txBody>
          <a:bodyPr vert="horz" lIns="91440" tIns="45720" rIns="91440" bIns="0" rtlCol="0" anchor="b">
            <a:normAutofit/>
          </a:bodyPr>
          <a:lstStyle/>
          <a:p>
            <a:r>
              <a:rPr lang="en-US" sz="3600"/>
              <a:t>DATA MANIPULATION</a:t>
            </a:r>
            <a:endParaRPr lang="en-US" sz="3600" dirty="0"/>
          </a:p>
        </p:txBody>
      </p:sp>
      <p:pic>
        <p:nvPicPr>
          <p:cNvPr id="7" name="Picture 6">
            <a:extLst>
              <a:ext uri="{FF2B5EF4-FFF2-40B4-BE49-F238E27FC236}">
                <a16:creationId xmlns:a16="http://schemas.microsoft.com/office/drawing/2014/main" id="{D89D8819-7E6E-7CD6-5969-E20FB2DFDB43}"/>
              </a:ext>
            </a:extLst>
          </p:cNvPr>
          <p:cNvPicPr>
            <a:picLocks noChangeAspect="1"/>
          </p:cNvPicPr>
          <p:nvPr/>
        </p:nvPicPr>
        <p:blipFill>
          <a:blip r:embed="rId3"/>
          <a:stretch>
            <a:fillRect/>
          </a:stretch>
        </p:blipFill>
        <p:spPr>
          <a:xfrm>
            <a:off x="4780722" y="2557658"/>
            <a:ext cx="6497479" cy="1786805"/>
          </a:xfrm>
          <a:prstGeom prst="rect">
            <a:avLst/>
          </a:prstGeom>
        </p:spPr>
      </p:pic>
      <p:cxnSp>
        <p:nvCxnSpPr>
          <p:cNvPr id="42" name="Straight Connector 23">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3" name="Picture 25">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4" name="Straight Connector 27">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CCDF970-D801-63BC-92A5-8B6919F05051}"/>
              </a:ext>
            </a:extLst>
          </p:cNvPr>
          <p:cNvSpPr txBox="1"/>
          <p:nvPr/>
        </p:nvSpPr>
        <p:spPr>
          <a:xfrm>
            <a:off x="7272867" y="482600"/>
            <a:ext cx="4385733" cy="923330"/>
          </a:xfrm>
          <a:prstGeom prst="rect">
            <a:avLst/>
          </a:prstGeom>
          <a:noFill/>
        </p:spPr>
        <p:txBody>
          <a:bodyPr wrap="square" rtlCol="0">
            <a:spAutoFit/>
          </a:bodyPr>
          <a:lstStyle/>
          <a:p>
            <a:pPr marL="285750" indent="-285750">
              <a:buFont typeface="Arial" panose="020B0604020202020204" pitchFamily="34" charset="0"/>
              <a:buChar char="•"/>
            </a:pPr>
            <a:r>
              <a:rPr lang="en-US"/>
              <a:t>Filtered out the missing values.</a:t>
            </a:r>
          </a:p>
          <a:p>
            <a:pPr marL="285750" indent="-285750">
              <a:buFont typeface="Arial" panose="020B0604020202020204" pitchFamily="34" charset="0"/>
              <a:buChar char="•"/>
            </a:pPr>
            <a:r>
              <a:rPr lang="en-US"/>
              <a:t>We have 900 entries of missing rows.</a:t>
            </a:r>
          </a:p>
          <a:p>
            <a:pPr marL="285750" indent="-285750">
              <a:buFont typeface="Arial" panose="020B0604020202020204" pitchFamily="34" charset="0"/>
              <a:buChar char="•"/>
            </a:pPr>
            <a:r>
              <a:rPr lang="en-US"/>
              <a:t>Created new df (Clean_Sales_2019)</a:t>
            </a:r>
            <a:endParaRPr lang="en-US" dirty="0"/>
          </a:p>
        </p:txBody>
      </p:sp>
      <p:grpSp>
        <p:nvGrpSpPr>
          <p:cNvPr id="15" name="Group 14">
            <a:extLst>
              <a:ext uri="{FF2B5EF4-FFF2-40B4-BE49-F238E27FC236}">
                <a16:creationId xmlns:a16="http://schemas.microsoft.com/office/drawing/2014/main" id="{9870DAC0-DA7C-DC88-09FD-D17AE2EBA490}"/>
              </a:ext>
            </a:extLst>
          </p:cNvPr>
          <p:cNvGrpSpPr/>
          <p:nvPr/>
        </p:nvGrpSpPr>
        <p:grpSpPr>
          <a:xfrm>
            <a:off x="144445" y="179042"/>
            <a:ext cx="5883822" cy="2339762"/>
            <a:chOff x="1196445" y="614362"/>
            <a:chExt cx="9562042" cy="5684310"/>
          </a:xfrm>
        </p:grpSpPr>
        <p:pic>
          <p:nvPicPr>
            <p:cNvPr id="11" name="Picture 10">
              <a:extLst>
                <a:ext uri="{FF2B5EF4-FFF2-40B4-BE49-F238E27FC236}">
                  <a16:creationId xmlns:a16="http://schemas.microsoft.com/office/drawing/2014/main" id="{0B380EAC-9B50-9242-4D40-D60A19B6003A}"/>
                </a:ext>
              </a:extLst>
            </p:cNvPr>
            <p:cNvPicPr>
              <a:picLocks noChangeAspect="1"/>
            </p:cNvPicPr>
            <p:nvPr/>
          </p:nvPicPr>
          <p:blipFill>
            <a:blip r:embed="rId4"/>
            <a:stretch>
              <a:fillRect/>
            </a:stretch>
          </p:blipFill>
          <p:spPr>
            <a:xfrm>
              <a:off x="1433512" y="614362"/>
              <a:ext cx="9324975" cy="5629275"/>
            </a:xfrm>
            <a:prstGeom prst="rect">
              <a:avLst/>
            </a:prstGeom>
          </p:spPr>
        </p:pic>
        <p:sp>
          <p:nvSpPr>
            <p:cNvPr id="13" name="Oval 12">
              <a:extLst>
                <a:ext uri="{FF2B5EF4-FFF2-40B4-BE49-F238E27FC236}">
                  <a16:creationId xmlns:a16="http://schemas.microsoft.com/office/drawing/2014/main" id="{75AE587F-EA59-B825-B87A-211E893B65DA}"/>
                </a:ext>
              </a:extLst>
            </p:cNvPr>
            <p:cNvSpPr/>
            <p:nvPr/>
          </p:nvSpPr>
          <p:spPr>
            <a:xfrm>
              <a:off x="1196445" y="5926141"/>
              <a:ext cx="2884488" cy="3725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22040487"/>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6" name="Rectangle 11">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7" name="Picture 13">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15">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17">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0" name="Rectangle 19">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1">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D512056-0704-A939-C267-89E1CFBDB302}"/>
              </a:ext>
            </a:extLst>
          </p:cNvPr>
          <p:cNvSpPr>
            <a:spLocks noGrp="1"/>
          </p:cNvSpPr>
          <p:nvPr>
            <p:ph type="title" idx="4294967295"/>
          </p:nvPr>
        </p:nvSpPr>
        <p:spPr>
          <a:xfrm>
            <a:off x="1776424" y="4460798"/>
            <a:ext cx="8637073" cy="558063"/>
          </a:xfrm>
        </p:spPr>
        <p:txBody>
          <a:bodyPr vert="horz" lIns="91440" tIns="45720" rIns="91440" bIns="0" rtlCol="0" anchor="b">
            <a:normAutofit/>
          </a:bodyPr>
          <a:lstStyle/>
          <a:p>
            <a:r>
              <a:rPr lang="en-US" sz="3600" dirty="0"/>
              <a:t>DATA MANIPULATION</a:t>
            </a:r>
          </a:p>
        </p:txBody>
      </p:sp>
      <p:cxnSp>
        <p:nvCxnSpPr>
          <p:cNvPr id="42" name="Straight Connector 23">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3" name="Picture 25">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4" name="Straight Connector 27">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7BB6DD9-C172-8FA4-44E4-4AB9556127C9}"/>
              </a:ext>
            </a:extLst>
          </p:cNvPr>
          <p:cNvGrpSpPr/>
          <p:nvPr/>
        </p:nvGrpSpPr>
        <p:grpSpPr>
          <a:xfrm>
            <a:off x="1846729" y="1780010"/>
            <a:ext cx="9694355" cy="2517589"/>
            <a:chOff x="2961558" y="2249368"/>
            <a:chExt cx="8991903" cy="2099036"/>
          </a:xfrm>
        </p:grpSpPr>
        <p:grpSp>
          <p:nvGrpSpPr>
            <p:cNvPr id="9" name="Group 8">
              <a:extLst>
                <a:ext uri="{FF2B5EF4-FFF2-40B4-BE49-F238E27FC236}">
                  <a16:creationId xmlns:a16="http://schemas.microsoft.com/office/drawing/2014/main" id="{F78AAE3B-ADB9-CF6B-579A-A870786DE7E5}"/>
                </a:ext>
              </a:extLst>
            </p:cNvPr>
            <p:cNvGrpSpPr/>
            <p:nvPr/>
          </p:nvGrpSpPr>
          <p:grpSpPr>
            <a:xfrm>
              <a:off x="2961861" y="2264335"/>
              <a:ext cx="8991600" cy="2084069"/>
              <a:chOff x="2961861" y="2264335"/>
              <a:chExt cx="8991600" cy="2084069"/>
            </a:xfrm>
          </p:grpSpPr>
          <p:pic>
            <p:nvPicPr>
              <p:cNvPr id="4" name="Picture 3">
                <a:extLst>
                  <a:ext uri="{FF2B5EF4-FFF2-40B4-BE49-F238E27FC236}">
                    <a16:creationId xmlns:a16="http://schemas.microsoft.com/office/drawing/2014/main" id="{316872CD-B183-3673-B9ED-D217ED9A894E}"/>
                  </a:ext>
                </a:extLst>
              </p:cNvPr>
              <p:cNvPicPr>
                <a:picLocks noChangeAspect="1"/>
              </p:cNvPicPr>
              <p:nvPr/>
            </p:nvPicPr>
            <p:blipFill>
              <a:blip r:embed="rId3"/>
              <a:stretch>
                <a:fillRect/>
              </a:stretch>
            </p:blipFill>
            <p:spPr>
              <a:xfrm>
                <a:off x="2961861" y="2376729"/>
                <a:ext cx="8991600" cy="1971675"/>
              </a:xfrm>
              <a:prstGeom prst="rect">
                <a:avLst/>
              </a:prstGeom>
            </p:spPr>
          </p:pic>
          <p:sp>
            <p:nvSpPr>
              <p:cNvPr id="8" name="Rectangle 7">
                <a:extLst>
                  <a:ext uri="{FF2B5EF4-FFF2-40B4-BE49-F238E27FC236}">
                    <a16:creationId xmlns:a16="http://schemas.microsoft.com/office/drawing/2014/main" id="{8C1687F2-60D6-E768-F116-415386E39FFA}"/>
                  </a:ext>
                </a:extLst>
              </p:cNvPr>
              <p:cNvSpPr/>
              <p:nvPr/>
            </p:nvSpPr>
            <p:spPr>
              <a:xfrm>
                <a:off x="11295526" y="2264335"/>
                <a:ext cx="654424" cy="3354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a:extLst>
                <a:ext uri="{FF2B5EF4-FFF2-40B4-BE49-F238E27FC236}">
                  <a16:creationId xmlns:a16="http://schemas.microsoft.com/office/drawing/2014/main" id="{94E59EEA-4A84-C8E2-7A10-BB0843A3DF8C}"/>
                </a:ext>
              </a:extLst>
            </p:cNvPr>
            <p:cNvSpPr/>
            <p:nvPr/>
          </p:nvSpPr>
          <p:spPr>
            <a:xfrm>
              <a:off x="2961558" y="2249368"/>
              <a:ext cx="1706911" cy="4273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A9E3A6D6-DCC3-C67A-53C5-B4DAEDE1A965}"/>
              </a:ext>
            </a:extLst>
          </p:cNvPr>
          <p:cNvPicPr>
            <a:picLocks noChangeAspect="1"/>
          </p:cNvPicPr>
          <p:nvPr/>
        </p:nvPicPr>
        <p:blipFill>
          <a:blip r:embed="rId4"/>
          <a:stretch>
            <a:fillRect/>
          </a:stretch>
        </p:blipFill>
        <p:spPr>
          <a:xfrm>
            <a:off x="303119" y="445874"/>
            <a:ext cx="6762750" cy="952500"/>
          </a:xfrm>
          <a:prstGeom prst="rect">
            <a:avLst/>
          </a:prstGeom>
        </p:spPr>
      </p:pic>
      <p:sp>
        <p:nvSpPr>
          <p:cNvPr id="13" name="TextBox 12">
            <a:extLst>
              <a:ext uri="{FF2B5EF4-FFF2-40B4-BE49-F238E27FC236}">
                <a16:creationId xmlns:a16="http://schemas.microsoft.com/office/drawing/2014/main" id="{F8626806-40CF-66CC-46DF-91C98F30693E}"/>
              </a:ext>
            </a:extLst>
          </p:cNvPr>
          <p:cNvSpPr txBox="1"/>
          <p:nvPr/>
        </p:nvSpPr>
        <p:spPr>
          <a:xfrm>
            <a:off x="7298267" y="381000"/>
            <a:ext cx="4239032" cy="646331"/>
          </a:xfrm>
          <a:prstGeom prst="rect">
            <a:avLst/>
          </a:prstGeom>
          <a:noFill/>
        </p:spPr>
        <p:txBody>
          <a:bodyPr wrap="square" rtlCol="0">
            <a:spAutoFit/>
          </a:bodyPr>
          <a:lstStyle/>
          <a:p>
            <a:r>
              <a:rPr lang="en-US" dirty="0"/>
              <a:t>Created new variable “Sales” by multiplying </a:t>
            </a:r>
          </a:p>
          <a:p>
            <a:r>
              <a:rPr lang="en-US" dirty="0"/>
              <a:t>“</a:t>
            </a:r>
            <a:r>
              <a:rPr lang="en-US" dirty="0" err="1"/>
              <a:t>Quantity_Ordered</a:t>
            </a:r>
            <a:r>
              <a:rPr lang="en-US" dirty="0"/>
              <a:t>” by “Price”.</a:t>
            </a:r>
          </a:p>
        </p:txBody>
      </p:sp>
    </p:spTree>
    <p:extLst>
      <p:ext uri="{BB962C8B-B14F-4D97-AF65-F5344CB8AC3E}">
        <p14:creationId xmlns:p14="http://schemas.microsoft.com/office/powerpoint/2010/main" val="762141849"/>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1" name="Picture 50">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3" name="Straight Connector 52">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6D512056-0704-A939-C267-89E1CFBDB302}"/>
              </a:ext>
            </a:extLst>
          </p:cNvPr>
          <p:cNvSpPr>
            <a:spLocks noGrp="1"/>
          </p:cNvSpPr>
          <p:nvPr>
            <p:ph type="title" idx="4294967295"/>
          </p:nvPr>
        </p:nvSpPr>
        <p:spPr>
          <a:xfrm>
            <a:off x="1451579" y="804519"/>
            <a:ext cx="9603275" cy="1049235"/>
          </a:xfrm>
        </p:spPr>
        <p:txBody>
          <a:bodyPr vert="horz" lIns="91440" tIns="45720" rIns="91440" bIns="45720" rtlCol="0" anchor="t">
            <a:normAutofit/>
          </a:bodyPr>
          <a:lstStyle/>
          <a:p>
            <a:r>
              <a:rPr lang="en-US"/>
              <a:t>FINAL VIEW OF DATA</a:t>
            </a:r>
          </a:p>
        </p:txBody>
      </p:sp>
      <p:sp>
        <p:nvSpPr>
          <p:cNvPr id="11" name="TextBox 10">
            <a:extLst>
              <a:ext uri="{FF2B5EF4-FFF2-40B4-BE49-F238E27FC236}">
                <a16:creationId xmlns:a16="http://schemas.microsoft.com/office/drawing/2014/main" id="{68B6D878-9C11-39C4-D512-423DB36F369C}"/>
              </a:ext>
            </a:extLst>
          </p:cNvPr>
          <p:cNvSpPr txBox="1"/>
          <p:nvPr/>
        </p:nvSpPr>
        <p:spPr>
          <a:xfrm>
            <a:off x="702733" y="5334000"/>
            <a:ext cx="7611534" cy="369332"/>
          </a:xfrm>
          <a:prstGeom prst="rect">
            <a:avLst/>
          </a:prstGeom>
          <a:noFill/>
        </p:spPr>
        <p:txBody>
          <a:bodyPr wrap="square" rtlCol="0">
            <a:spAutoFit/>
          </a:bodyPr>
          <a:lstStyle/>
          <a:p>
            <a:r>
              <a:rPr lang="en-US" dirty="0"/>
              <a:t>The final data has 14 variables and 185,950 entries</a:t>
            </a:r>
          </a:p>
        </p:txBody>
      </p:sp>
      <p:grpSp>
        <p:nvGrpSpPr>
          <p:cNvPr id="16" name="Group 15">
            <a:extLst>
              <a:ext uri="{FF2B5EF4-FFF2-40B4-BE49-F238E27FC236}">
                <a16:creationId xmlns:a16="http://schemas.microsoft.com/office/drawing/2014/main" id="{EE19F1F8-2735-A62D-A471-9167BCD833DD}"/>
              </a:ext>
            </a:extLst>
          </p:cNvPr>
          <p:cNvGrpSpPr/>
          <p:nvPr/>
        </p:nvGrpSpPr>
        <p:grpSpPr>
          <a:xfrm>
            <a:off x="1303866" y="2087558"/>
            <a:ext cx="9567333" cy="3245379"/>
            <a:chOff x="0" y="471488"/>
            <a:chExt cx="9522616" cy="4745933"/>
          </a:xfrm>
        </p:grpSpPr>
        <p:pic>
          <p:nvPicPr>
            <p:cNvPr id="14" name="Picture 13">
              <a:extLst>
                <a:ext uri="{FF2B5EF4-FFF2-40B4-BE49-F238E27FC236}">
                  <a16:creationId xmlns:a16="http://schemas.microsoft.com/office/drawing/2014/main" id="{981AB18D-9297-9A5C-03FD-69D071CF9A3E}"/>
                </a:ext>
              </a:extLst>
            </p:cNvPr>
            <p:cNvPicPr>
              <a:picLocks noChangeAspect="1"/>
            </p:cNvPicPr>
            <p:nvPr/>
          </p:nvPicPr>
          <p:blipFill>
            <a:blip r:embed="rId3"/>
            <a:stretch>
              <a:fillRect/>
            </a:stretch>
          </p:blipFill>
          <p:spPr>
            <a:xfrm>
              <a:off x="257175" y="471488"/>
              <a:ext cx="9265441" cy="4693180"/>
            </a:xfrm>
            <a:prstGeom prst="rect">
              <a:avLst/>
            </a:prstGeom>
          </p:spPr>
        </p:pic>
        <p:sp>
          <p:nvSpPr>
            <p:cNvPr id="15" name="Oval 14">
              <a:extLst>
                <a:ext uri="{FF2B5EF4-FFF2-40B4-BE49-F238E27FC236}">
                  <a16:creationId xmlns:a16="http://schemas.microsoft.com/office/drawing/2014/main" id="{59A5BE01-A193-7302-B45D-03FFE00D5250}"/>
                </a:ext>
              </a:extLst>
            </p:cNvPr>
            <p:cNvSpPr/>
            <p:nvPr/>
          </p:nvSpPr>
          <p:spPr>
            <a:xfrm>
              <a:off x="0" y="4848089"/>
              <a:ext cx="2726266" cy="3693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30902729"/>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5" name="Picture 2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1" name="Rectangle 30">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AB0A88E-CCC7-94CA-11FD-A66BDE7AF960}"/>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a:t>DATA VISUALIZATION</a:t>
            </a:r>
          </a:p>
        </p:txBody>
      </p:sp>
      <p:cxnSp>
        <p:nvCxnSpPr>
          <p:cNvPr id="35" name="Straight Connector 34">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7" name="Group 36">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38" name="Rectangle 37">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Graphical user interface, text, application&#10;&#10;Description automatically generated">
            <a:extLst>
              <a:ext uri="{FF2B5EF4-FFF2-40B4-BE49-F238E27FC236}">
                <a16:creationId xmlns:a16="http://schemas.microsoft.com/office/drawing/2014/main" id="{0E548E18-658A-A5BC-C1E8-1A2F808CBEF5}"/>
              </a:ext>
            </a:extLst>
          </p:cNvPr>
          <p:cNvPicPr>
            <a:picLocks noGrp="1" noChangeAspect="1"/>
          </p:cNvPicPr>
          <p:nvPr>
            <p:ph idx="1"/>
          </p:nvPr>
        </p:nvPicPr>
        <p:blipFill>
          <a:blip r:embed="rId3"/>
          <a:stretch>
            <a:fillRect/>
          </a:stretch>
        </p:blipFill>
        <p:spPr>
          <a:xfrm>
            <a:off x="4618374" y="1926359"/>
            <a:ext cx="6282919" cy="2246143"/>
          </a:xfrm>
          <a:prstGeom prst="rect">
            <a:avLst/>
          </a:prstGeom>
        </p:spPr>
      </p:pic>
      <p:pic>
        <p:nvPicPr>
          <p:cNvPr id="43" name="Picture 42">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5" name="Straight Connector 44">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5F0429D-C359-DCAE-81BF-157A103202E0}"/>
              </a:ext>
            </a:extLst>
          </p:cNvPr>
          <p:cNvSpPr txBox="1"/>
          <p:nvPr/>
        </p:nvSpPr>
        <p:spPr>
          <a:xfrm>
            <a:off x="659301" y="3810000"/>
            <a:ext cx="307449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data was grouped by “Month” then summarized by the sum of Sales.</a:t>
            </a:r>
          </a:p>
          <a:p>
            <a:pPr marL="285750" indent="-285750">
              <a:buFont typeface="Arial" panose="020B0604020202020204" pitchFamily="34" charset="0"/>
              <a:buChar char="•"/>
            </a:pPr>
            <a:r>
              <a:rPr lang="en-US" dirty="0" err="1"/>
              <a:t>ggplot</a:t>
            </a:r>
            <a:r>
              <a:rPr lang="en-US" dirty="0"/>
              <a:t> function was used to plot the graph.</a:t>
            </a:r>
          </a:p>
        </p:txBody>
      </p:sp>
    </p:spTree>
    <p:extLst>
      <p:ext uri="{BB962C8B-B14F-4D97-AF65-F5344CB8AC3E}">
        <p14:creationId xmlns:p14="http://schemas.microsoft.com/office/powerpoint/2010/main" val="1429747662"/>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1" name="Rectangle 120">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Connector 122">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5" name="Title 64">
            <a:extLst>
              <a:ext uri="{FF2B5EF4-FFF2-40B4-BE49-F238E27FC236}">
                <a16:creationId xmlns:a16="http://schemas.microsoft.com/office/drawing/2014/main" id="{1AC904B1-212B-05CD-D2C8-34AFC4FB4121}"/>
              </a:ext>
            </a:extLst>
          </p:cNvPr>
          <p:cNvSpPr>
            <a:spLocks noGrp="1"/>
          </p:cNvSpPr>
          <p:nvPr>
            <p:ph type="title"/>
          </p:nvPr>
        </p:nvSpPr>
        <p:spPr>
          <a:xfrm>
            <a:off x="1451580" y="804520"/>
            <a:ext cx="3533201" cy="1031137"/>
          </a:xfrm>
        </p:spPr>
        <p:txBody>
          <a:bodyPr vert="horz" lIns="91440" tIns="45720" rIns="91440" bIns="45720" rtlCol="0" anchor="t">
            <a:noAutofit/>
          </a:bodyPr>
          <a:lstStyle/>
          <a:p>
            <a:pPr lvl="0">
              <a:defRPr cap="all"/>
            </a:pPr>
            <a:r>
              <a:rPr lang="en-US" sz="1600" dirty="0"/>
              <a:t>What month HAD the highest number of sales?  What was the total amount earned during that month?</a:t>
            </a:r>
          </a:p>
        </p:txBody>
      </p:sp>
      <p:sp>
        <p:nvSpPr>
          <p:cNvPr id="125" name="Rectangle 124">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extBox 1">
            <a:extLst>
              <a:ext uri="{FF2B5EF4-FFF2-40B4-BE49-F238E27FC236}">
                <a16:creationId xmlns:a16="http://schemas.microsoft.com/office/drawing/2014/main" id="{BEA6DCCD-B359-9C97-F7B8-AB0865AC26E4}"/>
              </a:ext>
            </a:extLst>
          </p:cNvPr>
          <p:cNvSpPr txBox="1"/>
          <p:nvPr/>
        </p:nvSpPr>
        <p:spPr>
          <a:xfrm>
            <a:off x="1451581" y="2015732"/>
            <a:ext cx="3526523" cy="3450613"/>
          </a:xfrm>
          <a:prstGeom prst="rect">
            <a:avLst/>
          </a:prstGeom>
        </p:spPr>
        <p:txBody>
          <a:bodyPr vert="horz" lIns="91440" tIns="45720" rIns="91440" bIns="45720" rtlCol="0" anchor="t">
            <a:normAutofit/>
          </a:bodyPr>
          <a:lstStyle/>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From the chart, December had the most sales.</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$4,591,824 was earned during the month of December.</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The least sales was recorded in January with $1,813,956.</a:t>
            </a:r>
          </a:p>
        </p:txBody>
      </p:sp>
      <p:grpSp>
        <p:nvGrpSpPr>
          <p:cNvPr id="127" name="Group 126">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128" name="Rectangle 127">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Chart, bar chart&#10;&#10;Description automatically generated">
            <a:extLst>
              <a:ext uri="{FF2B5EF4-FFF2-40B4-BE49-F238E27FC236}">
                <a16:creationId xmlns:a16="http://schemas.microsoft.com/office/drawing/2014/main" id="{4E563C6D-BF61-EF28-6D69-85787EB83438}"/>
              </a:ext>
            </a:extLst>
          </p:cNvPr>
          <p:cNvPicPr>
            <a:picLocks noChangeAspect="1"/>
          </p:cNvPicPr>
          <p:nvPr/>
        </p:nvPicPr>
        <p:blipFill rotWithShape="1">
          <a:blip r:embed="rId2">
            <a:extLst>
              <a:ext uri="{28A0092B-C50C-407E-A947-70E740481C1C}">
                <a14:useLocalDpi xmlns:a14="http://schemas.microsoft.com/office/drawing/2010/main" val="0"/>
              </a:ext>
            </a:extLst>
          </a:blip>
          <a:srcRect t="4547" r="2" b="3346"/>
          <a:stretch/>
        </p:blipFill>
        <p:spPr>
          <a:xfrm>
            <a:off x="6093926" y="1116345"/>
            <a:ext cx="4821551" cy="3866172"/>
          </a:xfrm>
          <a:prstGeom prst="rect">
            <a:avLst/>
          </a:prstGeom>
        </p:spPr>
      </p:pic>
      <p:pic>
        <p:nvPicPr>
          <p:cNvPr id="131" name="Picture 130">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3" name="Straight Connector 132">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575491"/>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6" name="Picture 35">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37">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2" name="Rectangle 41">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D053791-E4D9-4290-7503-559218196867}"/>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a:t>DATA VISUALIZATION</a:t>
            </a:r>
          </a:p>
        </p:txBody>
      </p:sp>
      <p:cxnSp>
        <p:nvCxnSpPr>
          <p:cNvPr id="46" name="Straight Connector 45">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48" name="Group 47">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49" name="Rectangle 48">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2" name="Rectangle 51">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Text&#10;&#10;Description automatically generated">
            <a:extLst>
              <a:ext uri="{FF2B5EF4-FFF2-40B4-BE49-F238E27FC236}">
                <a16:creationId xmlns:a16="http://schemas.microsoft.com/office/drawing/2014/main" id="{48A9CFE8-69C7-E7BA-6040-383EBAEA7E90}"/>
              </a:ext>
            </a:extLst>
          </p:cNvPr>
          <p:cNvPicPr>
            <a:picLocks noGrp="1" noChangeAspect="1"/>
          </p:cNvPicPr>
          <p:nvPr>
            <p:ph idx="1"/>
          </p:nvPr>
        </p:nvPicPr>
        <p:blipFill>
          <a:blip r:embed="rId3"/>
          <a:stretch>
            <a:fillRect/>
          </a:stretch>
        </p:blipFill>
        <p:spPr>
          <a:xfrm>
            <a:off x="4618374" y="2062115"/>
            <a:ext cx="6282919" cy="1974631"/>
          </a:xfrm>
          <a:prstGeom prst="rect">
            <a:avLst/>
          </a:prstGeom>
        </p:spPr>
      </p:pic>
      <p:pic>
        <p:nvPicPr>
          <p:cNvPr id="54" name="Picture 53">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6" name="Straight Connector 55">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1E91D6E-B04A-8C62-95E9-66B96E3F95B2}"/>
              </a:ext>
            </a:extLst>
          </p:cNvPr>
          <p:cNvSpPr txBox="1"/>
          <p:nvPr/>
        </p:nvSpPr>
        <p:spPr>
          <a:xfrm>
            <a:off x="433104" y="3811136"/>
            <a:ext cx="3050116" cy="1477328"/>
          </a:xfrm>
          <a:prstGeom prst="rect">
            <a:avLst/>
          </a:prstGeom>
          <a:noFill/>
        </p:spPr>
        <p:txBody>
          <a:bodyPr wrap="square">
            <a:spAutoFit/>
          </a:bodyPr>
          <a:lstStyle/>
          <a:p>
            <a:pPr marL="285750" indent="-285750">
              <a:buFont typeface="Arial" panose="020B0604020202020204" pitchFamily="34" charset="0"/>
              <a:buChar char="•"/>
            </a:pPr>
            <a:r>
              <a:rPr lang="en-US" dirty="0"/>
              <a:t>The data was grouped by “City” then summarized by the sum of Sales.</a:t>
            </a:r>
          </a:p>
          <a:p>
            <a:pPr marL="285750" indent="-285750">
              <a:buFont typeface="Arial" panose="020B0604020202020204" pitchFamily="34" charset="0"/>
              <a:buChar char="•"/>
            </a:pPr>
            <a:r>
              <a:rPr lang="en-US" dirty="0" err="1"/>
              <a:t>ggplot</a:t>
            </a:r>
            <a:r>
              <a:rPr lang="en-US" dirty="0"/>
              <a:t> function was used to plot the graph.</a:t>
            </a:r>
          </a:p>
        </p:txBody>
      </p:sp>
    </p:spTree>
    <p:extLst>
      <p:ext uri="{BB962C8B-B14F-4D97-AF65-F5344CB8AC3E}">
        <p14:creationId xmlns:p14="http://schemas.microsoft.com/office/powerpoint/2010/main" val="505902946"/>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47" name="Rectangle 146">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 name="Straight Connector 148">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5" name="Title 64">
            <a:extLst>
              <a:ext uri="{FF2B5EF4-FFF2-40B4-BE49-F238E27FC236}">
                <a16:creationId xmlns:a16="http://schemas.microsoft.com/office/drawing/2014/main" id="{1AC904B1-212B-05CD-D2C8-34AFC4FB4121}"/>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sz="2200" dirty="0"/>
              <a:t>Which city had the HIGHEST sales volume?</a:t>
            </a:r>
          </a:p>
        </p:txBody>
      </p:sp>
      <p:sp>
        <p:nvSpPr>
          <p:cNvPr id="151" name="Rectangle 150">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TextBox 7">
            <a:extLst>
              <a:ext uri="{FF2B5EF4-FFF2-40B4-BE49-F238E27FC236}">
                <a16:creationId xmlns:a16="http://schemas.microsoft.com/office/drawing/2014/main" id="{26104204-3742-D414-0C3A-F8DE722C088B}"/>
              </a:ext>
            </a:extLst>
          </p:cNvPr>
          <p:cNvSpPr txBox="1"/>
          <p:nvPr/>
        </p:nvSpPr>
        <p:spPr>
          <a:xfrm>
            <a:off x="1451581" y="2015732"/>
            <a:ext cx="3526523" cy="3450613"/>
          </a:xfrm>
          <a:prstGeom prst="rect">
            <a:avLst/>
          </a:prstGeom>
        </p:spPr>
        <p:txBody>
          <a:bodyPr vert="horz" lIns="91440" tIns="45720" rIns="91440" bIns="45720" rtlCol="0" anchor="t">
            <a:normAutofit/>
          </a:bodyPr>
          <a:lstStyle/>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San Francisco had the highest sales with total sales reaching  $8,262,203.</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Los Angeles recorded $5,426,973 which is the second highest sales volume.</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The least sales was recorded in Austin with $1,811,054.</a:t>
            </a:r>
          </a:p>
          <a:p>
            <a:pPr marL="285750" indent="-228600" defTabSz="914400">
              <a:lnSpc>
                <a:spcPct val="120000"/>
              </a:lnSpc>
              <a:spcAft>
                <a:spcPts val="600"/>
              </a:spcAft>
              <a:buClr>
                <a:schemeClr val="accent1"/>
              </a:buClr>
              <a:buSzPct val="100000"/>
              <a:buFont typeface="Arial" panose="020B0604020202020204" pitchFamily="34" charset="0"/>
              <a:buChar char="•"/>
            </a:pPr>
            <a:endParaRPr lang="en-US" dirty="0"/>
          </a:p>
        </p:txBody>
      </p:sp>
      <p:grpSp>
        <p:nvGrpSpPr>
          <p:cNvPr id="153" name="Group 152">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54" name="Rectangle 153">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7" name="Rectangle 156">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A94927F6-2981-0BB6-6FE3-A7852B21862E}"/>
              </a:ext>
            </a:extLst>
          </p:cNvPr>
          <p:cNvPicPr>
            <a:picLocks noGrp="1" noChangeAspect="1"/>
          </p:cNvPicPr>
          <p:nvPr>
            <p:ph idx="1"/>
          </p:nvPr>
        </p:nvPicPr>
        <p:blipFill>
          <a:blip r:embed="rId2"/>
          <a:stretch>
            <a:fillRect/>
          </a:stretch>
        </p:blipFill>
        <p:spPr>
          <a:xfrm>
            <a:off x="6093926" y="1434211"/>
            <a:ext cx="4821551" cy="3230439"/>
          </a:xfrm>
          <a:prstGeom prst="rect">
            <a:avLst/>
          </a:prstGeom>
        </p:spPr>
      </p:pic>
      <p:pic>
        <p:nvPicPr>
          <p:cNvPr id="159" name="Picture 158">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1" name="Straight Connector 160">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133345"/>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7" name="Picture 4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9" name="Straight Connector 4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3" name="Rectangle 52">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D053791-E4D9-4290-7503-559218196867}"/>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a:t>DATA VISUALIZATION</a:t>
            </a:r>
          </a:p>
        </p:txBody>
      </p:sp>
      <p:cxnSp>
        <p:nvCxnSpPr>
          <p:cNvPr id="57" name="Straight Connector 56">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59" name="Group 58">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60" name="Rectangle 59">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3" name="Rectangle 62">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text&#10;&#10;Description automatically generated with medium confidence">
            <a:extLst>
              <a:ext uri="{FF2B5EF4-FFF2-40B4-BE49-F238E27FC236}">
                <a16:creationId xmlns:a16="http://schemas.microsoft.com/office/drawing/2014/main" id="{D6583EB6-7AF0-3A53-E9ED-5593CDAF7374}"/>
              </a:ext>
            </a:extLst>
          </p:cNvPr>
          <p:cNvPicPr>
            <a:picLocks noGrp="1" noChangeAspect="1"/>
          </p:cNvPicPr>
          <p:nvPr>
            <p:ph idx="1"/>
          </p:nvPr>
        </p:nvPicPr>
        <p:blipFill>
          <a:blip r:embed="rId3"/>
          <a:stretch>
            <a:fillRect/>
          </a:stretch>
        </p:blipFill>
        <p:spPr>
          <a:xfrm>
            <a:off x="4618374" y="2232652"/>
            <a:ext cx="6282919" cy="1633558"/>
          </a:xfrm>
          <a:prstGeom prst="rect">
            <a:avLst/>
          </a:prstGeom>
        </p:spPr>
      </p:pic>
      <p:pic>
        <p:nvPicPr>
          <p:cNvPr id="65" name="Picture 64">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7" name="Straight Connector 66">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0CF589B-A459-7312-CA42-58ECAE428CB9}"/>
              </a:ext>
            </a:extLst>
          </p:cNvPr>
          <p:cNvSpPr txBox="1"/>
          <p:nvPr/>
        </p:nvSpPr>
        <p:spPr>
          <a:xfrm>
            <a:off x="433104" y="3866209"/>
            <a:ext cx="3227508" cy="1477328"/>
          </a:xfrm>
          <a:prstGeom prst="rect">
            <a:avLst/>
          </a:prstGeom>
          <a:noFill/>
        </p:spPr>
        <p:txBody>
          <a:bodyPr wrap="square">
            <a:spAutoFit/>
          </a:bodyPr>
          <a:lstStyle/>
          <a:p>
            <a:pPr marL="285750" indent="-285750">
              <a:buFont typeface="Arial" panose="020B0604020202020204" pitchFamily="34" charset="0"/>
              <a:buChar char="•"/>
            </a:pPr>
            <a:r>
              <a:rPr lang="en-US" dirty="0"/>
              <a:t>The data was grouped by “Hour” then summarized by the sum of Sales.</a:t>
            </a:r>
          </a:p>
          <a:p>
            <a:pPr marL="285750" indent="-285750">
              <a:buFont typeface="Arial" panose="020B0604020202020204" pitchFamily="34" charset="0"/>
              <a:buChar char="•"/>
            </a:pPr>
            <a:r>
              <a:rPr lang="en-US" dirty="0" err="1"/>
              <a:t>ggplot</a:t>
            </a:r>
            <a:r>
              <a:rPr lang="en-US" dirty="0"/>
              <a:t> function was used to plot the graph.</a:t>
            </a:r>
          </a:p>
        </p:txBody>
      </p:sp>
    </p:spTree>
    <p:extLst>
      <p:ext uri="{BB962C8B-B14F-4D97-AF65-F5344CB8AC3E}">
        <p14:creationId xmlns:p14="http://schemas.microsoft.com/office/powerpoint/2010/main" val="345660792"/>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7C70BFDB-979D-4D01-8764-154458F98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5FCB5B7-E85D-4C9D-AE9B-2B04C20D7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53" name="Group 52">
            <a:extLst>
              <a:ext uri="{FF2B5EF4-FFF2-40B4-BE49-F238E27FC236}">
                <a16:creationId xmlns:a16="http://schemas.microsoft.com/office/drawing/2014/main" id="{4C48EA7D-6DFA-4BAB-B557-0D500356BE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9" y="482171"/>
            <a:ext cx="4074533" cy="5149101"/>
            <a:chOff x="632239" y="482171"/>
            <a:chExt cx="4074533" cy="5149101"/>
          </a:xfrm>
        </p:grpSpPr>
        <p:sp>
          <p:nvSpPr>
            <p:cNvPr id="54" name="Rectangle 53">
              <a:extLst>
                <a:ext uri="{FF2B5EF4-FFF2-40B4-BE49-F238E27FC236}">
                  <a16:creationId xmlns:a16="http://schemas.microsoft.com/office/drawing/2014/main" id="{0A792C74-3AEF-46D7-BB84-FE0A1C9FD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9"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3F01C4D-F010-44B1-B80D-DE6D0036F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8"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66DEDBC9-7E02-4AC1-84C0-28900C560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77965"/>
            <a:ext cx="3124515"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5D8167BA-4647-4588-9EF8-AFA0496DC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0359"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60BB9A9-F629-D21B-E7CD-E7E3EEC8CA8B}"/>
              </a:ext>
            </a:extLst>
          </p:cNvPr>
          <p:cNvSpPr>
            <a:spLocks noGrp="1"/>
          </p:cNvSpPr>
          <p:nvPr>
            <p:ph type="title"/>
          </p:nvPr>
        </p:nvSpPr>
        <p:spPr>
          <a:xfrm>
            <a:off x="5188043" y="804520"/>
            <a:ext cx="5550355" cy="1049235"/>
          </a:xfrm>
        </p:spPr>
        <p:txBody>
          <a:bodyPr vert="horz" lIns="91440" tIns="45720" rIns="91440" bIns="0" rtlCol="0">
            <a:normAutofit/>
          </a:bodyPr>
          <a:lstStyle/>
          <a:p>
            <a:r>
              <a:rPr lang="en-US" dirty="0"/>
              <a:t>About The Data</a:t>
            </a:r>
          </a:p>
        </p:txBody>
      </p:sp>
      <p:pic>
        <p:nvPicPr>
          <p:cNvPr id="8" name="Graphic 7" descr="Bar chart">
            <a:extLst>
              <a:ext uri="{FF2B5EF4-FFF2-40B4-BE49-F238E27FC236}">
                <a16:creationId xmlns:a16="http://schemas.microsoft.com/office/drawing/2014/main" id="{F2C95BB1-D68A-2B44-3BB5-114C356BC2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5438" y="1649879"/>
            <a:ext cx="2799103" cy="2799103"/>
          </a:xfrm>
          <a:prstGeom prst="rect">
            <a:avLst/>
          </a:prstGeom>
        </p:spPr>
      </p:pic>
      <p:sp>
        <p:nvSpPr>
          <p:cNvPr id="44" name="Content Placeholder 4">
            <a:extLst>
              <a:ext uri="{FF2B5EF4-FFF2-40B4-BE49-F238E27FC236}">
                <a16:creationId xmlns:a16="http://schemas.microsoft.com/office/drawing/2014/main" id="{558B233D-0245-DA7F-D843-B42EF9992393}"/>
              </a:ext>
            </a:extLst>
          </p:cNvPr>
          <p:cNvSpPr>
            <a:spLocks noGrp="1"/>
          </p:cNvSpPr>
          <p:nvPr>
            <p:ph idx="1"/>
          </p:nvPr>
        </p:nvSpPr>
        <p:spPr>
          <a:xfrm>
            <a:off x="5188043" y="2015732"/>
            <a:ext cx="5550355" cy="3450613"/>
          </a:xfrm>
        </p:spPr>
        <p:txBody>
          <a:bodyPr>
            <a:normAutofit fontScale="70000" lnSpcReduction="20000"/>
          </a:bodyPr>
          <a:lstStyle/>
          <a:p>
            <a:r>
              <a:rPr lang="en-US" dirty="0"/>
              <a:t>This dataset is about a sales analysis of an online store.</a:t>
            </a:r>
          </a:p>
          <a:p>
            <a:r>
              <a:rPr lang="en-US" dirty="0"/>
              <a:t>Sales analysis is the process of mining your data to evaluate your sales team's performance in relation to its goals. It provides insights into the top performing and failing products/services, selling issues and market opportunities, sales forecasting, and revenue-generating sales activities.</a:t>
            </a:r>
          </a:p>
          <a:p>
            <a:r>
              <a:rPr lang="en-US" dirty="0"/>
              <a:t>The products sold are mostly technological products and accessories such as Laptops, iPhones, charging cables, etc.</a:t>
            </a:r>
          </a:p>
          <a:p>
            <a:r>
              <a:rPr lang="en-US" dirty="0"/>
              <a:t>The dataset is available on Kaggle.</a:t>
            </a:r>
          </a:p>
          <a:p>
            <a:r>
              <a:rPr lang="en-US" dirty="0"/>
              <a:t>The duration of the data collected is from January to December 2019. </a:t>
            </a:r>
          </a:p>
          <a:p>
            <a:r>
              <a:rPr lang="en-US" dirty="0"/>
              <a:t>Data for each months are available in separate spreadsheets. </a:t>
            </a:r>
          </a:p>
          <a:p>
            <a:r>
              <a:rPr lang="en-US" dirty="0"/>
              <a:t>Link to the data set: https://www.kaggle.com/datasets/knightbearr/sales-product-data</a:t>
            </a:r>
          </a:p>
        </p:txBody>
      </p:sp>
      <p:pic>
        <p:nvPicPr>
          <p:cNvPr id="61" name="Picture 60">
            <a:extLst>
              <a:ext uri="{FF2B5EF4-FFF2-40B4-BE49-F238E27FC236}">
                <a16:creationId xmlns:a16="http://schemas.microsoft.com/office/drawing/2014/main" id="{BAC44D98-B853-4420-8ED4-E3792706D4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3" name="Straight Connector 62">
            <a:extLst>
              <a:ext uri="{FF2B5EF4-FFF2-40B4-BE49-F238E27FC236}">
                <a16:creationId xmlns:a16="http://schemas.microsoft.com/office/drawing/2014/main" id="{46625410-A0A9-42B8-96F9-540C7C42CB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10396"/>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66" name="Rectangle 165">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8" name="Straight Connector 167">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5" name="Title 64">
            <a:extLst>
              <a:ext uri="{FF2B5EF4-FFF2-40B4-BE49-F238E27FC236}">
                <a16:creationId xmlns:a16="http://schemas.microsoft.com/office/drawing/2014/main" id="{1AC904B1-212B-05CD-D2C8-34AFC4FB4121}"/>
              </a:ext>
            </a:extLst>
          </p:cNvPr>
          <p:cNvSpPr>
            <a:spLocks noGrp="1"/>
          </p:cNvSpPr>
          <p:nvPr>
            <p:ph type="title"/>
          </p:nvPr>
        </p:nvSpPr>
        <p:spPr>
          <a:xfrm>
            <a:off x="1451581" y="1115475"/>
            <a:ext cx="3530157" cy="711648"/>
          </a:xfrm>
        </p:spPr>
        <p:txBody>
          <a:bodyPr vert="horz" lIns="91440" tIns="45720" rIns="91440" bIns="45720" rtlCol="0" anchor="t">
            <a:normAutofit/>
          </a:bodyPr>
          <a:lstStyle/>
          <a:p>
            <a:r>
              <a:rPr lang="en-US" sz="1500" dirty="0"/>
              <a:t>What time should advertisement be MADE to increase  sales?</a:t>
            </a:r>
          </a:p>
        </p:txBody>
      </p:sp>
      <p:sp>
        <p:nvSpPr>
          <p:cNvPr id="170" name="Rectangle 169">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9183DEEF-A41A-8E40-4A19-375475B9B072}"/>
              </a:ext>
            </a:extLst>
          </p:cNvPr>
          <p:cNvSpPr>
            <a:spLocks noGrp="1"/>
          </p:cNvSpPr>
          <p:nvPr>
            <p:ph idx="1"/>
          </p:nvPr>
        </p:nvSpPr>
        <p:spPr>
          <a:xfrm>
            <a:off x="1451581" y="2015732"/>
            <a:ext cx="3526523" cy="3450613"/>
          </a:xfrm>
        </p:spPr>
        <p:txBody>
          <a:bodyPr vert="horz" lIns="91440" tIns="45720" rIns="91440" bIns="45720" rtlCol="0" anchor="t">
            <a:normAutofit fontScale="70000" lnSpcReduction="20000"/>
          </a:bodyPr>
          <a:lstStyle/>
          <a:p>
            <a:pPr marL="285750">
              <a:spcAft>
                <a:spcPts val="600"/>
              </a:spcAft>
            </a:pPr>
            <a:r>
              <a:rPr lang="en-US" dirty="0"/>
              <a:t>From the graph, it shows that sales starts to increase around 9:00 and sales begins to drop significantly around 22:00.</a:t>
            </a:r>
          </a:p>
          <a:p>
            <a:pPr marL="285750">
              <a:spcAft>
                <a:spcPts val="600"/>
              </a:spcAft>
            </a:pPr>
            <a:r>
              <a:rPr lang="en-US" dirty="0"/>
              <a:t>We would suggest to the organization to display advertisement between the hours 9:00 – 22:00 as this increases the likelihood of sales of the advertised products.</a:t>
            </a:r>
          </a:p>
          <a:p>
            <a:pPr marL="285750">
              <a:spcAft>
                <a:spcPts val="600"/>
              </a:spcAft>
            </a:pPr>
            <a:r>
              <a:rPr lang="en-US" dirty="0"/>
              <a:t>Sales significantly increase during this time period because this is when people are most active.</a:t>
            </a:r>
          </a:p>
        </p:txBody>
      </p:sp>
      <p:grpSp>
        <p:nvGrpSpPr>
          <p:cNvPr id="172" name="Group 171">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73" name="Rectangle 172">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6" name="Rectangle 175">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41E5F9C-8B13-66C2-085D-5F11D3CB3ADD}"/>
              </a:ext>
            </a:extLst>
          </p:cNvPr>
          <p:cNvPicPr>
            <a:picLocks noChangeAspect="1"/>
          </p:cNvPicPr>
          <p:nvPr/>
        </p:nvPicPr>
        <p:blipFill>
          <a:blip r:embed="rId2"/>
          <a:stretch>
            <a:fillRect/>
          </a:stretch>
        </p:blipFill>
        <p:spPr>
          <a:xfrm>
            <a:off x="6093926" y="1434211"/>
            <a:ext cx="4821551" cy="3230439"/>
          </a:xfrm>
          <a:prstGeom prst="rect">
            <a:avLst/>
          </a:prstGeom>
        </p:spPr>
      </p:pic>
      <p:pic>
        <p:nvPicPr>
          <p:cNvPr id="178" name="Picture 177">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0" name="Straight Connector 179">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463329"/>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7" name="Picture 4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9" name="Straight Connector 4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3" name="Rectangle 52">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D053791-E4D9-4290-7503-559218196867}"/>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dirty="0"/>
              <a:t>DATA VISUALIZATION</a:t>
            </a:r>
          </a:p>
        </p:txBody>
      </p:sp>
      <p:cxnSp>
        <p:nvCxnSpPr>
          <p:cNvPr id="57" name="Straight Connector 56">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59" name="Group 58">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60" name="Rectangle 59">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3" name="Rectangle 62">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text, application&#10;&#10;Description automatically generated">
            <a:extLst>
              <a:ext uri="{FF2B5EF4-FFF2-40B4-BE49-F238E27FC236}">
                <a16:creationId xmlns:a16="http://schemas.microsoft.com/office/drawing/2014/main" id="{BD4C6E2F-2B2A-B948-48E7-571CC0044854}"/>
              </a:ext>
            </a:extLst>
          </p:cNvPr>
          <p:cNvPicPr>
            <a:picLocks noGrp="1" noChangeAspect="1"/>
          </p:cNvPicPr>
          <p:nvPr>
            <p:ph idx="1"/>
          </p:nvPr>
        </p:nvPicPr>
        <p:blipFill>
          <a:blip r:embed="rId3"/>
          <a:stretch>
            <a:fillRect/>
          </a:stretch>
        </p:blipFill>
        <p:spPr>
          <a:xfrm>
            <a:off x="4618374" y="2224798"/>
            <a:ext cx="6282919" cy="1649266"/>
          </a:xfrm>
          <a:prstGeom prst="rect">
            <a:avLst/>
          </a:prstGeom>
        </p:spPr>
      </p:pic>
      <p:pic>
        <p:nvPicPr>
          <p:cNvPr id="65" name="Picture 64">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7" name="Straight Connector 66">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47B29E5-66C4-0479-B6B5-7903906BB018}"/>
              </a:ext>
            </a:extLst>
          </p:cNvPr>
          <p:cNvSpPr txBox="1"/>
          <p:nvPr/>
        </p:nvSpPr>
        <p:spPr>
          <a:xfrm>
            <a:off x="461528" y="3757271"/>
            <a:ext cx="3199084" cy="1754326"/>
          </a:xfrm>
          <a:prstGeom prst="rect">
            <a:avLst/>
          </a:prstGeom>
          <a:noFill/>
        </p:spPr>
        <p:txBody>
          <a:bodyPr wrap="square">
            <a:spAutoFit/>
          </a:bodyPr>
          <a:lstStyle/>
          <a:p>
            <a:pPr marL="285750" indent="-285750">
              <a:buFont typeface="Arial" panose="020B0604020202020204" pitchFamily="34" charset="0"/>
              <a:buChar char="•"/>
            </a:pPr>
            <a:r>
              <a:rPr lang="en-US" dirty="0"/>
              <a:t>The data was grouped by “</a:t>
            </a:r>
            <a:r>
              <a:rPr lang="en-US" dirty="0" err="1"/>
              <a:t>Day_of_week</a:t>
            </a:r>
            <a:r>
              <a:rPr lang="en-US" dirty="0"/>
              <a:t>” then summarized it by the sum of Sales.</a:t>
            </a:r>
          </a:p>
          <a:p>
            <a:pPr marL="285750" indent="-285750">
              <a:buFont typeface="Arial" panose="020B0604020202020204" pitchFamily="34" charset="0"/>
              <a:buChar char="•"/>
            </a:pPr>
            <a:r>
              <a:rPr lang="en-US" dirty="0" err="1"/>
              <a:t>ggplot</a:t>
            </a:r>
            <a:r>
              <a:rPr lang="en-US" dirty="0"/>
              <a:t> function was used to plot the graph.</a:t>
            </a:r>
          </a:p>
        </p:txBody>
      </p:sp>
    </p:spTree>
    <p:extLst>
      <p:ext uri="{BB962C8B-B14F-4D97-AF65-F5344CB8AC3E}">
        <p14:creationId xmlns:p14="http://schemas.microsoft.com/office/powerpoint/2010/main" val="2116496693"/>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66" name="Rectangle 165">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8" name="Straight Connector 167">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5" name="Title 64">
            <a:extLst>
              <a:ext uri="{FF2B5EF4-FFF2-40B4-BE49-F238E27FC236}">
                <a16:creationId xmlns:a16="http://schemas.microsoft.com/office/drawing/2014/main" id="{1AC904B1-212B-05CD-D2C8-34AFC4FB4121}"/>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sz="2200" dirty="0"/>
              <a:t>What Day of the week has the most sales?</a:t>
            </a:r>
          </a:p>
        </p:txBody>
      </p:sp>
      <p:sp>
        <p:nvSpPr>
          <p:cNvPr id="170" name="Rectangle 169">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Content Placeholder 4">
            <a:extLst>
              <a:ext uri="{FF2B5EF4-FFF2-40B4-BE49-F238E27FC236}">
                <a16:creationId xmlns:a16="http://schemas.microsoft.com/office/drawing/2014/main" id="{29F5615A-7466-BF6C-51A2-0B214F049A6A}"/>
              </a:ext>
            </a:extLst>
          </p:cNvPr>
          <p:cNvSpPr>
            <a:spLocks noGrp="1"/>
          </p:cNvSpPr>
          <p:nvPr>
            <p:ph idx="1"/>
          </p:nvPr>
        </p:nvSpPr>
        <p:spPr>
          <a:xfrm>
            <a:off x="1451581" y="2015732"/>
            <a:ext cx="4172212" cy="3450613"/>
          </a:xfrm>
        </p:spPr>
        <p:txBody>
          <a:bodyPr vert="horz" lIns="91440" tIns="45720" rIns="91440" bIns="45720" rtlCol="0" anchor="t">
            <a:normAutofit/>
          </a:bodyPr>
          <a:lstStyle/>
          <a:p>
            <a:pPr marL="285750">
              <a:spcAft>
                <a:spcPts val="600"/>
              </a:spcAft>
            </a:pPr>
            <a:r>
              <a:rPr lang="en-US" dirty="0"/>
              <a:t>Tuesday has the most sales followed by Wednesday. </a:t>
            </a:r>
          </a:p>
          <a:p>
            <a:pPr marL="285750">
              <a:spcAft>
                <a:spcPts val="600"/>
              </a:spcAft>
            </a:pPr>
            <a:r>
              <a:rPr lang="en-US" dirty="0"/>
              <a:t>However, there is no significant difference in sales during the rest of the week. </a:t>
            </a:r>
          </a:p>
        </p:txBody>
      </p:sp>
      <p:pic>
        <p:nvPicPr>
          <p:cNvPr id="3" name="Picture 2">
            <a:extLst>
              <a:ext uri="{FF2B5EF4-FFF2-40B4-BE49-F238E27FC236}">
                <a16:creationId xmlns:a16="http://schemas.microsoft.com/office/drawing/2014/main" id="{BFD60A6A-A830-F7CB-934B-E188B1F1D08D}"/>
              </a:ext>
            </a:extLst>
          </p:cNvPr>
          <p:cNvPicPr>
            <a:picLocks noChangeAspect="1"/>
          </p:cNvPicPr>
          <p:nvPr/>
        </p:nvPicPr>
        <p:blipFill>
          <a:blip r:embed="rId2"/>
          <a:stretch>
            <a:fillRect/>
          </a:stretch>
        </p:blipFill>
        <p:spPr>
          <a:xfrm>
            <a:off x="6094411" y="1474216"/>
            <a:ext cx="4960442" cy="3323496"/>
          </a:xfrm>
          <a:prstGeom prst="rect">
            <a:avLst/>
          </a:prstGeom>
        </p:spPr>
      </p:pic>
      <p:pic>
        <p:nvPicPr>
          <p:cNvPr id="172" name="Picture 171">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4" name="Straight Connector 173">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739763"/>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8" name="Picture 57">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0" name="Straight Connector 59">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4" name="Rectangle 63">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D053791-E4D9-4290-7503-559218196867}"/>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dirty="0"/>
              <a:t>DATA VISUALIZATION</a:t>
            </a:r>
          </a:p>
        </p:txBody>
      </p:sp>
      <p:cxnSp>
        <p:nvCxnSpPr>
          <p:cNvPr id="68" name="Straight Connector 67">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70" name="Group 69">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71" name="Rectangle 70">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4" name="Rectangle 73">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Graphical user interface, application&#10;&#10;Description automatically generated">
            <a:extLst>
              <a:ext uri="{FF2B5EF4-FFF2-40B4-BE49-F238E27FC236}">
                <a16:creationId xmlns:a16="http://schemas.microsoft.com/office/drawing/2014/main" id="{FCD56CC9-DED0-28EF-7EB7-00C1088B9BCE}"/>
              </a:ext>
            </a:extLst>
          </p:cNvPr>
          <p:cNvPicPr>
            <a:picLocks noGrp="1" noChangeAspect="1"/>
          </p:cNvPicPr>
          <p:nvPr>
            <p:ph idx="1"/>
          </p:nvPr>
        </p:nvPicPr>
        <p:blipFill>
          <a:blip r:embed="rId3"/>
          <a:stretch>
            <a:fillRect/>
          </a:stretch>
        </p:blipFill>
        <p:spPr>
          <a:xfrm>
            <a:off x="4618374" y="2287627"/>
            <a:ext cx="6282919" cy="1523607"/>
          </a:xfrm>
          <a:prstGeom prst="rect">
            <a:avLst/>
          </a:prstGeom>
        </p:spPr>
      </p:pic>
      <p:pic>
        <p:nvPicPr>
          <p:cNvPr id="76" name="Picture 75">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8" name="Straight Connector 77">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2C151DB-F449-C797-9CF0-603150DF5E60}"/>
              </a:ext>
            </a:extLst>
          </p:cNvPr>
          <p:cNvSpPr txBox="1"/>
          <p:nvPr/>
        </p:nvSpPr>
        <p:spPr>
          <a:xfrm>
            <a:off x="499435" y="3562793"/>
            <a:ext cx="3161177" cy="2462213"/>
          </a:xfrm>
          <a:prstGeom prst="rect">
            <a:avLst/>
          </a:prstGeom>
          <a:noFill/>
        </p:spPr>
        <p:txBody>
          <a:bodyPr wrap="square">
            <a:spAutoFit/>
          </a:bodyPr>
          <a:lstStyle/>
          <a:p>
            <a:pPr marL="285750" indent="-285750">
              <a:buFont typeface="Arial" panose="020B0604020202020204" pitchFamily="34" charset="0"/>
              <a:buChar char="•"/>
            </a:pPr>
            <a:r>
              <a:rPr lang="en-US" sz="1400" dirty="0"/>
              <a:t>All duplicated “</a:t>
            </a:r>
            <a:r>
              <a:rPr lang="en-US" sz="1400" dirty="0" err="1"/>
              <a:t>Order_ID</a:t>
            </a:r>
            <a:r>
              <a:rPr lang="en-US" sz="1400" dirty="0"/>
              <a:t>” were selected and a new </a:t>
            </a:r>
            <a:r>
              <a:rPr lang="en-US" sz="1400" dirty="0" err="1"/>
              <a:t>dataframe</a:t>
            </a:r>
            <a:r>
              <a:rPr lang="en-US" sz="1400" dirty="0"/>
              <a:t> called “</a:t>
            </a:r>
            <a:r>
              <a:rPr lang="en-US" sz="1400" dirty="0" err="1"/>
              <a:t>Products_Sold_Together</a:t>
            </a:r>
            <a:r>
              <a:rPr lang="en-US" sz="1400" dirty="0"/>
              <a:t>” was created.</a:t>
            </a:r>
          </a:p>
          <a:p>
            <a:pPr marL="285750" indent="-285750">
              <a:buFont typeface="Arial" panose="020B0604020202020204" pitchFamily="34" charset="0"/>
              <a:buChar char="•"/>
            </a:pPr>
            <a:r>
              <a:rPr lang="en-US" sz="1400" dirty="0"/>
              <a:t>The new </a:t>
            </a:r>
            <a:r>
              <a:rPr lang="en-US" sz="1400" dirty="0" err="1"/>
              <a:t>dataframe</a:t>
            </a:r>
            <a:r>
              <a:rPr lang="en-US" sz="1400" dirty="0"/>
              <a:t> was grouped by “</a:t>
            </a:r>
            <a:r>
              <a:rPr lang="en-US" sz="1400" dirty="0" err="1"/>
              <a:t>Order_ID</a:t>
            </a:r>
            <a:r>
              <a:rPr lang="en-US" sz="1400" dirty="0"/>
              <a:t>” and mutate function was used to create “</a:t>
            </a:r>
            <a:r>
              <a:rPr lang="en-US" sz="1400" dirty="0" err="1"/>
              <a:t>Group_Product</a:t>
            </a:r>
            <a:r>
              <a:rPr lang="en-US" sz="1400" dirty="0"/>
              <a:t>”.</a:t>
            </a:r>
          </a:p>
          <a:p>
            <a:pPr marL="285750" indent="-285750">
              <a:buFont typeface="Arial" panose="020B0604020202020204" pitchFamily="34" charset="0"/>
              <a:buChar char="•"/>
            </a:pPr>
            <a:r>
              <a:rPr lang="en-US" sz="1400" dirty="0"/>
              <a:t>Grouped by “</a:t>
            </a:r>
            <a:r>
              <a:rPr lang="en-US" sz="1400" dirty="0" err="1"/>
              <a:t>Group_Product</a:t>
            </a:r>
            <a:r>
              <a:rPr lang="en-US" sz="1400" dirty="0"/>
              <a:t>” and summarized by the number of instances it occurred.</a:t>
            </a:r>
          </a:p>
        </p:txBody>
      </p:sp>
    </p:spTree>
    <p:extLst>
      <p:ext uri="{BB962C8B-B14F-4D97-AF65-F5344CB8AC3E}">
        <p14:creationId xmlns:p14="http://schemas.microsoft.com/office/powerpoint/2010/main" val="4106680214"/>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79" name="Rectangle 178">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itle 64">
            <a:extLst>
              <a:ext uri="{FF2B5EF4-FFF2-40B4-BE49-F238E27FC236}">
                <a16:creationId xmlns:a16="http://schemas.microsoft.com/office/drawing/2014/main" id="{1AC904B1-212B-05CD-D2C8-34AFC4FB4121}"/>
              </a:ext>
            </a:extLst>
          </p:cNvPr>
          <p:cNvSpPr>
            <a:spLocks noGrp="1"/>
          </p:cNvSpPr>
          <p:nvPr>
            <p:ph type="title"/>
          </p:nvPr>
        </p:nvSpPr>
        <p:spPr>
          <a:xfrm>
            <a:off x="1451580" y="804519"/>
            <a:ext cx="4325112" cy="1049235"/>
          </a:xfrm>
        </p:spPr>
        <p:txBody>
          <a:bodyPr vert="horz" lIns="91440" tIns="45720" rIns="91440" bIns="45720" rtlCol="0">
            <a:normAutofit fontScale="90000"/>
          </a:bodyPr>
          <a:lstStyle/>
          <a:p>
            <a:r>
              <a:rPr lang="en-US" sz="2800" dirty="0"/>
              <a:t>What products are most often sold together?</a:t>
            </a:r>
          </a:p>
        </p:txBody>
      </p:sp>
      <p:cxnSp>
        <p:nvCxnSpPr>
          <p:cNvPr id="181" name="Straight Connector 180">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83" name="Rectangle 182">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Content Placeholder 4">
            <a:extLst>
              <a:ext uri="{FF2B5EF4-FFF2-40B4-BE49-F238E27FC236}">
                <a16:creationId xmlns:a16="http://schemas.microsoft.com/office/drawing/2014/main" id="{29F5615A-7466-BF6C-51A2-0B214F049A6A}"/>
              </a:ext>
            </a:extLst>
          </p:cNvPr>
          <p:cNvSpPr>
            <a:spLocks noGrp="1"/>
          </p:cNvSpPr>
          <p:nvPr>
            <p:ph idx="1"/>
          </p:nvPr>
        </p:nvSpPr>
        <p:spPr>
          <a:xfrm>
            <a:off x="1451579" y="2015732"/>
            <a:ext cx="4325113" cy="4074172"/>
          </a:xfrm>
        </p:spPr>
        <p:txBody>
          <a:bodyPr vert="horz" lIns="91440" tIns="45720" rIns="91440" bIns="45720" rtlCol="0">
            <a:normAutofit/>
          </a:bodyPr>
          <a:lstStyle/>
          <a:p>
            <a:pPr marL="285750">
              <a:spcAft>
                <a:spcPts val="600"/>
              </a:spcAft>
            </a:pPr>
            <a:r>
              <a:rPr lang="en-US" dirty="0"/>
              <a:t>iPhone and Lightning Charging Cable are mostly purchased together with 1764 orders closely followed by Google Phone and USB-C Charging Cable with 1712 orders.</a:t>
            </a:r>
          </a:p>
          <a:p>
            <a:pPr marL="285750">
              <a:spcAft>
                <a:spcPts val="600"/>
              </a:spcAft>
            </a:pPr>
            <a:r>
              <a:rPr lang="en-US" dirty="0"/>
              <a:t>We have a total of 366 entries.</a:t>
            </a:r>
          </a:p>
          <a:p>
            <a:pPr marL="285750">
              <a:spcAft>
                <a:spcPts val="600"/>
              </a:spcAft>
            </a:pPr>
            <a:r>
              <a:rPr lang="en-US" dirty="0"/>
              <a:t>Next slide shows a plot for the top 5.</a:t>
            </a:r>
          </a:p>
        </p:txBody>
      </p:sp>
      <p:pic>
        <p:nvPicPr>
          <p:cNvPr id="4" name="Picture 3">
            <a:extLst>
              <a:ext uri="{FF2B5EF4-FFF2-40B4-BE49-F238E27FC236}">
                <a16:creationId xmlns:a16="http://schemas.microsoft.com/office/drawing/2014/main" id="{8B5E982A-D3CE-99B1-AAD6-602A936B96EB}"/>
              </a:ext>
            </a:extLst>
          </p:cNvPr>
          <p:cNvPicPr>
            <a:picLocks noChangeAspect="1"/>
          </p:cNvPicPr>
          <p:nvPr/>
        </p:nvPicPr>
        <p:blipFill>
          <a:blip r:embed="rId2"/>
          <a:stretch>
            <a:fillRect/>
          </a:stretch>
        </p:blipFill>
        <p:spPr>
          <a:xfrm>
            <a:off x="6417733" y="991110"/>
            <a:ext cx="4637119" cy="4912202"/>
          </a:xfrm>
          <a:prstGeom prst="rect">
            <a:avLst/>
          </a:prstGeom>
        </p:spPr>
      </p:pic>
    </p:spTree>
    <p:extLst>
      <p:ext uri="{BB962C8B-B14F-4D97-AF65-F5344CB8AC3E}">
        <p14:creationId xmlns:p14="http://schemas.microsoft.com/office/powerpoint/2010/main" val="185662968"/>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79" name="Rectangle 178">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itle 64">
            <a:extLst>
              <a:ext uri="{FF2B5EF4-FFF2-40B4-BE49-F238E27FC236}">
                <a16:creationId xmlns:a16="http://schemas.microsoft.com/office/drawing/2014/main" id="{1AC904B1-212B-05CD-D2C8-34AFC4FB4121}"/>
              </a:ext>
            </a:extLst>
          </p:cNvPr>
          <p:cNvSpPr>
            <a:spLocks noGrp="1"/>
          </p:cNvSpPr>
          <p:nvPr>
            <p:ph type="title"/>
          </p:nvPr>
        </p:nvSpPr>
        <p:spPr>
          <a:xfrm>
            <a:off x="1451580" y="804519"/>
            <a:ext cx="4325112" cy="1049235"/>
          </a:xfrm>
        </p:spPr>
        <p:txBody>
          <a:bodyPr vert="horz" lIns="91440" tIns="45720" rIns="91440" bIns="45720" rtlCol="0">
            <a:normAutofit fontScale="90000"/>
          </a:bodyPr>
          <a:lstStyle/>
          <a:p>
            <a:r>
              <a:rPr lang="en-US" sz="2800" dirty="0"/>
              <a:t>What products are most often sold together?</a:t>
            </a:r>
          </a:p>
        </p:txBody>
      </p:sp>
      <p:cxnSp>
        <p:nvCxnSpPr>
          <p:cNvPr id="181" name="Straight Connector 180">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83" name="Rectangle 182">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7" name="Content Placeholder 6">
            <a:extLst>
              <a:ext uri="{FF2B5EF4-FFF2-40B4-BE49-F238E27FC236}">
                <a16:creationId xmlns:a16="http://schemas.microsoft.com/office/drawing/2014/main" id="{74F65616-8D60-B8A7-BF30-BB910EACF819}"/>
              </a:ext>
            </a:extLst>
          </p:cNvPr>
          <p:cNvPicPr>
            <a:picLocks noGrp="1" noChangeAspect="1"/>
          </p:cNvPicPr>
          <p:nvPr>
            <p:ph idx="1"/>
          </p:nvPr>
        </p:nvPicPr>
        <p:blipFill>
          <a:blip r:embed="rId2"/>
          <a:stretch>
            <a:fillRect/>
          </a:stretch>
        </p:blipFill>
        <p:spPr>
          <a:xfrm>
            <a:off x="6416315" y="2019475"/>
            <a:ext cx="5775382" cy="1212303"/>
          </a:xfrm>
        </p:spPr>
      </p:pic>
      <p:pic>
        <p:nvPicPr>
          <p:cNvPr id="11" name="Picture 10">
            <a:extLst>
              <a:ext uri="{FF2B5EF4-FFF2-40B4-BE49-F238E27FC236}">
                <a16:creationId xmlns:a16="http://schemas.microsoft.com/office/drawing/2014/main" id="{AE7872C2-1BFF-0C10-B831-270F16744F1E}"/>
              </a:ext>
            </a:extLst>
          </p:cNvPr>
          <p:cNvPicPr>
            <a:picLocks noChangeAspect="1"/>
          </p:cNvPicPr>
          <p:nvPr/>
        </p:nvPicPr>
        <p:blipFill>
          <a:blip r:embed="rId3"/>
          <a:stretch>
            <a:fillRect/>
          </a:stretch>
        </p:blipFill>
        <p:spPr>
          <a:xfrm>
            <a:off x="586408" y="2019475"/>
            <a:ext cx="5748131" cy="4708743"/>
          </a:xfrm>
          <a:prstGeom prst="rect">
            <a:avLst/>
          </a:prstGeom>
        </p:spPr>
      </p:pic>
      <p:sp>
        <p:nvSpPr>
          <p:cNvPr id="12" name="TextBox 11">
            <a:extLst>
              <a:ext uri="{FF2B5EF4-FFF2-40B4-BE49-F238E27FC236}">
                <a16:creationId xmlns:a16="http://schemas.microsoft.com/office/drawing/2014/main" id="{D5DC13FF-2EC4-7F30-B6F8-5A2FBB3656FC}"/>
              </a:ext>
            </a:extLst>
          </p:cNvPr>
          <p:cNvSpPr txBox="1"/>
          <p:nvPr/>
        </p:nvSpPr>
        <p:spPr>
          <a:xfrm>
            <a:off x="6519333" y="3589867"/>
            <a:ext cx="49784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data was grouped by “</a:t>
            </a:r>
            <a:r>
              <a:rPr lang="en-US" dirty="0" err="1"/>
              <a:t>Group_Product</a:t>
            </a:r>
            <a:r>
              <a:rPr lang="en-US" dirty="0"/>
              <a:t>” and summarized by count focusing on the top 5 (</a:t>
            </a:r>
            <a:r>
              <a:rPr lang="en-US" dirty="0" err="1"/>
              <a:t>top_n</a:t>
            </a:r>
            <a:r>
              <a:rPr lang="en-US" dirty="0"/>
              <a:t>(n=5)).</a:t>
            </a:r>
          </a:p>
          <a:p>
            <a:endParaRPr lang="en-US" dirty="0"/>
          </a:p>
          <a:p>
            <a:pPr marL="285750" indent="-285750">
              <a:buFont typeface="Arial" panose="020B0604020202020204" pitchFamily="34" charset="0"/>
              <a:buChar char="•"/>
            </a:pPr>
            <a:r>
              <a:rPr lang="en-US" dirty="0" err="1"/>
              <a:t>ggplot</a:t>
            </a:r>
            <a:r>
              <a:rPr lang="en-US" dirty="0"/>
              <a:t> was used to plot the graph.</a:t>
            </a:r>
          </a:p>
        </p:txBody>
      </p:sp>
    </p:spTree>
    <p:extLst>
      <p:ext uri="{BB962C8B-B14F-4D97-AF65-F5344CB8AC3E}">
        <p14:creationId xmlns:p14="http://schemas.microsoft.com/office/powerpoint/2010/main" val="2020396826"/>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D053791-E4D9-4290-7503-559218196867}"/>
              </a:ext>
            </a:extLst>
          </p:cNvPr>
          <p:cNvSpPr>
            <a:spLocks noGrp="1"/>
          </p:cNvSpPr>
          <p:nvPr>
            <p:ph type="title"/>
          </p:nvPr>
        </p:nvSpPr>
        <p:spPr>
          <a:xfrm>
            <a:off x="1451580" y="804520"/>
            <a:ext cx="3530157" cy="1049235"/>
          </a:xfrm>
        </p:spPr>
        <p:txBody>
          <a:bodyPr vert="horz" lIns="91440" tIns="45720" rIns="91440" bIns="45720" rtlCol="0">
            <a:normAutofit/>
          </a:bodyPr>
          <a:lstStyle/>
          <a:p>
            <a:r>
              <a:rPr lang="en-US" dirty="0"/>
              <a:t>DATA VISUALIZATION</a:t>
            </a:r>
          </a:p>
        </p:txBody>
      </p:sp>
      <p:sp>
        <p:nvSpPr>
          <p:cNvPr id="62" name="Rectangle 61">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5" name="Content Placeholder 54">
            <a:extLst>
              <a:ext uri="{FF2B5EF4-FFF2-40B4-BE49-F238E27FC236}">
                <a16:creationId xmlns:a16="http://schemas.microsoft.com/office/drawing/2014/main" id="{565B16AC-7505-4CBB-B591-0A7F08237BBC}"/>
              </a:ext>
            </a:extLst>
          </p:cNvPr>
          <p:cNvSpPr>
            <a:spLocks noGrp="1"/>
          </p:cNvSpPr>
          <p:nvPr>
            <p:ph idx="1"/>
          </p:nvPr>
        </p:nvSpPr>
        <p:spPr>
          <a:xfrm>
            <a:off x="1451581" y="2015732"/>
            <a:ext cx="3526523" cy="3450613"/>
          </a:xfrm>
        </p:spPr>
        <p:txBody>
          <a:bodyPr>
            <a:normAutofit/>
          </a:bodyPr>
          <a:lstStyle/>
          <a:p>
            <a:pPr marL="285750" indent="-285750">
              <a:buFont typeface="Arial" panose="020B0604020202020204" pitchFamily="34" charset="0"/>
              <a:buChar char="•"/>
            </a:pPr>
            <a:r>
              <a:rPr lang="en-US" dirty="0"/>
              <a:t>The data was grouped by “Product” then summarized by the sum of “</a:t>
            </a:r>
            <a:r>
              <a:rPr lang="en-US" dirty="0" err="1"/>
              <a:t>Quantity_Ordered</a:t>
            </a:r>
            <a:r>
              <a:rPr lang="en-US" dirty="0"/>
              <a:t>”.</a:t>
            </a:r>
          </a:p>
          <a:p>
            <a:pPr marL="285750" indent="-285750">
              <a:buFont typeface="Arial" panose="020B0604020202020204" pitchFamily="34" charset="0"/>
              <a:buChar char="•"/>
            </a:pPr>
            <a:r>
              <a:rPr lang="en-US" dirty="0" err="1"/>
              <a:t>ggplot</a:t>
            </a:r>
            <a:r>
              <a:rPr lang="en-US" dirty="0"/>
              <a:t> function was used to plot the graph.</a:t>
            </a:r>
          </a:p>
          <a:p>
            <a:endParaRPr lang="en-US" dirty="0"/>
          </a:p>
        </p:txBody>
      </p:sp>
      <p:grpSp>
        <p:nvGrpSpPr>
          <p:cNvPr id="64" name="Group 63">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65" name="Rectangle 64">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Rectangle 67">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Text&#10;&#10;Description automatically generated">
            <a:extLst>
              <a:ext uri="{FF2B5EF4-FFF2-40B4-BE49-F238E27FC236}">
                <a16:creationId xmlns:a16="http://schemas.microsoft.com/office/drawing/2014/main" id="{3D865572-DAD4-8110-327A-342F15CD23F9}"/>
              </a:ext>
            </a:extLst>
          </p:cNvPr>
          <p:cNvPicPr>
            <a:picLocks noChangeAspect="1"/>
          </p:cNvPicPr>
          <p:nvPr/>
        </p:nvPicPr>
        <p:blipFill>
          <a:blip r:embed="rId2"/>
          <a:stretch>
            <a:fillRect/>
          </a:stretch>
        </p:blipFill>
        <p:spPr>
          <a:xfrm>
            <a:off x="6093926" y="2446737"/>
            <a:ext cx="4821551" cy="1205387"/>
          </a:xfrm>
          <a:prstGeom prst="rect">
            <a:avLst/>
          </a:prstGeom>
        </p:spPr>
      </p:pic>
      <p:pic>
        <p:nvPicPr>
          <p:cNvPr id="70" name="Picture 69">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2" name="Straight Connector 71">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99813"/>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79" name="Rectangle 17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1" name="Straight Connector 18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5" name="Title 64">
            <a:extLst>
              <a:ext uri="{FF2B5EF4-FFF2-40B4-BE49-F238E27FC236}">
                <a16:creationId xmlns:a16="http://schemas.microsoft.com/office/drawing/2014/main" id="{1AC904B1-212B-05CD-D2C8-34AFC4FB4121}"/>
              </a:ext>
            </a:extLst>
          </p:cNvPr>
          <p:cNvSpPr>
            <a:spLocks noGrp="1"/>
          </p:cNvSpPr>
          <p:nvPr>
            <p:ph type="title"/>
          </p:nvPr>
        </p:nvSpPr>
        <p:spPr>
          <a:xfrm>
            <a:off x="1451580" y="804520"/>
            <a:ext cx="4176511" cy="1049235"/>
          </a:xfrm>
        </p:spPr>
        <p:txBody>
          <a:bodyPr vert="horz" lIns="91440" tIns="45720" rIns="91440" bIns="45720" rtlCol="0">
            <a:normAutofit/>
          </a:bodyPr>
          <a:lstStyle/>
          <a:p>
            <a:r>
              <a:rPr lang="en-US" sz="2700" dirty="0"/>
              <a:t>What product sold the most AND Why?</a:t>
            </a:r>
          </a:p>
        </p:txBody>
      </p:sp>
      <p:sp>
        <p:nvSpPr>
          <p:cNvPr id="183" name="Rectangle 18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Content Placeholder 4">
            <a:extLst>
              <a:ext uri="{FF2B5EF4-FFF2-40B4-BE49-F238E27FC236}">
                <a16:creationId xmlns:a16="http://schemas.microsoft.com/office/drawing/2014/main" id="{29F5615A-7466-BF6C-51A2-0B214F049A6A}"/>
              </a:ext>
            </a:extLst>
          </p:cNvPr>
          <p:cNvSpPr>
            <a:spLocks noGrp="1"/>
          </p:cNvSpPr>
          <p:nvPr>
            <p:ph idx="1"/>
          </p:nvPr>
        </p:nvSpPr>
        <p:spPr>
          <a:xfrm>
            <a:off x="1180995" y="1995622"/>
            <a:ext cx="4172212" cy="3450613"/>
          </a:xfrm>
        </p:spPr>
        <p:txBody>
          <a:bodyPr vert="horz" lIns="91440" tIns="45720" rIns="91440" bIns="45720" rtlCol="0">
            <a:normAutofit fontScale="70000" lnSpcReduction="20000"/>
          </a:bodyPr>
          <a:lstStyle/>
          <a:p>
            <a:pPr marL="285750">
              <a:spcAft>
                <a:spcPts val="600"/>
              </a:spcAft>
            </a:pPr>
            <a:r>
              <a:rPr lang="en-US" dirty="0"/>
              <a:t>AAA Batteries (4-pack) sold the most with a total count of 31017 pieces sold.</a:t>
            </a:r>
          </a:p>
          <a:p>
            <a:pPr marL="285750">
              <a:spcAft>
                <a:spcPts val="600"/>
              </a:spcAft>
            </a:pPr>
            <a:r>
              <a:rPr lang="en-US" dirty="0"/>
              <a:t>Most small electronic devices, like TV remote controls, kitchen timers, graphing calculators, and bathroom scales, use triple A batteries.</a:t>
            </a:r>
          </a:p>
          <a:p>
            <a:pPr marL="285750">
              <a:spcAft>
                <a:spcPts val="600"/>
              </a:spcAft>
            </a:pPr>
            <a:r>
              <a:rPr lang="en-US" dirty="0"/>
              <a:t>AAA batteries are essential items for each household, and this might have been the reason it sold the most.</a:t>
            </a:r>
          </a:p>
          <a:p>
            <a:pPr marL="285750">
              <a:spcAft>
                <a:spcPts val="600"/>
              </a:spcAft>
            </a:pPr>
            <a:r>
              <a:rPr lang="en-US" b="0" i="0" dirty="0">
                <a:effectLst/>
                <a:latin typeface="Inter"/>
              </a:rPr>
              <a:t>Lightning Charging Cable, USB-C Charging Cable, and Wired Headphones are also part of the products that were mostly purchased</a:t>
            </a:r>
            <a:endParaRPr lang="en-US" dirty="0"/>
          </a:p>
        </p:txBody>
      </p:sp>
      <p:pic>
        <p:nvPicPr>
          <p:cNvPr id="7" name="Picture 6">
            <a:extLst>
              <a:ext uri="{FF2B5EF4-FFF2-40B4-BE49-F238E27FC236}">
                <a16:creationId xmlns:a16="http://schemas.microsoft.com/office/drawing/2014/main" id="{4E383020-4E0A-59BE-B6E2-70CA0AC1C72E}"/>
              </a:ext>
            </a:extLst>
          </p:cNvPr>
          <p:cNvPicPr>
            <a:picLocks noChangeAspect="1"/>
          </p:cNvPicPr>
          <p:nvPr/>
        </p:nvPicPr>
        <p:blipFill>
          <a:blip r:embed="rId2"/>
          <a:stretch>
            <a:fillRect/>
          </a:stretch>
        </p:blipFill>
        <p:spPr>
          <a:xfrm>
            <a:off x="5630408" y="1089781"/>
            <a:ext cx="6284088" cy="4801569"/>
          </a:xfrm>
          <a:prstGeom prst="rect">
            <a:avLst/>
          </a:prstGeom>
        </p:spPr>
      </p:pic>
      <p:pic>
        <p:nvPicPr>
          <p:cNvPr id="185" name="Picture 18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7" name="Straight Connector 18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654811"/>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D053791-E4D9-4290-7503-559218196867}"/>
              </a:ext>
            </a:extLst>
          </p:cNvPr>
          <p:cNvSpPr>
            <a:spLocks noGrp="1"/>
          </p:cNvSpPr>
          <p:nvPr>
            <p:ph type="title"/>
          </p:nvPr>
        </p:nvSpPr>
        <p:spPr>
          <a:xfrm>
            <a:off x="1451580" y="804520"/>
            <a:ext cx="3530157" cy="1049235"/>
          </a:xfrm>
        </p:spPr>
        <p:txBody>
          <a:bodyPr vert="horz" lIns="91440" tIns="45720" rIns="91440" bIns="45720" rtlCol="0">
            <a:normAutofit/>
          </a:bodyPr>
          <a:lstStyle/>
          <a:p>
            <a:r>
              <a:rPr lang="en-US" dirty="0"/>
              <a:t>DATA VISUALIZATION</a:t>
            </a:r>
          </a:p>
        </p:txBody>
      </p:sp>
      <p:sp>
        <p:nvSpPr>
          <p:cNvPr id="73" name="Rectangle 72">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75" name="Group 74">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76" name="Rectangle 75">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2A82B029-AB2B-EDA6-1651-D36E8A13074C}"/>
              </a:ext>
            </a:extLst>
          </p:cNvPr>
          <p:cNvPicPr>
            <a:picLocks noChangeAspect="1"/>
          </p:cNvPicPr>
          <p:nvPr/>
        </p:nvPicPr>
        <p:blipFill>
          <a:blip r:embed="rId2"/>
          <a:stretch>
            <a:fillRect/>
          </a:stretch>
        </p:blipFill>
        <p:spPr>
          <a:xfrm>
            <a:off x="6093926" y="2368387"/>
            <a:ext cx="4821551" cy="1362087"/>
          </a:xfrm>
          <a:prstGeom prst="rect">
            <a:avLst/>
          </a:prstGeom>
        </p:spPr>
      </p:pic>
      <p:pic>
        <p:nvPicPr>
          <p:cNvPr id="81" name="Picture 80">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3" name="Straight Connector 82">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5B71292-97F3-E891-4D26-3E8CDB4B0611}"/>
              </a:ext>
            </a:extLst>
          </p:cNvPr>
          <p:cNvSpPr txBox="1"/>
          <p:nvPr/>
        </p:nvSpPr>
        <p:spPr>
          <a:xfrm>
            <a:off x="1216188" y="2462174"/>
            <a:ext cx="3765549" cy="1477328"/>
          </a:xfrm>
          <a:prstGeom prst="rect">
            <a:avLst/>
          </a:prstGeom>
          <a:noFill/>
        </p:spPr>
        <p:txBody>
          <a:bodyPr wrap="square">
            <a:spAutoFit/>
          </a:bodyPr>
          <a:lstStyle/>
          <a:p>
            <a:pPr marL="285750" indent="-285750">
              <a:buFont typeface="Arial" panose="020B0604020202020204" pitchFamily="34" charset="0"/>
              <a:buChar char="•"/>
            </a:pPr>
            <a:r>
              <a:rPr lang="en-US" dirty="0"/>
              <a:t>The data was grouped by “Product” then summarized by the sum of Sales.</a:t>
            </a:r>
          </a:p>
          <a:p>
            <a:pPr marL="285750" indent="-285750">
              <a:buFont typeface="Arial" panose="020B0604020202020204" pitchFamily="34" charset="0"/>
              <a:buChar char="•"/>
            </a:pPr>
            <a:r>
              <a:rPr lang="en-US" dirty="0" err="1"/>
              <a:t>ggplot</a:t>
            </a:r>
            <a:r>
              <a:rPr lang="en-US" dirty="0"/>
              <a:t> function was used to plot the graph.</a:t>
            </a:r>
          </a:p>
        </p:txBody>
      </p:sp>
    </p:spTree>
    <p:extLst>
      <p:ext uri="{BB962C8B-B14F-4D97-AF65-F5344CB8AC3E}">
        <p14:creationId xmlns:p14="http://schemas.microsoft.com/office/powerpoint/2010/main" val="56352505"/>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Connector 193">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5" name="Title 64">
            <a:extLst>
              <a:ext uri="{FF2B5EF4-FFF2-40B4-BE49-F238E27FC236}">
                <a16:creationId xmlns:a16="http://schemas.microsoft.com/office/drawing/2014/main" id="{1AC904B1-212B-05CD-D2C8-34AFC4FB4121}"/>
              </a:ext>
            </a:extLst>
          </p:cNvPr>
          <p:cNvSpPr>
            <a:spLocks noGrp="1"/>
          </p:cNvSpPr>
          <p:nvPr>
            <p:ph type="title"/>
          </p:nvPr>
        </p:nvSpPr>
        <p:spPr>
          <a:xfrm>
            <a:off x="1451580" y="804520"/>
            <a:ext cx="4176511" cy="1049235"/>
          </a:xfrm>
        </p:spPr>
        <p:txBody>
          <a:bodyPr vert="horz" lIns="91440" tIns="45720" rIns="91440" bIns="45720" rtlCol="0">
            <a:normAutofit/>
          </a:bodyPr>
          <a:lstStyle/>
          <a:p>
            <a:r>
              <a:rPr lang="en-US" sz="2500" dirty="0"/>
              <a:t>What product HAD THE HIGHEST sales?</a:t>
            </a:r>
          </a:p>
        </p:txBody>
      </p:sp>
      <p:sp>
        <p:nvSpPr>
          <p:cNvPr id="196" name="Rectangle 195">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Content Placeholder 4">
            <a:extLst>
              <a:ext uri="{FF2B5EF4-FFF2-40B4-BE49-F238E27FC236}">
                <a16:creationId xmlns:a16="http://schemas.microsoft.com/office/drawing/2014/main" id="{29F5615A-7466-BF6C-51A2-0B214F049A6A}"/>
              </a:ext>
            </a:extLst>
          </p:cNvPr>
          <p:cNvSpPr>
            <a:spLocks noGrp="1"/>
          </p:cNvSpPr>
          <p:nvPr>
            <p:ph idx="1"/>
          </p:nvPr>
        </p:nvSpPr>
        <p:spPr>
          <a:xfrm>
            <a:off x="1451581" y="2015732"/>
            <a:ext cx="4172212" cy="3450613"/>
          </a:xfrm>
        </p:spPr>
        <p:txBody>
          <a:bodyPr vert="horz" lIns="91440" tIns="45720" rIns="91440" bIns="45720" rtlCol="0">
            <a:normAutofit/>
          </a:bodyPr>
          <a:lstStyle/>
          <a:p>
            <a:pPr marL="285750">
              <a:lnSpc>
                <a:spcPct val="110000"/>
              </a:lnSpc>
              <a:spcAft>
                <a:spcPts val="600"/>
              </a:spcAft>
            </a:pPr>
            <a:r>
              <a:rPr lang="en-US" sz="1700" dirty="0" err="1"/>
              <a:t>Macbook</a:t>
            </a:r>
            <a:r>
              <a:rPr lang="en-US" sz="1700" dirty="0"/>
              <a:t> Pro Laptop generated the most sales.</a:t>
            </a:r>
          </a:p>
          <a:p>
            <a:pPr marL="285750">
              <a:lnSpc>
                <a:spcPct val="110000"/>
              </a:lnSpc>
              <a:spcAft>
                <a:spcPts val="600"/>
              </a:spcAft>
            </a:pPr>
            <a:r>
              <a:rPr lang="en-US" sz="1700" dirty="0"/>
              <a:t>The cost of each </a:t>
            </a:r>
            <a:r>
              <a:rPr lang="en-US" sz="1700" dirty="0" err="1"/>
              <a:t>Macbook</a:t>
            </a:r>
            <a:r>
              <a:rPr lang="en-US" sz="1700" dirty="0"/>
              <a:t> Pro Laptop is $1700.</a:t>
            </a:r>
          </a:p>
          <a:p>
            <a:pPr marL="285750">
              <a:lnSpc>
                <a:spcPct val="110000"/>
              </a:lnSpc>
              <a:spcAft>
                <a:spcPts val="600"/>
              </a:spcAft>
            </a:pPr>
            <a:r>
              <a:rPr lang="en-US" sz="1700" dirty="0"/>
              <a:t>The </a:t>
            </a:r>
            <a:r>
              <a:rPr lang="en-US" sz="1700" dirty="0" err="1"/>
              <a:t>Macbook</a:t>
            </a:r>
            <a:r>
              <a:rPr lang="en-US" sz="1700" dirty="0"/>
              <a:t> Pro Laptop generated the most sales because they are the most expensive item, and a significant number (4728) of them were sold.</a:t>
            </a:r>
          </a:p>
        </p:txBody>
      </p:sp>
      <p:pic>
        <p:nvPicPr>
          <p:cNvPr id="3" name="Picture 2">
            <a:extLst>
              <a:ext uri="{FF2B5EF4-FFF2-40B4-BE49-F238E27FC236}">
                <a16:creationId xmlns:a16="http://schemas.microsoft.com/office/drawing/2014/main" id="{D3CC7F98-FC74-CFB6-127C-55C2D46F126D}"/>
              </a:ext>
            </a:extLst>
          </p:cNvPr>
          <p:cNvPicPr>
            <a:picLocks noChangeAspect="1"/>
          </p:cNvPicPr>
          <p:nvPr/>
        </p:nvPicPr>
        <p:blipFill>
          <a:blip r:embed="rId2"/>
          <a:stretch>
            <a:fillRect/>
          </a:stretch>
        </p:blipFill>
        <p:spPr>
          <a:xfrm>
            <a:off x="5705062" y="1077380"/>
            <a:ext cx="6321286" cy="4923507"/>
          </a:xfrm>
          <a:prstGeom prst="rect">
            <a:avLst/>
          </a:prstGeom>
        </p:spPr>
      </p:pic>
      <p:pic>
        <p:nvPicPr>
          <p:cNvPr id="198" name="Picture 197">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0" name="Straight Connector 199">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37381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AA29C6-2705-2A29-1969-22AB2F4DBF0C}"/>
              </a:ext>
            </a:extLst>
          </p:cNvPr>
          <p:cNvSpPr>
            <a:spLocks noGrp="1"/>
          </p:cNvSpPr>
          <p:nvPr>
            <p:ph type="title"/>
          </p:nvPr>
        </p:nvSpPr>
        <p:spPr/>
        <p:txBody>
          <a:bodyPr/>
          <a:lstStyle/>
          <a:p>
            <a:pPr algn="ctr"/>
            <a:r>
              <a:rPr lang="en-US" dirty="0"/>
              <a:t>KEY VARIABLES</a:t>
            </a:r>
          </a:p>
        </p:txBody>
      </p:sp>
      <p:sp>
        <p:nvSpPr>
          <p:cNvPr id="4" name="Content Placeholder 3">
            <a:extLst>
              <a:ext uri="{FF2B5EF4-FFF2-40B4-BE49-F238E27FC236}">
                <a16:creationId xmlns:a16="http://schemas.microsoft.com/office/drawing/2014/main" id="{CAA71DC8-E4E7-C605-315F-8B9F4E6E4799}"/>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US" b="0" i="0" dirty="0">
                <a:effectLst/>
              </a:rPr>
              <a:t>Order ID -  this is exclusively used to track orders. Each order receives its own Order ID that will not be duplicated. This number can be useful to the seller when attempting to find out certain details about an order such as shipment date or status.</a:t>
            </a:r>
          </a:p>
          <a:p>
            <a:pPr>
              <a:buFont typeface="Wingdings" panose="05000000000000000000" pitchFamily="2" charset="2"/>
              <a:buChar char="Ø"/>
            </a:pPr>
            <a:r>
              <a:rPr lang="en-US" b="0" i="0" dirty="0">
                <a:effectLst/>
              </a:rPr>
              <a:t>Product - The Product that have been sold.</a:t>
            </a:r>
          </a:p>
          <a:p>
            <a:pPr>
              <a:buFont typeface="Wingdings" panose="05000000000000000000" pitchFamily="2" charset="2"/>
              <a:buChar char="Ø"/>
            </a:pPr>
            <a:r>
              <a:rPr lang="en-US" dirty="0"/>
              <a:t>Quantity Ordered - is the total number of items ordered.</a:t>
            </a:r>
          </a:p>
          <a:p>
            <a:pPr>
              <a:buFont typeface="Wingdings" panose="05000000000000000000" pitchFamily="2" charset="2"/>
              <a:buChar char="Ø"/>
            </a:pPr>
            <a:r>
              <a:rPr lang="en-US" dirty="0"/>
              <a:t>Price Each -  The price of each products.</a:t>
            </a:r>
          </a:p>
          <a:p>
            <a:pPr>
              <a:buFont typeface="Wingdings" panose="05000000000000000000" pitchFamily="2" charset="2"/>
              <a:buChar char="Ø"/>
            </a:pPr>
            <a:r>
              <a:rPr lang="en-US" b="0" i="0" dirty="0">
                <a:effectLst/>
              </a:rPr>
              <a:t>Order Date </a:t>
            </a:r>
            <a:r>
              <a:rPr lang="en-US" dirty="0"/>
              <a:t>-</a:t>
            </a:r>
            <a:r>
              <a:rPr lang="en-US" b="0" i="0" dirty="0">
                <a:effectLst/>
              </a:rPr>
              <a:t> Date of request by the customer.</a:t>
            </a:r>
          </a:p>
          <a:p>
            <a:pPr>
              <a:buFont typeface="Wingdings" panose="05000000000000000000" pitchFamily="2" charset="2"/>
              <a:buChar char="Ø"/>
            </a:pPr>
            <a:r>
              <a:rPr lang="en-US" dirty="0"/>
              <a:t>Purchase Address – This is the customer’s details, usually includes a PO number, which is useful in matching shipments with purchases; a shipping date; billing address; shipping address; and the request items, quantities and price. </a:t>
            </a:r>
            <a:endParaRPr lang="en-US" b="0" i="0" dirty="0">
              <a:effectLst/>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36065110"/>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80" name="Picture 7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2" name="Straight Connector 8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6" name="Rectangle 85">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D053791-E4D9-4290-7503-559218196867}"/>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dirty="0"/>
              <a:t>DATA VISUALIZATION</a:t>
            </a:r>
          </a:p>
        </p:txBody>
      </p:sp>
      <p:cxnSp>
        <p:nvCxnSpPr>
          <p:cNvPr id="90" name="Straight Connector 89">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92" name="Group 91">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93" name="Rectangle 92">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6" name="Rectangle 95">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 text, application&#10;&#10;Description automatically generated">
            <a:extLst>
              <a:ext uri="{FF2B5EF4-FFF2-40B4-BE49-F238E27FC236}">
                <a16:creationId xmlns:a16="http://schemas.microsoft.com/office/drawing/2014/main" id="{6F588666-799B-AE18-3BCE-122ECD1F999A}"/>
              </a:ext>
            </a:extLst>
          </p:cNvPr>
          <p:cNvPicPr>
            <a:picLocks noChangeAspect="1"/>
          </p:cNvPicPr>
          <p:nvPr/>
        </p:nvPicPr>
        <p:blipFill>
          <a:blip r:embed="rId3"/>
          <a:stretch>
            <a:fillRect/>
          </a:stretch>
        </p:blipFill>
        <p:spPr>
          <a:xfrm>
            <a:off x="4618374" y="2036311"/>
            <a:ext cx="6282919" cy="2026240"/>
          </a:xfrm>
          <a:prstGeom prst="rect">
            <a:avLst/>
          </a:prstGeom>
        </p:spPr>
      </p:pic>
      <p:pic>
        <p:nvPicPr>
          <p:cNvPr id="98" name="Picture 97">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0" name="Straight Connector 99">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0531DC-F2BC-BF83-A646-4DFB64C29B7E}"/>
              </a:ext>
            </a:extLst>
          </p:cNvPr>
          <p:cNvSpPr txBox="1"/>
          <p:nvPr/>
        </p:nvSpPr>
        <p:spPr>
          <a:xfrm>
            <a:off x="277080" y="3646723"/>
            <a:ext cx="3548750" cy="1754326"/>
          </a:xfrm>
          <a:prstGeom prst="rect">
            <a:avLst/>
          </a:prstGeom>
          <a:noFill/>
        </p:spPr>
        <p:txBody>
          <a:bodyPr wrap="square">
            <a:spAutoFit/>
          </a:bodyPr>
          <a:lstStyle/>
          <a:p>
            <a:pPr marL="285750" indent="-285750">
              <a:buFont typeface="Arial" panose="020B0604020202020204" pitchFamily="34" charset="0"/>
              <a:buChar char="•"/>
            </a:pPr>
            <a:r>
              <a:rPr lang="en-US" dirty="0"/>
              <a:t>The data was grouped by “Product” and “Month” then summarized by the sum of </a:t>
            </a:r>
            <a:r>
              <a:rPr lang="en-US" dirty="0" err="1"/>
              <a:t>Quantity_Ordered</a:t>
            </a:r>
            <a:r>
              <a:rPr lang="en-US" dirty="0"/>
              <a:t>.</a:t>
            </a:r>
          </a:p>
          <a:p>
            <a:pPr marL="285750" indent="-285750">
              <a:buFont typeface="Arial" panose="020B0604020202020204" pitchFamily="34" charset="0"/>
              <a:buChar char="•"/>
            </a:pPr>
            <a:r>
              <a:rPr lang="en-US" dirty="0" err="1"/>
              <a:t>ggplot</a:t>
            </a:r>
            <a:r>
              <a:rPr lang="en-US" dirty="0"/>
              <a:t> function with </a:t>
            </a:r>
            <a:r>
              <a:rPr lang="en-US" dirty="0" err="1"/>
              <a:t>facet_wrap</a:t>
            </a:r>
            <a:r>
              <a:rPr lang="en-US" dirty="0"/>
              <a:t> was used to plot the graph.</a:t>
            </a:r>
          </a:p>
        </p:txBody>
      </p:sp>
    </p:spTree>
    <p:extLst>
      <p:ext uri="{BB962C8B-B14F-4D97-AF65-F5344CB8AC3E}">
        <p14:creationId xmlns:p14="http://schemas.microsoft.com/office/powerpoint/2010/main" val="3219241499"/>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05" name="Rectangle 204">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7" name="Straight Connector 206">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5" name="Title 64">
            <a:extLst>
              <a:ext uri="{FF2B5EF4-FFF2-40B4-BE49-F238E27FC236}">
                <a16:creationId xmlns:a16="http://schemas.microsoft.com/office/drawing/2014/main" id="{1AC904B1-212B-05CD-D2C8-34AFC4FB4121}"/>
              </a:ext>
            </a:extLst>
          </p:cNvPr>
          <p:cNvSpPr>
            <a:spLocks noGrp="1"/>
          </p:cNvSpPr>
          <p:nvPr>
            <p:ph type="title"/>
          </p:nvPr>
        </p:nvSpPr>
        <p:spPr>
          <a:xfrm>
            <a:off x="1451580" y="804520"/>
            <a:ext cx="4176511" cy="1049235"/>
          </a:xfrm>
        </p:spPr>
        <p:txBody>
          <a:bodyPr vert="horz" lIns="91440" tIns="45720" rIns="91440" bIns="45720" rtlCol="0">
            <a:normAutofit/>
          </a:bodyPr>
          <a:lstStyle/>
          <a:p>
            <a:r>
              <a:rPr lang="en-US" sz="2200" dirty="0"/>
              <a:t>HOW MANY ORDERS WERE FOR EACH PRODUCT FOR ALL THE MONTHS?</a:t>
            </a:r>
          </a:p>
        </p:txBody>
      </p:sp>
      <p:sp>
        <p:nvSpPr>
          <p:cNvPr id="209" name="Rectangle 208">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Content Placeholder 4">
            <a:extLst>
              <a:ext uri="{FF2B5EF4-FFF2-40B4-BE49-F238E27FC236}">
                <a16:creationId xmlns:a16="http://schemas.microsoft.com/office/drawing/2014/main" id="{29F5615A-7466-BF6C-51A2-0B214F049A6A}"/>
              </a:ext>
            </a:extLst>
          </p:cNvPr>
          <p:cNvSpPr>
            <a:spLocks noGrp="1"/>
          </p:cNvSpPr>
          <p:nvPr>
            <p:ph idx="1"/>
          </p:nvPr>
        </p:nvSpPr>
        <p:spPr>
          <a:xfrm>
            <a:off x="1451581" y="2015732"/>
            <a:ext cx="4172212" cy="3450613"/>
          </a:xfrm>
        </p:spPr>
        <p:txBody>
          <a:bodyPr vert="horz" lIns="91440" tIns="45720" rIns="91440" bIns="45720" rtlCol="0">
            <a:normAutofit/>
          </a:bodyPr>
          <a:lstStyle/>
          <a:p>
            <a:pPr marL="285750">
              <a:spcAft>
                <a:spcPts val="600"/>
              </a:spcAft>
            </a:pPr>
            <a:r>
              <a:rPr lang="en-US" sz="1900" dirty="0"/>
              <a:t>Consistently across all the months, we can see the items with lowest price were mostly sold.</a:t>
            </a:r>
          </a:p>
          <a:p>
            <a:pPr marL="285750">
              <a:spcAft>
                <a:spcPts val="600"/>
              </a:spcAft>
            </a:pPr>
            <a:r>
              <a:rPr lang="en-US" sz="1800" dirty="0"/>
              <a:t>AAA Batteries (4-pack), </a:t>
            </a:r>
            <a:r>
              <a:rPr lang="en-US" sz="1800" b="0" i="0" dirty="0">
                <a:effectLst/>
                <a:latin typeface="Inter"/>
              </a:rPr>
              <a:t>Lightning Charging Cable, USB-C Charging Cable, and Wired Headphones are mostly ordered due to the relatively low price.</a:t>
            </a:r>
            <a:endParaRPr lang="en-US" sz="1800" dirty="0"/>
          </a:p>
          <a:p>
            <a:pPr marL="285750">
              <a:spcAft>
                <a:spcPts val="600"/>
              </a:spcAft>
            </a:pPr>
            <a:endParaRPr lang="en-US" sz="1900" dirty="0"/>
          </a:p>
          <a:p>
            <a:pPr marL="285750">
              <a:spcAft>
                <a:spcPts val="600"/>
              </a:spcAft>
            </a:pPr>
            <a:endParaRPr lang="en-US" sz="1900" dirty="0"/>
          </a:p>
        </p:txBody>
      </p:sp>
      <p:pic>
        <p:nvPicPr>
          <p:cNvPr id="4" name="Picture 3">
            <a:extLst>
              <a:ext uri="{FF2B5EF4-FFF2-40B4-BE49-F238E27FC236}">
                <a16:creationId xmlns:a16="http://schemas.microsoft.com/office/drawing/2014/main" id="{C61136CF-9132-2A76-0FBE-B6970BC6B228}"/>
              </a:ext>
            </a:extLst>
          </p:cNvPr>
          <p:cNvPicPr>
            <a:picLocks noChangeAspect="1"/>
          </p:cNvPicPr>
          <p:nvPr/>
        </p:nvPicPr>
        <p:blipFill>
          <a:blip r:embed="rId2"/>
          <a:stretch>
            <a:fillRect/>
          </a:stretch>
        </p:blipFill>
        <p:spPr>
          <a:xfrm>
            <a:off x="6094410" y="1083581"/>
            <a:ext cx="5912059" cy="4892228"/>
          </a:xfrm>
          <a:prstGeom prst="rect">
            <a:avLst/>
          </a:prstGeom>
        </p:spPr>
      </p:pic>
      <p:pic>
        <p:nvPicPr>
          <p:cNvPr id="211" name="Picture 210">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3" name="Straight Connector 212">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0291718"/>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1" name="Picture 9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3" name="Straight Connector 9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97" name="Rectangle 9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D053791-E4D9-4290-7503-559218196867}"/>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dirty="0"/>
              <a:t>DATA VISUALIZATION</a:t>
            </a:r>
          </a:p>
        </p:txBody>
      </p:sp>
      <p:cxnSp>
        <p:nvCxnSpPr>
          <p:cNvPr id="101" name="Straight Connector 10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03" name="Group 10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104" name="Rectangle 10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7" name="Rectangle 10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10;&#10;Description automatically generated">
            <a:extLst>
              <a:ext uri="{FF2B5EF4-FFF2-40B4-BE49-F238E27FC236}">
                <a16:creationId xmlns:a16="http://schemas.microsoft.com/office/drawing/2014/main" id="{51390890-96A7-7F2F-CD89-B6CF21A6FFE8}"/>
              </a:ext>
            </a:extLst>
          </p:cNvPr>
          <p:cNvPicPr>
            <a:picLocks noChangeAspect="1"/>
          </p:cNvPicPr>
          <p:nvPr/>
        </p:nvPicPr>
        <p:blipFill>
          <a:blip r:embed="rId3"/>
          <a:stretch>
            <a:fillRect/>
          </a:stretch>
        </p:blipFill>
        <p:spPr>
          <a:xfrm>
            <a:off x="4618374" y="1934213"/>
            <a:ext cx="6282919" cy="2230436"/>
          </a:xfrm>
          <a:prstGeom prst="rect">
            <a:avLst/>
          </a:prstGeom>
        </p:spPr>
      </p:pic>
      <p:pic>
        <p:nvPicPr>
          <p:cNvPr id="109" name="Picture 10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1" name="Straight Connector 11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F4ED8FE-9FBF-5E4C-3B5C-065BADBED4A2}"/>
              </a:ext>
            </a:extLst>
          </p:cNvPr>
          <p:cNvSpPr txBox="1"/>
          <p:nvPr/>
        </p:nvSpPr>
        <p:spPr>
          <a:xfrm>
            <a:off x="617160" y="3646723"/>
            <a:ext cx="3043452" cy="2031325"/>
          </a:xfrm>
          <a:prstGeom prst="rect">
            <a:avLst/>
          </a:prstGeom>
          <a:noFill/>
        </p:spPr>
        <p:txBody>
          <a:bodyPr wrap="square">
            <a:spAutoFit/>
          </a:bodyPr>
          <a:lstStyle/>
          <a:p>
            <a:pPr marL="285750" indent="-285750">
              <a:buFont typeface="Arial" panose="020B0604020202020204" pitchFamily="34" charset="0"/>
              <a:buChar char="•"/>
            </a:pPr>
            <a:r>
              <a:rPr lang="en-US" dirty="0"/>
              <a:t>The data was grouped by “Product” and “Month” then summarized by the sum of Sales.</a:t>
            </a:r>
          </a:p>
          <a:p>
            <a:pPr marL="285750" indent="-285750">
              <a:buFont typeface="Arial" panose="020B0604020202020204" pitchFamily="34" charset="0"/>
              <a:buChar char="•"/>
            </a:pPr>
            <a:r>
              <a:rPr lang="en-US" dirty="0" err="1"/>
              <a:t>ggplot</a:t>
            </a:r>
            <a:r>
              <a:rPr lang="en-US" dirty="0"/>
              <a:t> function with </a:t>
            </a:r>
            <a:r>
              <a:rPr lang="en-US" dirty="0" err="1"/>
              <a:t>facet_wrap</a:t>
            </a:r>
            <a:r>
              <a:rPr lang="en-US" dirty="0"/>
              <a:t> was used to plot the graph.</a:t>
            </a:r>
          </a:p>
        </p:txBody>
      </p:sp>
    </p:spTree>
    <p:extLst>
      <p:ext uri="{BB962C8B-B14F-4D97-AF65-F5344CB8AC3E}">
        <p14:creationId xmlns:p14="http://schemas.microsoft.com/office/powerpoint/2010/main" val="2439007310"/>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18" name="Rectangle 217">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0" name="Straight Connector 219">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5" name="Title 64">
            <a:extLst>
              <a:ext uri="{FF2B5EF4-FFF2-40B4-BE49-F238E27FC236}">
                <a16:creationId xmlns:a16="http://schemas.microsoft.com/office/drawing/2014/main" id="{1AC904B1-212B-05CD-D2C8-34AFC4FB4121}"/>
              </a:ext>
            </a:extLst>
          </p:cNvPr>
          <p:cNvSpPr>
            <a:spLocks noGrp="1"/>
          </p:cNvSpPr>
          <p:nvPr>
            <p:ph type="title"/>
          </p:nvPr>
        </p:nvSpPr>
        <p:spPr>
          <a:xfrm>
            <a:off x="1451580" y="804520"/>
            <a:ext cx="4176511" cy="1049235"/>
          </a:xfrm>
        </p:spPr>
        <p:txBody>
          <a:bodyPr vert="horz" lIns="91440" tIns="45720" rIns="91440" bIns="45720" rtlCol="0">
            <a:normAutofit/>
          </a:bodyPr>
          <a:lstStyle/>
          <a:p>
            <a:r>
              <a:rPr lang="en-US" sz="2200" dirty="0"/>
              <a:t>How Much did each product sell each month?</a:t>
            </a:r>
          </a:p>
        </p:txBody>
      </p:sp>
      <p:sp>
        <p:nvSpPr>
          <p:cNvPr id="222" name="Rectangle 221">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Content Placeholder 4">
            <a:extLst>
              <a:ext uri="{FF2B5EF4-FFF2-40B4-BE49-F238E27FC236}">
                <a16:creationId xmlns:a16="http://schemas.microsoft.com/office/drawing/2014/main" id="{29F5615A-7466-BF6C-51A2-0B214F049A6A}"/>
              </a:ext>
            </a:extLst>
          </p:cNvPr>
          <p:cNvSpPr>
            <a:spLocks noGrp="1"/>
          </p:cNvSpPr>
          <p:nvPr>
            <p:ph idx="1"/>
          </p:nvPr>
        </p:nvSpPr>
        <p:spPr>
          <a:xfrm>
            <a:off x="1451581" y="2015732"/>
            <a:ext cx="4172212" cy="3450613"/>
          </a:xfrm>
        </p:spPr>
        <p:txBody>
          <a:bodyPr vert="horz" lIns="91440" tIns="45720" rIns="91440" bIns="45720" rtlCol="0">
            <a:normAutofit/>
          </a:bodyPr>
          <a:lstStyle/>
          <a:p>
            <a:pPr marL="285750">
              <a:lnSpc>
                <a:spcPct val="110000"/>
              </a:lnSpc>
              <a:spcAft>
                <a:spcPts val="600"/>
              </a:spcAft>
            </a:pPr>
            <a:r>
              <a:rPr lang="en-US" sz="1900" dirty="0" err="1"/>
              <a:t>Macbook</a:t>
            </a:r>
            <a:r>
              <a:rPr lang="en-US" sz="1900" dirty="0"/>
              <a:t> Pro Laptop generated the most sales in each month.</a:t>
            </a:r>
          </a:p>
          <a:p>
            <a:pPr marL="285750">
              <a:lnSpc>
                <a:spcPct val="110000"/>
              </a:lnSpc>
              <a:spcAft>
                <a:spcPts val="600"/>
              </a:spcAft>
            </a:pPr>
            <a:r>
              <a:rPr lang="en-US" sz="1900" dirty="0"/>
              <a:t>The cost of each </a:t>
            </a:r>
            <a:r>
              <a:rPr lang="en-US" sz="1900" dirty="0" err="1"/>
              <a:t>Macbook</a:t>
            </a:r>
            <a:r>
              <a:rPr lang="en-US" sz="1900" dirty="0"/>
              <a:t> Pro Laptop is $1700.</a:t>
            </a:r>
          </a:p>
          <a:p>
            <a:pPr marL="285750">
              <a:lnSpc>
                <a:spcPct val="110000"/>
              </a:lnSpc>
              <a:spcAft>
                <a:spcPts val="600"/>
              </a:spcAft>
            </a:pPr>
            <a:r>
              <a:rPr lang="en-US" sz="1900" dirty="0"/>
              <a:t>It was able to generate the most sales because of its price. It is the most expensive product.</a:t>
            </a:r>
          </a:p>
        </p:txBody>
      </p:sp>
      <p:pic>
        <p:nvPicPr>
          <p:cNvPr id="3" name="Picture 2">
            <a:extLst>
              <a:ext uri="{FF2B5EF4-FFF2-40B4-BE49-F238E27FC236}">
                <a16:creationId xmlns:a16="http://schemas.microsoft.com/office/drawing/2014/main" id="{0A27A811-8E72-224B-74C6-155347B80CF0}"/>
              </a:ext>
            </a:extLst>
          </p:cNvPr>
          <p:cNvPicPr>
            <a:picLocks noChangeAspect="1"/>
          </p:cNvPicPr>
          <p:nvPr/>
        </p:nvPicPr>
        <p:blipFill>
          <a:blip r:embed="rId2"/>
          <a:stretch>
            <a:fillRect/>
          </a:stretch>
        </p:blipFill>
        <p:spPr>
          <a:xfrm>
            <a:off x="6096000" y="1002576"/>
            <a:ext cx="5882241" cy="4852848"/>
          </a:xfrm>
          <a:prstGeom prst="rect">
            <a:avLst/>
          </a:prstGeom>
        </p:spPr>
      </p:pic>
      <p:pic>
        <p:nvPicPr>
          <p:cNvPr id="224" name="Picture 223">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6" name="Straight Connector 225">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998217"/>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2" name="Picture 10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4" name="Straight Connector 10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8" name="Rectangle 10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D053791-E4D9-4290-7503-559218196867}"/>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a:t>DATA VISUALIZATION</a:t>
            </a:r>
          </a:p>
        </p:txBody>
      </p:sp>
      <p:cxnSp>
        <p:nvCxnSpPr>
          <p:cNvPr id="112" name="Straight Connector 11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14" name="Group 11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115" name="Rectangle 11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8" name="Rectangle 11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365F70BC-4A40-20BA-A1EC-AF1CC341F72E}"/>
              </a:ext>
            </a:extLst>
          </p:cNvPr>
          <p:cNvPicPr>
            <a:picLocks noChangeAspect="1"/>
          </p:cNvPicPr>
          <p:nvPr/>
        </p:nvPicPr>
        <p:blipFill>
          <a:blip r:embed="rId3"/>
          <a:stretch>
            <a:fillRect/>
          </a:stretch>
        </p:blipFill>
        <p:spPr>
          <a:xfrm>
            <a:off x="4618374" y="2036311"/>
            <a:ext cx="6282919" cy="2026240"/>
          </a:xfrm>
          <a:prstGeom prst="rect">
            <a:avLst/>
          </a:prstGeom>
        </p:spPr>
      </p:pic>
      <p:pic>
        <p:nvPicPr>
          <p:cNvPr id="120" name="Picture 11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2" name="Straight Connector 12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95CE14E-1E84-F902-855D-4E60CA8A6FF4}"/>
              </a:ext>
            </a:extLst>
          </p:cNvPr>
          <p:cNvSpPr txBox="1"/>
          <p:nvPr/>
        </p:nvSpPr>
        <p:spPr>
          <a:xfrm>
            <a:off x="636084" y="3713355"/>
            <a:ext cx="3173529" cy="2043975"/>
          </a:xfrm>
          <a:prstGeom prst="rect">
            <a:avLst/>
          </a:prstGeom>
          <a:noFill/>
        </p:spPr>
        <p:txBody>
          <a:bodyPr wrap="square">
            <a:spAutoFit/>
          </a:bodyPr>
          <a:lstStyle/>
          <a:p>
            <a:pPr marL="285750" indent="-285750">
              <a:buFont typeface="Arial" panose="020B0604020202020204" pitchFamily="34" charset="0"/>
              <a:buChar char="•"/>
            </a:pPr>
            <a:r>
              <a:rPr lang="en-US" dirty="0"/>
              <a:t>The data was grouped by “City” and “Product” then summarized by the sum of </a:t>
            </a:r>
            <a:r>
              <a:rPr lang="en-US" dirty="0" err="1"/>
              <a:t>Quantity_Ordered</a:t>
            </a:r>
            <a:r>
              <a:rPr lang="en-US" dirty="0"/>
              <a:t>.</a:t>
            </a:r>
          </a:p>
          <a:p>
            <a:pPr marL="285750" indent="-285750">
              <a:buFont typeface="Arial" panose="020B0604020202020204" pitchFamily="34" charset="0"/>
              <a:buChar char="•"/>
            </a:pPr>
            <a:r>
              <a:rPr lang="en-US" dirty="0" err="1"/>
              <a:t>ggplot</a:t>
            </a:r>
            <a:r>
              <a:rPr lang="en-US" dirty="0"/>
              <a:t> function with </a:t>
            </a:r>
            <a:r>
              <a:rPr lang="en-US" dirty="0" err="1"/>
              <a:t>facet_wrap</a:t>
            </a:r>
            <a:r>
              <a:rPr lang="en-US" dirty="0"/>
              <a:t> was used to plot the graph.</a:t>
            </a:r>
          </a:p>
        </p:txBody>
      </p:sp>
    </p:spTree>
    <p:extLst>
      <p:ext uri="{BB962C8B-B14F-4D97-AF65-F5344CB8AC3E}">
        <p14:creationId xmlns:p14="http://schemas.microsoft.com/office/powerpoint/2010/main" val="2971144199"/>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1" name="Rectangle 230">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itle 64">
            <a:extLst>
              <a:ext uri="{FF2B5EF4-FFF2-40B4-BE49-F238E27FC236}">
                <a16:creationId xmlns:a16="http://schemas.microsoft.com/office/drawing/2014/main" id="{1AC904B1-212B-05CD-D2C8-34AFC4FB4121}"/>
              </a:ext>
            </a:extLst>
          </p:cNvPr>
          <p:cNvSpPr>
            <a:spLocks noGrp="1"/>
          </p:cNvSpPr>
          <p:nvPr>
            <p:ph type="title"/>
          </p:nvPr>
        </p:nvSpPr>
        <p:spPr>
          <a:xfrm>
            <a:off x="1451580" y="804519"/>
            <a:ext cx="4325112" cy="1049235"/>
          </a:xfrm>
        </p:spPr>
        <p:txBody>
          <a:bodyPr vert="horz" lIns="91440" tIns="45720" rIns="91440" bIns="45720" rtlCol="0">
            <a:normAutofit/>
          </a:bodyPr>
          <a:lstStyle/>
          <a:p>
            <a:r>
              <a:rPr lang="en-US" sz="2200" dirty="0"/>
              <a:t>How many product EACH WAS SOLD IN each city?</a:t>
            </a:r>
          </a:p>
        </p:txBody>
      </p:sp>
      <p:cxnSp>
        <p:nvCxnSpPr>
          <p:cNvPr id="233" name="Straight Connector 232">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35" name="Rectangle 234">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Content Placeholder 4">
            <a:extLst>
              <a:ext uri="{FF2B5EF4-FFF2-40B4-BE49-F238E27FC236}">
                <a16:creationId xmlns:a16="http://schemas.microsoft.com/office/drawing/2014/main" id="{29F5615A-7466-BF6C-51A2-0B214F049A6A}"/>
              </a:ext>
            </a:extLst>
          </p:cNvPr>
          <p:cNvSpPr>
            <a:spLocks noGrp="1"/>
          </p:cNvSpPr>
          <p:nvPr>
            <p:ph idx="1"/>
          </p:nvPr>
        </p:nvSpPr>
        <p:spPr>
          <a:xfrm>
            <a:off x="1451579" y="2015732"/>
            <a:ext cx="4325113" cy="4074172"/>
          </a:xfrm>
        </p:spPr>
        <p:txBody>
          <a:bodyPr vert="horz" lIns="91440" tIns="45720" rIns="91440" bIns="45720" rtlCol="0">
            <a:normAutofit/>
          </a:bodyPr>
          <a:lstStyle/>
          <a:p>
            <a:pPr marL="285750">
              <a:spcAft>
                <a:spcPts val="600"/>
              </a:spcAft>
            </a:pPr>
            <a:r>
              <a:rPr lang="en-US" dirty="0"/>
              <a:t>The products with the lowest price has been the mostly ordered item across all cities.</a:t>
            </a:r>
          </a:p>
          <a:p>
            <a:pPr marL="285750">
              <a:spcAft>
                <a:spcPts val="600"/>
              </a:spcAft>
            </a:pPr>
            <a:endParaRPr lang="en-US" dirty="0"/>
          </a:p>
        </p:txBody>
      </p:sp>
      <p:pic>
        <p:nvPicPr>
          <p:cNvPr id="4" name="Picture 3">
            <a:extLst>
              <a:ext uri="{FF2B5EF4-FFF2-40B4-BE49-F238E27FC236}">
                <a16:creationId xmlns:a16="http://schemas.microsoft.com/office/drawing/2014/main" id="{222FF45A-8449-8FDB-BB3E-68373C09F10A}"/>
              </a:ext>
            </a:extLst>
          </p:cNvPr>
          <p:cNvPicPr>
            <a:picLocks noChangeAspect="1"/>
          </p:cNvPicPr>
          <p:nvPr/>
        </p:nvPicPr>
        <p:blipFill>
          <a:blip r:embed="rId2"/>
          <a:stretch>
            <a:fillRect/>
          </a:stretch>
        </p:blipFill>
        <p:spPr>
          <a:xfrm>
            <a:off x="5776691" y="1240244"/>
            <a:ext cx="6402400" cy="5265972"/>
          </a:xfrm>
          <a:prstGeom prst="rect">
            <a:avLst/>
          </a:prstGeom>
        </p:spPr>
      </p:pic>
    </p:spTree>
    <p:extLst>
      <p:ext uri="{BB962C8B-B14F-4D97-AF65-F5344CB8AC3E}">
        <p14:creationId xmlns:p14="http://schemas.microsoft.com/office/powerpoint/2010/main" val="1530856511"/>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87E5E-3796-93BA-371F-09D08744C856}"/>
              </a:ext>
            </a:extLst>
          </p:cNvPr>
          <p:cNvSpPr>
            <a:spLocks noGrp="1"/>
          </p:cNvSpPr>
          <p:nvPr>
            <p:ph type="title"/>
          </p:nvPr>
        </p:nvSpPr>
        <p:spPr/>
        <p:txBody>
          <a:bodyPr/>
          <a:lstStyle/>
          <a:p>
            <a:pPr algn="ctr"/>
            <a:r>
              <a:rPr lang="en-US" dirty="0"/>
              <a:t>RECOMMENDATIONS AND CONCLUSION.</a:t>
            </a:r>
          </a:p>
        </p:txBody>
      </p:sp>
      <p:sp>
        <p:nvSpPr>
          <p:cNvPr id="5" name="Content Placeholder 4">
            <a:extLst>
              <a:ext uri="{FF2B5EF4-FFF2-40B4-BE49-F238E27FC236}">
                <a16:creationId xmlns:a16="http://schemas.microsoft.com/office/drawing/2014/main" id="{F25DF4FA-DB23-CD1D-934D-07BE657F9B42}"/>
              </a:ext>
            </a:extLst>
          </p:cNvPr>
          <p:cNvSpPr>
            <a:spLocks noGrp="1"/>
          </p:cNvSpPr>
          <p:nvPr>
            <p:ph idx="1"/>
          </p:nvPr>
        </p:nvSpPr>
        <p:spPr/>
        <p:txBody>
          <a:bodyPr>
            <a:normAutofit fontScale="85000" lnSpcReduction="10000"/>
          </a:bodyPr>
          <a:lstStyle/>
          <a:p>
            <a:pPr marL="0" indent="0">
              <a:buNone/>
            </a:pPr>
            <a:r>
              <a:rPr lang="en-US" dirty="0"/>
              <a:t>From the potential insights we checked using the data provided, we would recommend the following.</a:t>
            </a:r>
          </a:p>
          <a:p>
            <a:r>
              <a:rPr lang="en-US" dirty="0"/>
              <a:t>To increase sales, advertisement of least selling products should be targeted between the rush hours (9:00 – 22:00).</a:t>
            </a:r>
          </a:p>
          <a:p>
            <a:r>
              <a:rPr lang="en-US" dirty="0"/>
              <a:t>To get more sales, products such as LG Washing Machine, LG Dryer, Flatscreen TV,  and ThinkPad Laptop etc., should be discounted as these items had lower orders.</a:t>
            </a:r>
          </a:p>
          <a:p>
            <a:r>
              <a:rPr lang="en-US" dirty="0"/>
              <a:t>Promos can be targeted to cities with lower sales such as Austin.</a:t>
            </a:r>
          </a:p>
          <a:p>
            <a:r>
              <a:rPr lang="en-US" dirty="0"/>
              <a:t>Promos can as well be introduced in January to increase sales turnover.</a:t>
            </a:r>
          </a:p>
          <a:p>
            <a:r>
              <a:rPr lang="en-US" dirty="0"/>
              <a:t>Advertisements (such as black Friday) can also be introduced in December as we can achieve more sales.</a:t>
            </a:r>
          </a:p>
          <a:p>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72079876"/>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1F258-0CED-49E2-2802-1C4BB025C526}"/>
              </a:ext>
            </a:extLst>
          </p:cNvPr>
          <p:cNvSpPr>
            <a:spLocks noGrp="1"/>
          </p:cNvSpPr>
          <p:nvPr>
            <p:ph type="title"/>
          </p:nvPr>
        </p:nvSpPr>
        <p:spPr/>
        <p:txBody>
          <a:bodyPr/>
          <a:lstStyle/>
          <a:p>
            <a:pPr algn="ctr"/>
            <a:r>
              <a:rPr lang="en-US" dirty="0"/>
              <a:t>LIMITATIONS OF THE ANALYSIS.</a:t>
            </a:r>
          </a:p>
        </p:txBody>
      </p:sp>
      <p:sp>
        <p:nvSpPr>
          <p:cNvPr id="3" name="Content Placeholder 2">
            <a:extLst>
              <a:ext uri="{FF2B5EF4-FFF2-40B4-BE49-F238E27FC236}">
                <a16:creationId xmlns:a16="http://schemas.microsoft.com/office/drawing/2014/main" id="{B91B7A1D-771E-36BA-997E-4D2EEEA96E56}"/>
              </a:ext>
            </a:extLst>
          </p:cNvPr>
          <p:cNvSpPr>
            <a:spLocks noGrp="1"/>
          </p:cNvSpPr>
          <p:nvPr>
            <p:ph idx="1"/>
          </p:nvPr>
        </p:nvSpPr>
        <p:spPr/>
        <p:txBody>
          <a:bodyPr/>
          <a:lstStyle/>
          <a:p>
            <a:pPr marL="0" indent="0">
              <a:buNone/>
            </a:pPr>
            <a:r>
              <a:rPr lang="en-US" dirty="0"/>
              <a:t>Due to certain variables not provided by the dataset, we could not do more in-depth analysis to determine the following;</a:t>
            </a:r>
          </a:p>
          <a:p>
            <a:r>
              <a:rPr lang="en-US" dirty="0"/>
              <a:t>Highest revenue generating product based on the cost price and selling price.</a:t>
            </a:r>
          </a:p>
          <a:p>
            <a:r>
              <a:rPr lang="en-US" dirty="0"/>
              <a:t>The relationship between the City with the most sales and products ordered.</a:t>
            </a:r>
          </a:p>
          <a:p>
            <a:r>
              <a:rPr lang="en-US" dirty="0"/>
              <a:t>The data provided was only for a year, therefore we could not compare the sales generated by year.</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85511344"/>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1F258-0CED-49E2-2802-1C4BB025C526}"/>
              </a:ext>
            </a:extLst>
          </p:cNvPr>
          <p:cNvSpPr>
            <a:spLocks noGrp="1"/>
          </p:cNvSpPr>
          <p:nvPr>
            <p:ph type="title"/>
          </p:nvPr>
        </p:nvSpPr>
        <p:spPr/>
        <p:txBody>
          <a:bodyPr/>
          <a:lstStyle/>
          <a:p>
            <a:pPr algn="ctr"/>
            <a:r>
              <a:rPr lang="en-US" dirty="0"/>
              <a:t>PROFESSIONAL ISSUES THAT CAN AFFECT ONLINE STORES.</a:t>
            </a:r>
          </a:p>
        </p:txBody>
      </p:sp>
      <p:sp>
        <p:nvSpPr>
          <p:cNvPr id="3" name="Content Placeholder 2">
            <a:extLst>
              <a:ext uri="{FF2B5EF4-FFF2-40B4-BE49-F238E27FC236}">
                <a16:creationId xmlns:a16="http://schemas.microsoft.com/office/drawing/2014/main" id="{B91B7A1D-771E-36BA-997E-4D2EEEA96E56}"/>
              </a:ext>
            </a:extLst>
          </p:cNvPr>
          <p:cNvSpPr>
            <a:spLocks noGrp="1"/>
          </p:cNvSpPr>
          <p:nvPr>
            <p:ph idx="1"/>
          </p:nvPr>
        </p:nvSpPr>
        <p:spPr/>
        <p:txBody>
          <a:bodyPr/>
          <a:lstStyle/>
          <a:p>
            <a:pPr marL="0" indent="0">
              <a:buNone/>
            </a:pPr>
            <a:r>
              <a:rPr lang="en-US" dirty="0"/>
              <a:t>Cybersecurity is of paramount importance for online retailers because of the sensitive nature of customer information. A look at some of the most pressing problems</a:t>
            </a:r>
          </a:p>
          <a:p>
            <a:r>
              <a:rPr lang="en-US" i="0" dirty="0">
                <a:solidFill>
                  <a:srgbClr val="2D2D2D"/>
                </a:solidFill>
                <a:effectLst/>
                <a:latin typeface="Silka"/>
              </a:rPr>
              <a:t>Cybersecurity</a:t>
            </a:r>
          </a:p>
          <a:p>
            <a:r>
              <a:rPr lang="en-US" i="0" dirty="0">
                <a:solidFill>
                  <a:srgbClr val="2D2D2D"/>
                </a:solidFill>
                <a:effectLst/>
                <a:latin typeface="Silka"/>
              </a:rPr>
              <a:t>Competition</a:t>
            </a:r>
          </a:p>
          <a:p>
            <a:r>
              <a:rPr lang="en-US" i="0" dirty="0">
                <a:solidFill>
                  <a:srgbClr val="2D2D2D"/>
                </a:solidFill>
                <a:effectLst/>
                <a:latin typeface="Silka"/>
              </a:rPr>
              <a:t>Order fulfillment</a:t>
            </a:r>
          </a:p>
          <a:p>
            <a:r>
              <a:rPr lang="en-US" i="0" dirty="0">
                <a:solidFill>
                  <a:srgbClr val="2D2D2D"/>
                </a:solidFill>
                <a:effectLst/>
                <a:latin typeface="Silka"/>
              </a:rPr>
              <a:t>Customer experience</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53317225"/>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1F258-0CED-49E2-2802-1C4BB025C526}"/>
              </a:ext>
            </a:extLst>
          </p:cNvPr>
          <p:cNvSpPr>
            <a:spLocks noGrp="1"/>
          </p:cNvSpPr>
          <p:nvPr>
            <p:ph type="title"/>
          </p:nvPr>
        </p:nvSpPr>
        <p:spPr/>
        <p:txBody>
          <a:bodyPr/>
          <a:lstStyle/>
          <a:p>
            <a:pPr algn="ctr"/>
            <a:r>
              <a:rPr lang="en-US" dirty="0"/>
              <a:t>legal ISSUES THAT CAN AFFECT ONLINE STORES.</a:t>
            </a:r>
          </a:p>
        </p:txBody>
      </p:sp>
      <p:sp>
        <p:nvSpPr>
          <p:cNvPr id="3" name="Content Placeholder 2">
            <a:extLst>
              <a:ext uri="{FF2B5EF4-FFF2-40B4-BE49-F238E27FC236}">
                <a16:creationId xmlns:a16="http://schemas.microsoft.com/office/drawing/2014/main" id="{B91B7A1D-771E-36BA-997E-4D2EEEA96E56}"/>
              </a:ext>
            </a:extLst>
          </p:cNvPr>
          <p:cNvSpPr>
            <a:spLocks noGrp="1"/>
          </p:cNvSpPr>
          <p:nvPr>
            <p:ph idx="1"/>
          </p:nvPr>
        </p:nvSpPr>
        <p:spPr/>
        <p:txBody>
          <a:bodyPr>
            <a:normAutofit/>
          </a:bodyPr>
          <a:lstStyle/>
          <a:p>
            <a:pPr marL="0" indent="0">
              <a:buNone/>
            </a:pPr>
            <a:r>
              <a:rPr lang="en-US" dirty="0"/>
              <a:t>Doing business on the web is rapidly becoming the norm. More than half of all businesses now exist only in the digital realm, with e-commerce representing the majority of their revenue. However, just because something can be done online, that doesn't imply you can avoid legal implications.</a:t>
            </a:r>
          </a:p>
          <a:p>
            <a:pPr algn="l"/>
            <a:r>
              <a:rPr lang="en-US" i="0" dirty="0">
                <a:effectLst/>
                <a:latin typeface="Helvetica Neue"/>
              </a:rPr>
              <a:t>Incorporation Problem</a:t>
            </a:r>
          </a:p>
          <a:p>
            <a:pPr algn="l"/>
            <a:r>
              <a:rPr lang="en-US" i="0" dirty="0">
                <a:effectLst/>
                <a:latin typeface="Helvetica Neue"/>
              </a:rPr>
              <a:t>Trademark Security Problem</a:t>
            </a:r>
          </a:p>
          <a:p>
            <a:pPr algn="l"/>
            <a:r>
              <a:rPr lang="en-US" i="0" dirty="0">
                <a:effectLst/>
                <a:latin typeface="Helvetica Neue"/>
              </a:rPr>
              <a:t>Copyright Protection Issue</a:t>
            </a:r>
            <a:br>
              <a:rPr lang="en-US" dirty="0"/>
            </a:b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987739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26D572F-6E99-79D5-5E04-106E51FF49AC}"/>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DATA VIEW</a:t>
            </a:r>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8E847FE-63AE-F339-DA60-AD1DD171F1D1}"/>
              </a:ext>
            </a:extLst>
          </p:cNvPr>
          <p:cNvPicPr>
            <a:picLocks noGrp="1" noChangeAspect="1"/>
          </p:cNvPicPr>
          <p:nvPr>
            <p:ph idx="1"/>
          </p:nvPr>
        </p:nvPicPr>
        <p:blipFill>
          <a:blip r:embed="rId3"/>
          <a:stretch>
            <a:fillRect/>
          </a:stretch>
        </p:blipFill>
        <p:spPr>
          <a:xfrm>
            <a:off x="4618374" y="1769286"/>
            <a:ext cx="6282919" cy="2560289"/>
          </a:xfrm>
          <a:prstGeom prst="rect">
            <a:avLst/>
          </a:prstGeom>
        </p:spPr>
      </p:pic>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523354"/>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1F258-0CED-49E2-2802-1C4BB025C526}"/>
              </a:ext>
            </a:extLst>
          </p:cNvPr>
          <p:cNvSpPr>
            <a:spLocks noGrp="1"/>
          </p:cNvSpPr>
          <p:nvPr>
            <p:ph type="title"/>
          </p:nvPr>
        </p:nvSpPr>
        <p:spPr/>
        <p:txBody>
          <a:bodyPr/>
          <a:lstStyle/>
          <a:p>
            <a:pPr algn="ctr"/>
            <a:r>
              <a:rPr lang="en-US" dirty="0"/>
              <a:t>ETHICAL ISSUES THAT CAN AFFECT ONLINE STORES.</a:t>
            </a:r>
          </a:p>
        </p:txBody>
      </p:sp>
      <p:sp>
        <p:nvSpPr>
          <p:cNvPr id="3" name="Content Placeholder 2">
            <a:extLst>
              <a:ext uri="{FF2B5EF4-FFF2-40B4-BE49-F238E27FC236}">
                <a16:creationId xmlns:a16="http://schemas.microsoft.com/office/drawing/2014/main" id="{B91B7A1D-771E-36BA-997E-4D2EEEA96E56}"/>
              </a:ext>
            </a:extLst>
          </p:cNvPr>
          <p:cNvSpPr>
            <a:spLocks noGrp="1"/>
          </p:cNvSpPr>
          <p:nvPr>
            <p:ph idx="1"/>
          </p:nvPr>
        </p:nvSpPr>
        <p:spPr/>
        <p:txBody>
          <a:bodyPr>
            <a:normAutofit/>
          </a:bodyPr>
          <a:lstStyle/>
          <a:p>
            <a:pPr marL="0" indent="0">
              <a:buNone/>
            </a:pPr>
            <a:r>
              <a:rPr lang="en-US" dirty="0"/>
              <a:t>Knowing the difference between good and wrong only scratches the surface of ethics. It all comes down to the beliefs and practices we uphold. </a:t>
            </a:r>
          </a:p>
          <a:p>
            <a:r>
              <a:rPr lang="en-US" b="0" i="0" dirty="0">
                <a:solidFill>
                  <a:srgbClr val="202124"/>
                </a:solidFill>
                <a:effectLst/>
                <a:latin typeface="arial" panose="020B0604020202020204" pitchFamily="34" charset="0"/>
              </a:rPr>
              <a:t>Unreliable Customer Service.</a:t>
            </a:r>
          </a:p>
          <a:p>
            <a:pPr algn="l"/>
            <a:r>
              <a:rPr lang="en-US" b="0" i="0" dirty="0">
                <a:solidFill>
                  <a:srgbClr val="202124"/>
                </a:solidFill>
                <a:effectLst/>
                <a:latin typeface="arial" panose="020B0604020202020204" pitchFamily="34" charset="0"/>
              </a:rPr>
              <a:t>Counterfeit Products. </a:t>
            </a:r>
          </a:p>
          <a:p>
            <a:pPr algn="l"/>
            <a:r>
              <a:rPr lang="en-US" dirty="0"/>
              <a:t>Online Piracy.</a:t>
            </a:r>
            <a:br>
              <a:rPr lang="en-US" dirty="0"/>
            </a:b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83168013"/>
      </p:ext>
    </p:extLst>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56412368-7E6B-4064-B6FA-72DF6DA0C2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014FE20-9BCC-4219-A8AD-B1C110BD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itle 3">
            <a:extLst>
              <a:ext uri="{FF2B5EF4-FFF2-40B4-BE49-F238E27FC236}">
                <a16:creationId xmlns:a16="http://schemas.microsoft.com/office/drawing/2014/main" id="{F93FF3EA-D240-948C-3B6A-4A9203FFABF2}"/>
              </a:ext>
            </a:extLst>
          </p:cNvPr>
          <p:cNvSpPr>
            <a:spLocks noGrp="1"/>
          </p:cNvSpPr>
          <p:nvPr>
            <p:ph type="title"/>
          </p:nvPr>
        </p:nvSpPr>
        <p:spPr>
          <a:xfrm>
            <a:off x="1452617" y="976508"/>
            <a:ext cx="5525305" cy="2367221"/>
          </a:xfrm>
        </p:spPr>
        <p:txBody>
          <a:bodyPr vert="horz" lIns="91440" tIns="45720" rIns="91440" bIns="0" rtlCol="0" anchor="b">
            <a:normAutofit/>
          </a:bodyPr>
          <a:lstStyle/>
          <a:p>
            <a:r>
              <a:rPr lang="en-US" sz="5400"/>
              <a:t>THANK YOU.</a:t>
            </a:r>
          </a:p>
        </p:txBody>
      </p:sp>
      <p:sp>
        <p:nvSpPr>
          <p:cNvPr id="5" name="Text Placeholder 4">
            <a:extLst>
              <a:ext uri="{FF2B5EF4-FFF2-40B4-BE49-F238E27FC236}">
                <a16:creationId xmlns:a16="http://schemas.microsoft.com/office/drawing/2014/main" id="{CBABC421-C9C6-1AC2-3180-5CFF42F54C5B}"/>
              </a:ext>
            </a:extLst>
          </p:cNvPr>
          <p:cNvSpPr>
            <a:spLocks noGrp="1"/>
          </p:cNvSpPr>
          <p:nvPr>
            <p:ph type="body" idx="1"/>
          </p:nvPr>
        </p:nvSpPr>
        <p:spPr>
          <a:xfrm>
            <a:off x="1452617" y="3531204"/>
            <a:ext cx="5530919" cy="1606576"/>
          </a:xfrm>
        </p:spPr>
        <p:txBody>
          <a:bodyPr vert="horz" lIns="91440" tIns="91440" rIns="91440" bIns="91440" rtlCol="0">
            <a:normAutofit/>
          </a:bodyPr>
          <a:lstStyle/>
          <a:p>
            <a:endParaRPr lang="en-US" cap="all"/>
          </a:p>
        </p:txBody>
      </p:sp>
      <p:cxnSp>
        <p:nvCxnSpPr>
          <p:cNvPr id="24" name="Straight Connector 23">
            <a:extLst>
              <a:ext uri="{FF2B5EF4-FFF2-40B4-BE49-F238E27FC236}">
                <a16:creationId xmlns:a16="http://schemas.microsoft.com/office/drawing/2014/main" id="{A661C966-C6C8-4667-903D-E68521C35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8" y="3528543"/>
            <a:ext cx="55361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6" name="Group 25">
            <a:extLst>
              <a:ext uri="{FF2B5EF4-FFF2-40B4-BE49-F238E27FC236}">
                <a16:creationId xmlns:a16="http://schemas.microsoft.com/office/drawing/2014/main" id="{36439133-030D-427C-AADE-2B48B19917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77388" y="482171"/>
            <a:chExt cx="4074533" cy="5149101"/>
          </a:xfrm>
        </p:grpSpPr>
        <p:sp>
          <p:nvSpPr>
            <p:cNvPr id="27" name="Rectangle 26">
              <a:extLst>
                <a:ext uri="{FF2B5EF4-FFF2-40B4-BE49-F238E27FC236}">
                  <a16:creationId xmlns:a16="http://schemas.microsoft.com/office/drawing/2014/main" id="{2C11378B-6628-411A-9A79-CF10232D7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8E6BF6A-26B8-45E6-887E-FE78A7984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82388B0B-738B-4313-8674-79D97E74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1624" y="977965"/>
            <a:ext cx="3119444"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Handshake">
            <a:extLst>
              <a:ext uri="{FF2B5EF4-FFF2-40B4-BE49-F238E27FC236}">
                <a16:creationId xmlns:a16="http://schemas.microsoft.com/office/drawing/2014/main" id="{0FBAAF89-EC82-8D30-6BA3-B338E4675E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16373" y="1649879"/>
            <a:ext cx="2799103" cy="2799103"/>
          </a:xfrm>
          <a:prstGeom prst="rect">
            <a:avLst/>
          </a:prstGeom>
        </p:spPr>
      </p:pic>
      <p:pic>
        <p:nvPicPr>
          <p:cNvPr id="32" name="Picture 31">
            <a:extLst>
              <a:ext uri="{FF2B5EF4-FFF2-40B4-BE49-F238E27FC236}">
                <a16:creationId xmlns:a16="http://schemas.microsoft.com/office/drawing/2014/main" id="{6DF84359-5DD6-461B-9519-90AA2F46C1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E90BC892-CE86-41EE-8A3B-2178D5170C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679633"/>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E3C14-367F-81AE-0C3D-64C6B6CFAE4A}"/>
              </a:ext>
            </a:extLst>
          </p:cNvPr>
          <p:cNvSpPr>
            <a:spLocks noGrp="1"/>
          </p:cNvSpPr>
          <p:nvPr>
            <p:ph type="title"/>
          </p:nvPr>
        </p:nvSpPr>
        <p:spPr/>
        <p:txBody>
          <a:bodyPr/>
          <a:lstStyle/>
          <a:p>
            <a:r>
              <a:rPr lang="en-US" dirty="0"/>
              <a:t>Purpose of the study</a:t>
            </a:r>
          </a:p>
        </p:txBody>
      </p:sp>
      <p:graphicFrame>
        <p:nvGraphicFramePr>
          <p:cNvPr id="5" name="Content Placeholder 2">
            <a:extLst>
              <a:ext uri="{FF2B5EF4-FFF2-40B4-BE49-F238E27FC236}">
                <a16:creationId xmlns:a16="http://schemas.microsoft.com/office/drawing/2014/main" id="{C82E84A6-B366-D6E2-926B-BAF0B547A962}"/>
              </a:ext>
            </a:extLst>
          </p:cNvPr>
          <p:cNvGraphicFramePr>
            <a:graphicFrameLocks noGrp="1"/>
          </p:cNvGraphicFramePr>
          <p:nvPr>
            <p:ph idx="1"/>
            <p:extLst>
              <p:ext uri="{D42A27DB-BD31-4B8C-83A1-F6EECF244321}">
                <p14:modId xmlns:p14="http://schemas.microsoft.com/office/powerpoint/2010/main" val="637479406"/>
              </p:ext>
            </p:extLst>
          </p:nvPr>
        </p:nvGraphicFramePr>
        <p:xfrm>
          <a:off x="1451579" y="2015732"/>
          <a:ext cx="9603275"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8538275"/>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0E62D-616D-1909-8135-25A3CB6319DC}"/>
              </a:ext>
            </a:extLst>
          </p:cNvPr>
          <p:cNvSpPr>
            <a:spLocks noGrp="1"/>
          </p:cNvSpPr>
          <p:nvPr>
            <p:ph type="title"/>
          </p:nvPr>
        </p:nvSpPr>
        <p:spPr>
          <a:xfrm>
            <a:off x="1451579" y="804519"/>
            <a:ext cx="9603275" cy="1049235"/>
          </a:xfrm>
        </p:spPr>
        <p:txBody>
          <a:bodyPr>
            <a:normAutofit/>
          </a:bodyPr>
          <a:lstStyle/>
          <a:p>
            <a:r>
              <a:rPr lang="en-US" dirty="0"/>
              <a:t>POTENTIAL INSIGHTS FROM THE DATASET</a:t>
            </a:r>
          </a:p>
        </p:txBody>
      </p:sp>
      <p:graphicFrame>
        <p:nvGraphicFramePr>
          <p:cNvPr id="5" name="Content Placeholder 2">
            <a:extLst>
              <a:ext uri="{FF2B5EF4-FFF2-40B4-BE49-F238E27FC236}">
                <a16:creationId xmlns:a16="http://schemas.microsoft.com/office/drawing/2014/main" id="{59539AB1-9432-BFEF-B5F8-324E170001EA}"/>
              </a:ext>
            </a:extLst>
          </p:cNvPr>
          <p:cNvGraphicFramePr>
            <a:graphicFrameLocks noGrp="1"/>
          </p:cNvGraphicFramePr>
          <p:nvPr>
            <p:ph idx="1"/>
            <p:extLst>
              <p:ext uri="{D42A27DB-BD31-4B8C-83A1-F6EECF244321}">
                <p14:modId xmlns:p14="http://schemas.microsoft.com/office/powerpoint/2010/main" val="588386793"/>
              </p:ext>
            </p:extLst>
          </p:nvPr>
        </p:nvGraphicFramePr>
        <p:xfrm>
          <a:off x="1450975" y="2006600"/>
          <a:ext cx="9852025" cy="3750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9649850"/>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9" name="Picture 38">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 name="Straight Connector 40">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5" name="Rectangle 44">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10951A3-13E6-6CB2-5FDE-BA9D19B1FFF8}"/>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100"/>
              <a:t>Data preparation</a:t>
            </a:r>
          </a:p>
        </p:txBody>
      </p:sp>
      <p:cxnSp>
        <p:nvCxnSpPr>
          <p:cNvPr id="49" name="Straight Connector 48">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51" name="Group 50">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52" name="Rectangle 51">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5" name="Rectangle 54">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52E0B49B-3F2A-CF8D-E9AD-CCE8C26ED35A}"/>
              </a:ext>
            </a:extLst>
          </p:cNvPr>
          <p:cNvPicPr>
            <a:picLocks noGrp="1" noChangeAspect="1"/>
          </p:cNvPicPr>
          <p:nvPr>
            <p:ph idx="1"/>
          </p:nvPr>
        </p:nvPicPr>
        <p:blipFill>
          <a:blip r:embed="rId3"/>
          <a:stretch>
            <a:fillRect/>
          </a:stretch>
        </p:blipFill>
        <p:spPr>
          <a:xfrm>
            <a:off x="5129785" y="1116345"/>
            <a:ext cx="5260097" cy="3866172"/>
          </a:xfrm>
          <a:prstGeom prst="rect">
            <a:avLst/>
          </a:prstGeom>
        </p:spPr>
      </p:pic>
      <p:pic>
        <p:nvPicPr>
          <p:cNvPr id="57" name="Picture 56">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9" name="Straight Connector 58">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F986EBA-67BD-0623-C986-7A31ACDD9D49}"/>
              </a:ext>
            </a:extLst>
          </p:cNvPr>
          <p:cNvSpPr txBox="1"/>
          <p:nvPr/>
        </p:nvSpPr>
        <p:spPr>
          <a:xfrm>
            <a:off x="731520" y="3878580"/>
            <a:ext cx="2823919" cy="923330"/>
          </a:xfrm>
          <a:prstGeom prst="rect">
            <a:avLst/>
          </a:prstGeom>
          <a:noFill/>
        </p:spPr>
        <p:txBody>
          <a:bodyPr wrap="square" rtlCol="0">
            <a:spAutoFit/>
          </a:bodyPr>
          <a:lstStyle/>
          <a:p>
            <a:pPr marL="285750" indent="-285750">
              <a:buFont typeface="Arial" panose="020B0604020202020204" pitchFamily="34" charset="0"/>
              <a:buChar char="•"/>
            </a:pPr>
            <a:r>
              <a:rPr lang="en-US" dirty="0"/>
              <a:t>Installation of packages.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Importation of Datasets.</a:t>
            </a:r>
          </a:p>
        </p:txBody>
      </p:sp>
    </p:spTree>
    <p:extLst>
      <p:ext uri="{BB962C8B-B14F-4D97-AF65-F5344CB8AC3E}">
        <p14:creationId xmlns:p14="http://schemas.microsoft.com/office/powerpoint/2010/main" val="69061846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9" name="Picture 38">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 name="Straight Connector 40">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5" name="Rectangle 44">
            <a:extLst>
              <a:ext uri="{FF2B5EF4-FFF2-40B4-BE49-F238E27FC236}">
                <a16:creationId xmlns:a16="http://schemas.microsoft.com/office/drawing/2014/main" id="{BD89ECFB-8421-4BB8-A23D-8B8D151F8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4911EB7-93CE-44FF-973F-B25ECF5DF5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A51DC83-F93C-8572-5CCA-A4C9F8226039}"/>
              </a:ext>
            </a:extLst>
          </p:cNvPr>
          <p:cNvSpPr>
            <a:spLocks noGrp="1"/>
          </p:cNvSpPr>
          <p:nvPr>
            <p:ph type="title"/>
          </p:nvPr>
        </p:nvSpPr>
        <p:spPr>
          <a:xfrm>
            <a:off x="485695" y="1474969"/>
            <a:ext cx="3026558" cy="1868760"/>
          </a:xfrm>
        </p:spPr>
        <p:txBody>
          <a:bodyPr vert="horz" lIns="91440" tIns="45720" rIns="91440" bIns="0" rtlCol="0" anchor="b">
            <a:normAutofit/>
          </a:bodyPr>
          <a:lstStyle/>
          <a:p>
            <a:r>
              <a:rPr lang="en-US" sz="3100"/>
              <a:t>Data manipulation</a:t>
            </a:r>
          </a:p>
        </p:txBody>
      </p:sp>
      <p:cxnSp>
        <p:nvCxnSpPr>
          <p:cNvPr id="49" name="Straight Connector 48">
            <a:extLst>
              <a:ext uri="{FF2B5EF4-FFF2-40B4-BE49-F238E27FC236}">
                <a16:creationId xmlns:a16="http://schemas.microsoft.com/office/drawing/2014/main" id="{72870A17-34CA-4FF4-8777-CE7D7B986B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009" y="3526496"/>
            <a:ext cx="3023617"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51" name="Group 50">
            <a:extLst>
              <a:ext uri="{FF2B5EF4-FFF2-40B4-BE49-F238E27FC236}">
                <a16:creationId xmlns:a16="http://schemas.microsoft.com/office/drawing/2014/main" id="{34B79B4F-74AA-4B58-BBD2-2C3804928D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90638" y="482171"/>
            <a:ext cx="7560115" cy="5149101"/>
            <a:chOff x="7463258" y="583365"/>
            <a:chExt cx="7560115" cy="5181928"/>
          </a:xfrm>
        </p:grpSpPr>
        <p:sp>
          <p:nvSpPr>
            <p:cNvPr id="52" name="Rectangle 51">
              <a:extLst>
                <a:ext uri="{FF2B5EF4-FFF2-40B4-BE49-F238E27FC236}">
                  <a16:creationId xmlns:a16="http://schemas.microsoft.com/office/drawing/2014/main" id="{FE994EF0-F368-43B3-9BF0-442E33BC3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B478E81-F333-452C-B354-06E13FB0B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5" name="Rectangle 54">
            <a:extLst>
              <a:ext uri="{FF2B5EF4-FFF2-40B4-BE49-F238E27FC236}">
                <a16:creationId xmlns:a16="http://schemas.microsoft.com/office/drawing/2014/main" id="{4E4C1088-922B-4744-BB37-5D47AEA43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130" y="977099"/>
            <a:ext cx="6597725" cy="41362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1A7F1C88-A2B9-9C01-392F-5DB3CC7A036F}"/>
              </a:ext>
            </a:extLst>
          </p:cNvPr>
          <p:cNvPicPr>
            <a:picLocks noGrp="1" noChangeAspect="1"/>
          </p:cNvPicPr>
          <p:nvPr>
            <p:ph idx="1"/>
          </p:nvPr>
        </p:nvPicPr>
        <p:blipFill>
          <a:blip r:embed="rId3"/>
          <a:stretch>
            <a:fillRect/>
          </a:stretch>
        </p:blipFill>
        <p:spPr>
          <a:xfrm>
            <a:off x="4631115" y="1602939"/>
            <a:ext cx="3059596" cy="2892984"/>
          </a:xfrm>
          <a:prstGeom prst="rect">
            <a:avLst/>
          </a:prstGeom>
        </p:spPr>
      </p:pic>
      <p:pic>
        <p:nvPicPr>
          <p:cNvPr id="9" name="Picture 8">
            <a:extLst>
              <a:ext uri="{FF2B5EF4-FFF2-40B4-BE49-F238E27FC236}">
                <a16:creationId xmlns:a16="http://schemas.microsoft.com/office/drawing/2014/main" id="{D334955D-EF18-D6B9-9EBE-F90D88EA4ED1}"/>
              </a:ext>
            </a:extLst>
          </p:cNvPr>
          <p:cNvPicPr>
            <a:picLocks noChangeAspect="1"/>
          </p:cNvPicPr>
          <p:nvPr/>
        </p:nvPicPr>
        <p:blipFill>
          <a:blip r:embed="rId4"/>
          <a:stretch>
            <a:fillRect/>
          </a:stretch>
        </p:blipFill>
        <p:spPr>
          <a:xfrm>
            <a:off x="7534168" y="2335701"/>
            <a:ext cx="3458802" cy="1279756"/>
          </a:xfrm>
          <a:prstGeom prst="rect">
            <a:avLst/>
          </a:prstGeom>
        </p:spPr>
      </p:pic>
      <p:pic>
        <p:nvPicPr>
          <p:cNvPr id="57" name="Picture 56">
            <a:extLst>
              <a:ext uri="{FF2B5EF4-FFF2-40B4-BE49-F238E27FC236}">
                <a16:creationId xmlns:a16="http://schemas.microsoft.com/office/drawing/2014/main" id="{15621CD7-6951-4B76-949B-6D851A2BE4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9" name="Straight Connector 58">
            <a:extLst>
              <a:ext uri="{FF2B5EF4-FFF2-40B4-BE49-F238E27FC236}">
                <a16:creationId xmlns:a16="http://schemas.microsoft.com/office/drawing/2014/main" id="{7AD09E24-F963-4867-8AA6-3D2F8D3C8A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8157595-6469-D225-F378-5D37B5EEAED9}"/>
              </a:ext>
            </a:extLst>
          </p:cNvPr>
          <p:cNvSpPr txBox="1"/>
          <p:nvPr/>
        </p:nvSpPr>
        <p:spPr>
          <a:xfrm>
            <a:off x="419610" y="3699598"/>
            <a:ext cx="318785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Merged datasets (January – December) into a single data frame using </a:t>
            </a:r>
            <a:r>
              <a:rPr lang="en-US" dirty="0" err="1"/>
              <a:t>bind_rows</a:t>
            </a:r>
            <a:r>
              <a:rPr lang="en-US" dirty="0"/>
              <a:t> function.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Changed variable names to match R variable name structure.</a:t>
            </a:r>
          </a:p>
        </p:txBody>
      </p:sp>
    </p:spTree>
    <p:extLst>
      <p:ext uri="{BB962C8B-B14F-4D97-AF65-F5344CB8AC3E}">
        <p14:creationId xmlns:p14="http://schemas.microsoft.com/office/powerpoint/2010/main" val="289504834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949A14C-4EA6-E85A-6A63-0030B7EF9667}"/>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a:t>Data manipulation</a:t>
            </a:r>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AD4BD83F-B636-5779-75CF-5B162D1616C2}"/>
              </a:ext>
            </a:extLst>
          </p:cNvPr>
          <p:cNvPicPr>
            <a:picLocks noGrp="1" noChangeAspect="1"/>
          </p:cNvPicPr>
          <p:nvPr>
            <p:ph idx="1"/>
          </p:nvPr>
        </p:nvPicPr>
        <p:blipFill>
          <a:blip r:embed="rId3"/>
          <a:stretch>
            <a:fillRect/>
          </a:stretch>
        </p:blipFill>
        <p:spPr>
          <a:xfrm>
            <a:off x="4455184" y="1932498"/>
            <a:ext cx="6048375" cy="3038475"/>
          </a:xfrm>
        </p:spPr>
      </p:pic>
      <p:pic>
        <p:nvPicPr>
          <p:cNvPr id="7" name="Picture 6">
            <a:extLst>
              <a:ext uri="{FF2B5EF4-FFF2-40B4-BE49-F238E27FC236}">
                <a16:creationId xmlns:a16="http://schemas.microsoft.com/office/drawing/2014/main" id="{B660A177-ADD3-F3B1-32A5-75B3AF386F00}"/>
              </a:ext>
            </a:extLst>
          </p:cNvPr>
          <p:cNvPicPr>
            <a:picLocks noChangeAspect="1"/>
          </p:cNvPicPr>
          <p:nvPr/>
        </p:nvPicPr>
        <p:blipFill>
          <a:blip r:embed="rId4"/>
          <a:stretch>
            <a:fillRect/>
          </a:stretch>
        </p:blipFill>
        <p:spPr>
          <a:xfrm>
            <a:off x="4455184" y="1088995"/>
            <a:ext cx="3619500" cy="571500"/>
          </a:xfrm>
          <a:prstGeom prst="rect">
            <a:avLst/>
          </a:prstGeom>
        </p:spPr>
      </p:pic>
      <p:sp>
        <p:nvSpPr>
          <p:cNvPr id="11" name="TextBox 10">
            <a:extLst>
              <a:ext uri="{FF2B5EF4-FFF2-40B4-BE49-F238E27FC236}">
                <a16:creationId xmlns:a16="http://schemas.microsoft.com/office/drawing/2014/main" id="{BAEC2577-180F-05D7-8C06-4E4474DB9359}"/>
              </a:ext>
            </a:extLst>
          </p:cNvPr>
          <p:cNvSpPr txBox="1"/>
          <p:nvPr/>
        </p:nvSpPr>
        <p:spPr>
          <a:xfrm>
            <a:off x="659301" y="3835400"/>
            <a:ext cx="2768795" cy="923330"/>
          </a:xfrm>
          <a:prstGeom prst="rect">
            <a:avLst/>
          </a:prstGeom>
          <a:noFill/>
        </p:spPr>
        <p:txBody>
          <a:bodyPr wrap="square" rtlCol="0">
            <a:spAutoFit/>
          </a:bodyPr>
          <a:lstStyle/>
          <a:p>
            <a:pPr marL="285750" indent="-285750">
              <a:buFont typeface="Arial" panose="020B0604020202020204" pitchFamily="34" charset="0"/>
              <a:buChar char="•"/>
            </a:pPr>
            <a:r>
              <a:rPr lang="en-US" dirty="0"/>
              <a:t>Checked the datatype of each variable using </a:t>
            </a:r>
            <a:r>
              <a:rPr lang="en-US" dirty="0" err="1"/>
              <a:t>stringr</a:t>
            </a:r>
            <a:r>
              <a:rPr lang="en-US" dirty="0"/>
              <a:t> function.</a:t>
            </a:r>
          </a:p>
        </p:txBody>
      </p:sp>
    </p:spTree>
    <p:extLst>
      <p:ext uri="{BB962C8B-B14F-4D97-AF65-F5344CB8AC3E}">
        <p14:creationId xmlns:p14="http://schemas.microsoft.com/office/powerpoint/2010/main" val="3245131623"/>
      </p:ext>
    </p:extLst>
  </p:cSld>
  <p:clrMapOvr>
    <a:masterClrMapping/>
  </p:clrMapOvr>
  <p:transition spd="med">
    <p:pull/>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E2E4FE61CC8524A9148B5B222D5ACD7" ma:contentTypeVersion="2" ma:contentTypeDescription="Create a new document." ma:contentTypeScope="" ma:versionID="46c56df820ca05468aa260a9c6bced45">
  <xsd:schema xmlns:xsd="http://www.w3.org/2001/XMLSchema" xmlns:xs="http://www.w3.org/2001/XMLSchema" xmlns:p="http://schemas.microsoft.com/office/2006/metadata/properties" xmlns:ns3="64f61a3d-630b-4621-8264-040221bbdbbc" targetNamespace="http://schemas.microsoft.com/office/2006/metadata/properties" ma:root="true" ma:fieldsID="c2767a32985d06c5238982c7b4cc844b" ns3:_="">
    <xsd:import namespace="64f61a3d-630b-4621-8264-040221bbdbbc"/>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f61a3d-630b-4621-8264-040221bbdb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9F434C-9EF5-4415-904E-030FE0F553FD}">
  <ds:schemaRefs>
    <ds:schemaRef ds:uri="http://schemas.microsoft.com/sharepoint/v3/contenttype/forms"/>
  </ds:schemaRefs>
</ds:datastoreItem>
</file>

<file path=customXml/itemProps2.xml><?xml version="1.0" encoding="utf-8"?>
<ds:datastoreItem xmlns:ds="http://schemas.openxmlformats.org/officeDocument/2006/customXml" ds:itemID="{06A87EF2-070C-46E0-AC4C-E2B47A69AA23}">
  <ds:schemaRefs>
    <ds:schemaRef ds:uri="http://schemas.microsoft.com/office/2006/metadata/properties"/>
    <ds:schemaRef ds:uri="http://www.w3.org/XML/1998/namespace"/>
    <ds:schemaRef ds:uri="http://schemas.microsoft.com/office/2006/documentManagement/types"/>
    <ds:schemaRef ds:uri="http://purl.org/dc/dcmitype/"/>
    <ds:schemaRef ds:uri="64f61a3d-630b-4621-8264-040221bbdbbc"/>
    <ds:schemaRef ds:uri="http://schemas.openxmlformats.org/package/2006/metadata/core-properties"/>
    <ds:schemaRef ds:uri="http://purl.org/dc/elements/1.1/"/>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47E7C4B0-530A-4807-B94E-79B50DDAEE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f61a3d-630b-4621-8264-040221bbdb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6627</TotalTime>
  <Words>1908</Words>
  <Application>Microsoft Office PowerPoint</Application>
  <PresentationFormat>Widescreen</PresentationFormat>
  <Paragraphs>185</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Arial</vt:lpstr>
      <vt:lpstr>Gill Sans MT</vt:lpstr>
      <vt:lpstr>Helvetica Neue</vt:lpstr>
      <vt:lpstr>Inter</vt:lpstr>
      <vt:lpstr>Silka</vt:lpstr>
      <vt:lpstr>Wingdings</vt:lpstr>
      <vt:lpstr>Gallery</vt:lpstr>
      <vt:lpstr>Sales Product Data ANALYSIS.</vt:lpstr>
      <vt:lpstr>About The Data</vt:lpstr>
      <vt:lpstr>KEY VARIABLES</vt:lpstr>
      <vt:lpstr>DATA VIEW</vt:lpstr>
      <vt:lpstr>Purpose of the study</vt:lpstr>
      <vt:lpstr>POTENTIAL INSIGHTS FROM THE DATASET</vt:lpstr>
      <vt:lpstr>Data preparation</vt:lpstr>
      <vt:lpstr>Data manipulation</vt:lpstr>
      <vt:lpstr>Data manipulation</vt:lpstr>
      <vt:lpstr>DATA MANIPULATION</vt:lpstr>
      <vt:lpstr>DATA MANIPULATION</vt:lpstr>
      <vt:lpstr>DATA MANIPULATION</vt:lpstr>
      <vt:lpstr>DATA MANIPULATION</vt:lpstr>
      <vt:lpstr>FINAL VIEW OF DATA</vt:lpstr>
      <vt:lpstr>DATA VISUALIZATION</vt:lpstr>
      <vt:lpstr>What month HAD the highest number of sales?  What was the total amount earned during that month?</vt:lpstr>
      <vt:lpstr>DATA VISUALIZATION</vt:lpstr>
      <vt:lpstr>Which city had the HIGHEST sales volume?</vt:lpstr>
      <vt:lpstr>DATA VISUALIZATION</vt:lpstr>
      <vt:lpstr>What time should advertisement be MADE to increase  sales?</vt:lpstr>
      <vt:lpstr>DATA VISUALIZATION</vt:lpstr>
      <vt:lpstr>What Day of the week has the most sales?</vt:lpstr>
      <vt:lpstr>DATA VISUALIZATION</vt:lpstr>
      <vt:lpstr>What products are most often sold together?</vt:lpstr>
      <vt:lpstr>What products are most often sold together?</vt:lpstr>
      <vt:lpstr>DATA VISUALIZATION</vt:lpstr>
      <vt:lpstr>What product sold the most AND Why?</vt:lpstr>
      <vt:lpstr>DATA VISUALIZATION</vt:lpstr>
      <vt:lpstr>What product HAD THE HIGHEST sales?</vt:lpstr>
      <vt:lpstr>DATA VISUALIZATION</vt:lpstr>
      <vt:lpstr>HOW MANY ORDERS WERE FOR EACH PRODUCT FOR ALL THE MONTHS?</vt:lpstr>
      <vt:lpstr>DATA VISUALIZATION</vt:lpstr>
      <vt:lpstr>How Much did each product sell each month?</vt:lpstr>
      <vt:lpstr>DATA VISUALIZATION</vt:lpstr>
      <vt:lpstr>How many product EACH WAS SOLD IN each city?</vt:lpstr>
      <vt:lpstr>RECOMMENDATIONS AND CONCLUSION.</vt:lpstr>
      <vt:lpstr>LIMITATIONS OF THE ANALYSIS.</vt:lpstr>
      <vt:lpstr>PROFESSIONAL ISSUES THAT CAN AFFECT ONLINE STORES.</vt:lpstr>
      <vt:lpstr>legal ISSUES THAT CAN AFFECT ONLINE STORES.</vt:lpstr>
      <vt:lpstr>ETHICAL ISSUES THAT CAN AFFECT ONLINE STORES.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Product Data</dc:title>
  <dc:creator>babatunde.abdullahi.oloko</dc:creator>
  <cp:lastModifiedBy>babatunde.abdullahi.oloko</cp:lastModifiedBy>
  <cp:revision>26</cp:revision>
  <dcterms:created xsi:type="dcterms:W3CDTF">2022-11-13T18:08:51Z</dcterms:created>
  <dcterms:modified xsi:type="dcterms:W3CDTF">2023-01-17T22:31:52Z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0x0101008E2E4FE61CC8524A9148B5B222D5ACD7</vt:lpwstr>
  </property>
  <property fmtid="{D5CDD505-2E9C-101B-9397-08002B2CF9AE}" pid="3" name="MSIP_Label_defa4170-0d19-0005-0001-bc88714345d2_Enabled">
    <vt:lpwstr>true</vt:lpwstr>
  </property>
  <property fmtid="{D5CDD505-2E9C-101B-9397-08002B2CF9AE}" pid="4" name="MSIP_Label_defa4170-0d19-0005-0001-bc88714345d2_SetDate">
    <vt:lpwstr>2022-12-11T16:17:42Z</vt:lpwstr>
  </property>
  <property fmtid="{D5CDD505-2E9C-101B-9397-08002B2CF9AE}" pid="5" name="MSIP_Label_defa4170-0d19-0005-0001-bc88714345d2_Method">
    <vt:lpwstr>Standard</vt:lpwstr>
  </property>
  <property fmtid="{D5CDD505-2E9C-101B-9397-08002B2CF9AE}" pid="6" name="MSIP_Label_defa4170-0d19-0005-0001-bc88714345d2_Name">
    <vt:lpwstr>defa4170-0d19-0005-0001-bc88714345d2</vt:lpwstr>
  </property>
  <property fmtid="{D5CDD505-2E9C-101B-9397-08002B2CF9AE}" pid="7" name="MSIP_Label_defa4170-0d19-0005-0001-bc88714345d2_SiteId">
    <vt:lpwstr>9bc55804-3ce6-4a57-87ac-dfc87420f5b0</vt:lpwstr>
  </property>
  <property fmtid="{D5CDD505-2E9C-101B-9397-08002B2CF9AE}" pid="8" name="MSIP_Label_defa4170-0d19-0005-0001-bc88714345d2_ActionId">
    <vt:lpwstr>ddc808a6-2781-4a3a-9d41-c724f4d24a3d</vt:lpwstr>
  </property>
  <property fmtid="{D5CDD505-2E9C-101B-9397-08002B2CF9AE}" pid="9" name="MSIP_Label_defa4170-0d19-0005-0001-bc88714345d2_ContentBits">
    <vt:lpwstr>0</vt:lpwstr>
  </property>
</Properties>
</file>