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5"/>
  </p:sldMasterIdLst>
  <p:notesMasterIdLst>
    <p:notesMasterId r:id="rId17"/>
  </p:notesMasterIdLst>
  <p:handoutMasterIdLst>
    <p:handoutMasterId r:id="rId18"/>
  </p:handoutMasterIdLst>
  <p:sldIdLst>
    <p:sldId id="269" r:id="rId6"/>
    <p:sldId id="301" r:id="rId7"/>
    <p:sldId id="287" r:id="rId8"/>
    <p:sldId id="289" r:id="rId9"/>
    <p:sldId id="296" r:id="rId10"/>
    <p:sldId id="302" r:id="rId11"/>
    <p:sldId id="288" r:id="rId12"/>
    <p:sldId id="298" r:id="rId13"/>
    <p:sldId id="299" r:id="rId14"/>
    <p:sldId id="300" r:id="rId15"/>
    <p:sldId id="266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131" autoAdjust="0"/>
  </p:normalViewPr>
  <p:slideViewPr>
    <p:cSldViewPr>
      <p:cViewPr varScale="1">
        <p:scale>
          <a:sx n="73" d="100"/>
          <a:sy n="73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1B931D-3573-4AFF-9D0F-36BFD8A6CB1B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2903B0-4EC4-410E-AE7F-D38D4CB1B5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731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6E1BD4-E797-4A89-8EA9-C0570FD278D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2C6C6D-9BCD-447D-A273-634E1BBA0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62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9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2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9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0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8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6C6D-9BCD-447D-A273-634E1BBA02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Section Title: Title and Text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1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9/21/2012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CFD2-45FA-4023-A56E-33BDC93363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3657600"/>
            <a:ext cx="6172200" cy="1241425"/>
          </a:xfrm>
        </p:spPr>
        <p:txBody>
          <a:bodyPr>
            <a:normAutofit fontScale="90000"/>
          </a:bodyPr>
          <a:lstStyle/>
          <a:p>
            <a:r>
              <a:rPr lang="en-US" sz="4900" b="1" spc="50" dirty="0" smtClean="0">
                <a:ln w="127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Arial" pitchFamily="34" charset="0"/>
                <a:cs typeface="Arial" pitchFamily="34" charset="0"/>
              </a:rPr>
              <a:t>Virtual World Modeling Technology</a:t>
            </a:r>
            <a:endParaRPr lang="en-US" sz="4900" b="1" spc="50" dirty="0">
              <a:ln w="127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10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20320" sx="1000" sy="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The development process</a:t>
            </a:r>
            <a:r>
              <a:rPr lang="ru-RU" sz="280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20320" sx="1000" sy="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1295400"/>
            <a:ext cx="60198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ru-RU" sz="1400" i="1" dirty="0"/>
          </a:p>
        </p:txBody>
      </p:sp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5" name="Rectangle 108"/>
          <p:cNvSpPr>
            <a:spLocks noChangeArrowheads="1"/>
          </p:cNvSpPr>
          <p:nvPr/>
        </p:nvSpPr>
        <p:spPr bwMode="auto">
          <a:xfrm>
            <a:off x="2286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62" y="962297"/>
            <a:ext cx="6697676" cy="53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381000" y="3733800"/>
            <a:ext cx="8610600" cy="990600"/>
          </a:xfrm>
          <a:prstGeom prst="rect">
            <a:avLst/>
          </a:prstGeom>
          <a:gradFill>
            <a:gsLst>
              <a:gs pos="14000">
                <a:srgbClr val="FF0000">
                  <a:shade val="30000"/>
                  <a:satMod val="115000"/>
                  <a:alpha val="0"/>
                </a:srgbClr>
              </a:gs>
              <a:gs pos="49000">
                <a:srgbClr val="C00000"/>
              </a:gs>
              <a:gs pos="87000">
                <a:srgbClr val="C00000">
                  <a:alpha val="0"/>
                </a:srgbClr>
              </a:gs>
            </a:gsLst>
            <a:lin ang="3000000" scaled="0"/>
          </a:gra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143000" y="3962400"/>
            <a:ext cx="6934200" cy="533400"/>
          </a:xfrm>
        </p:spPr>
        <p:txBody>
          <a:bodyPr>
            <a:noAutofit/>
          </a:bodyPr>
          <a:lstStyle/>
          <a:p>
            <a:pPr algn="ctr"/>
            <a:r>
              <a:rPr lang="en-US" sz="3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Thanks for attention</a:t>
            </a:r>
            <a:r>
              <a:rPr lang="ru-RU" sz="34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sz="3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2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69342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VWMT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47800"/>
            <a:ext cx="3276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296636" y="1600200"/>
            <a:ext cx="4953000" cy="3091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VWMT – Virtual World Modeling Technology –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 a tool oriented on the creation of virtual worlds.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SapienZ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other entities form a single virtual world.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91133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5879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M. Escher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Three Worlds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072" y="4471018"/>
            <a:ext cx="457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world,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world habitat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catfish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his inner world –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 a single world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3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69342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concepts of worlds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Plato worlds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Material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»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worlds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Mathematical logic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42205" y="1814273"/>
            <a:ext cx="5118439" cy="780578"/>
            <a:chOff x="3584249" y="2155999"/>
            <a:chExt cx="5118439" cy="780578"/>
          </a:xfrm>
        </p:grpSpPr>
        <p:sp>
          <p:nvSpPr>
            <p:cNvPr id="4" name="Cube 3"/>
            <p:cNvSpPr/>
            <p:nvPr/>
          </p:nvSpPr>
          <p:spPr>
            <a:xfrm>
              <a:off x="3584249" y="2204293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Ideal, perfect world</a:t>
              </a:r>
              <a:endParaRPr lang="en-US" sz="1400" dirty="0"/>
            </a:p>
          </p:txBody>
        </p:sp>
        <p:sp>
          <p:nvSpPr>
            <p:cNvPr id="14" name="Cube 13"/>
            <p:cNvSpPr/>
            <p:nvPr/>
          </p:nvSpPr>
          <p:spPr>
            <a:xfrm>
              <a:off x="6873888" y="2155999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The shadow of the ideal world</a:t>
              </a:r>
              <a:r>
                <a:rPr lang="ru-RU" sz="1400" dirty="0" smtClean="0"/>
                <a:t>.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Real entities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486400" y="2548071"/>
              <a:ext cx="1313247" cy="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21082" y="2262658"/>
              <a:ext cx="1044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ϕ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-</a:t>
              </a:r>
              <a:r>
                <a:rPr lang="en-US" sz="1400" dirty="0" smtClean="0"/>
                <a:t> shadow</a:t>
              </a:r>
              <a:r>
                <a:rPr lang="ru-RU" sz="1400" dirty="0" smtClean="0"/>
                <a:t> 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41313" y="3377727"/>
            <a:ext cx="5118439" cy="785563"/>
            <a:chOff x="3584249" y="2151014"/>
            <a:chExt cx="5118439" cy="785563"/>
          </a:xfrm>
        </p:grpSpPr>
        <p:sp>
          <p:nvSpPr>
            <p:cNvPr id="22" name="Cube 21"/>
            <p:cNvSpPr/>
            <p:nvPr/>
          </p:nvSpPr>
          <p:spPr>
            <a:xfrm>
              <a:off x="3584249" y="2204293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World reflected in the mind </a:t>
              </a:r>
              <a:endParaRPr lang="en-US" sz="1400" dirty="0"/>
            </a:p>
          </p:txBody>
        </p:sp>
        <p:sp>
          <p:nvSpPr>
            <p:cNvPr id="23" name="Cube 22"/>
            <p:cNvSpPr/>
            <p:nvPr/>
          </p:nvSpPr>
          <p:spPr>
            <a:xfrm>
              <a:off x="6873888" y="2151014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Real world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86400" y="2548071"/>
              <a:ext cx="13132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82736" y="2262658"/>
              <a:ext cx="920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ϕ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-</a:t>
              </a:r>
              <a:r>
                <a:rPr lang="en-US" sz="1400" dirty="0" smtClean="0"/>
                <a:t> image</a:t>
              </a:r>
              <a:r>
                <a:rPr lang="ru-RU" sz="1400" dirty="0" smtClean="0"/>
                <a:t>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41759" y="4904830"/>
            <a:ext cx="5118439" cy="780578"/>
            <a:chOff x="3584249" y="2155999"/>
            <a:chExt cx="5118439" cy="780578"/>
          </a:xfrm>
        </p:grpSpPr>
        <p:sp>
          <p:nvSpPr>
            <p:cNvPr id="27" name="Cube 26"/>
            <p:cNvSpPr/>
            <p:nvPr/>
          </p:nvSpPr>
          <p:spPr>
            <a:xfrm>
              <a:off x="3584249" y="2204293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Formal theory</a:t>
              </a:r>
            </a:p>
            <a:p>
              <a:pPr algn="ctr"/>
              <a:r>
                <a:rPr lang="en-US" sz="1400" dirty="0" smtClean="0"/>
                <a:t>(ideal world)</a:t>
              </a:r>
              <a:endParaRPr lang="en-US" sz="1400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6873888" y="2155999"/>
              <a:ext cx="1828800" cy="732284"/>
            </a:xfrm>
            <a:prstGeom prst="cube">
              <a:avLst>
                <a:gd name="adj" fmla="val 97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The model of formal theory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486400" y="2548071"/>
              <a:ext cx="13132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12603" y="2262658"/>
              <a:ext cx="1501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ϕ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-</a:t>
              </a:r>
              <a:r>
                <a:rPr lang="en-US" sz="1400" dirty="0" smtClean="0"/>
                <a:t> interpretation</a:t>
              </a:r>
              <a:r>
                <a:rPr lang="ru-RU" sz="1400" dirty="0" smtClean="0"/>
                <a:t> </a:t>
              </a:r>
              <a:endParaRPr lang="ru-RU" sz="1200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94" y="1684275"/>
            <a:ext cx="1144959" cy="1258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66" y="3313201"/>
            <a:ext cx="2293216" cy="1593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66" y="3336647"/>
            <a:ext cx="882732" cy="397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67" y="3886428"/>
            <a:ext cx="791133" cy="4233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572" y="3327199"/>
            <a:ext cx="709510" cy="406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010" y="3848100"/>
            <a:ext cx="766072" cy="3764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7" y="5319266"/>
            <a:ext cx="2449961" cy="819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6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4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69342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approach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228600" y="2971800"/>
                <a:ext cx="4038600" cy="32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We won’t distinguish between</a:t>
                </a: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 “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ideal</a:t>
                </a: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”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and</a:t>
                </a: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 “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real</a:t>
                </a: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entities</a:t>
                </a: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considering them equally existent.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φ</m:t>
                    </m:r>
                  </m:oMath>
                </a14:m>
                <a:r>
                  <a:rPr lang="ru-RU" sz="1800" dirty="0" smtClean="0"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interpretation “binds” the entities of the world.</a:t>
                </a:r>
                <a:endParaRPr lang="ru-RU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40386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otarandevich\AppData\Local\Microsoft\Windows\Temporary Internet Files\Content.Outlook\HF6M2NB5\799_0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904750"/>
            <a:ext cx="4253313" cy="36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295399" y="1538608"/>
            <a:ext cx="3138400" cy="732284"/>
            <a:chOff x="3632095" y="4010694"/>
            <a:chExt cx="3505643" cy="732284"/>
          </a:xfrm>
        </p:grpSpPr>
        <p:grpSp>
          <p:nvGrpSpPr>
            <p:cNvPr id="14" name="Group 13"/>
            <p:cNvGrpSpPr/>
            <p:nvPr/>
          </p:nvGrpSpPr>
          <p:grpSpPr>
            <a:xfrm>
              <a:off x="3632095" y="4010694"/>
              <a:ext cx="3505643" cy="732284"/>
              <a:chOff x="3584249" y="2204293"/>
              <a:chExt cx="3505643" cy="732284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3584249" y="2204293"/>
                <a:ext cx="1828800" cy="732284"/>
              </a:xfrm>
              <a:prstGeom prst="cube">
                <a:avLst>
                  <a:gd name="adj" fmla="val 970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The entities of the world</a:t>
                </a:r>
                <a:endParaRPr lang="en-US" sz="1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3050" y="2312095"/>
                <a:ext cx="16768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/>
                  <a:t>ϕ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-</a:t>
                </a:r>
                <a:r>
                  <a:rPr lang="en-US" sz="1400" dirty="0" smtClean="0"/>
                  <a:t> interpretation</a:t>
                </a:r>
                <a:r>
                  <a:rPr lang="ru-RU" sz="1400" dirty="0" smtClean="0"/>
                  <a:t> </a:t>
                </a:r>
                <a:endParaRPr lang="ru-RU" sz="1200" dirty="0" smtClean="0"/>
              </a:p>
            </p:txBody>
          </p:sp>
        </p:grpSp>
        <p:cxnSp>
          <p:nvCxnSpPr>
            <p:cNvPr id="15" name="Elbow Connector 14"/>
            <p:cNvCxnSpPr>
              <a:stCxn id="17" idx="4"/>
              <a:endCxn id="17" idx="2"/>
            </p:cNvCxnSpPr>
            <p:nvPr/>
          </p:nvCxnSpPr>
          <p:spPr>
            <a:xfrm flipH="1">
              <a:off x="3632095" y="4412377"/>
              <a:ext cx="1757717" cy="12700"/>
            </a:xfrm>
            <a:prstGeom prst="bentConnector5">
              <a:avLst>
                <a:gd name="adj1" fmla="val -60652"/>
                <a:gd name="adj2" fmla="val 4962858"/>
                <a:gd name="adj3" fmla="val 1528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2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http://www.stihi.ru/photos/coolandc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8822">
            <a:off x="6975232" y="3011281"/>
            <a:ext cx="1809422" cy="18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5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69342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Virtual Worlds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Entities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17638" y="1080957"/>
            <a:ext cx="4913095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Idea, plan or intention, image, fantasy, abstract concepts, fictional characters – all these are entities.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Contemplating the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holistic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world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we highlight some individuals in it, objects which are perceived and conceived as something whole.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Entities are both ideal and real objects, which can be thought as the whole.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relationships between entities, properties, names and descriptions of entities are also called entities.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55">
            <a:off x="5087778" y="1484745"/>
            <a:ext cx="2057692" cy="238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http://www.myheavengate.com/images/kartinki-super93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896">
            <a:off x="6756400" y="1165077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69">
            <a:off x="5169191" y="4578391"/>
            <a:ext cx="2254207" cy="109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http://devicegadget.ru/wp-content/uploads/2009/01/strenco_steam_robot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14" y="4715400"/>
            <a:ext cx="912659" cy="1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6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SapienZ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inhabiting the virtual worlds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2400" y="1127761"/>
            <a:ext cx="4114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SapienZ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able to perceive the world and they have memory that reflects their knowledge of the world.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SapienZ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analyzes the world, changes it initiating various events.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SapienZ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has a variety of behavioral strategies.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Any events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any changes in the virtual world occur at the behest of  one or another intelligent being – SapienZ, inhabiting this world.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00199"/>
            <a:ext cx="4863737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7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Changes of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interpretation of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entities. Events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53341" y="1798840"/>
            <a:ext cx="4457178" cy="364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a person or idea was born, it started to rain, Abraham married Sarah, the house was built, the president was elected… - all this means that the event occurred.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a change of the interpretation of entity.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15647" y="1325235"/>
            <a:ext cx="3232751" cy="2220772"/>
            <a:chOff x="2376640" y="1797529"/>
            <a:chExt cx="3232751" cy="1021871"/>
          </a:xfrm>
        </p:grpSpPr>
        <p:grpSp>
          <p:nvGrpSpPr>
            <p:cNvPr id="3" name="Group 2"/>
            <p:cNvGrpSpPr/>
            <p:nvPr/>
          </p:nvGrpSpPr>
          <p:grpSpPr>
            <a:xfrm>
              <a:off x="3888369" y="1797529"/>
              <a:ext cx="879726" cy="307777"/>
              <a:chOff x="5521073" y="1560328"/>
              <a:chExt cx="879726" cy="30777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5521073" y="1714217"/>
                <a:ext cx="8797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809026" y="1560328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/>
                  <a:t>ϕ</a:t>
                </a:r>
                <a:endParaRPr lang="ru-RU" sz="14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376641" y="1864875"/>
              <a:ext cx="1488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(</a:t>
              </a:r>
              <a:r>
                <a:rPr lang="en-US" sz="1600" dirty="0" smtClean="0"/>
                <a:t>President USA)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1997" y="1864875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Bush</a:t>
              </a:r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63440" y="2102304"/>
              <a:ext cx="1020023" cy="269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/>
                <a:t>President </a:t>
              </a:r>
            </a:p>
            <a:p>
              <a:pPr algn="r"/>
              <a:r>
                <a:rPr lang="en-US" sz="1600" dirty="0" smtClean="0"/>
                <a:t>election</a:t>
              </a:r>
              <a:endParaRPr lang="ru-RU" sz="1600" dirty="0" smtClean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88369" y="2401489"/>
              <a:ext cx="879726" cy="307777"/>
              <a:chOff x="5521074" y="1548317"/>
              <a:chExt cx="879726" cy="3077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521074" y="1713478"/>
                <a:ext cx="8797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09027" y="15483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/>
                  <a:t>ϕ</a:t>
                </a:r>
                <a:endParaRPr lang="ru-RU" sz="1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76640" y="2480846"/>
              <a:ext cx="1488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(</a:t>
              </a:r>
              <a:r>
                <a:rPr lang="en-US" sz="1600" dirty="0" smtClean="0"/>
                <a:t>President USA)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1996" y="2480846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Obama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54324" y="3689688"/>
            <a:ext cx="3854425" cy="2025314"/>
            <a:chOff x="2202266" y="2986275"/>
            <a:chExt cx="3854425" cy="1059172"/>
          </a:xfrm>
        </p:grpSpPr>
        <p:grpSp>
          <p:nvGrpSpPr>
            <p:cNvPr id="22" name="Group 21"/>
            <p:cNvGrpSpPr/>
            <p:nvPr/>
          </p:nvGrpSpPr>
          <p:grpSpPr>
            <a:xfrm>
              <a:off x="3104038" y="2986275"/>
              <a:ext cx="879726" cy="307777"/>
              <a:chOff x="5574975" y="1551097"/>
              <a:chExt cx="879726" cy="30777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5574975" y="1733567"/>
                <a:ext cx="8797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835312" y="155109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/>
                  <a:t>ϕ</a:t>
                </a:r>
                <a:endParaRPr lang="ru-RU" sz="14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422194" y="3071391"/>
              <a:ext cx="690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Street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83764" y="3062852"/>
              <a:ext cx="1959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(house1, house2)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7803" y="3240668"/>
              <a:ext cx="1075322" cy="43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Building </a:t>
              </a:r>
            </a:p>
            <a:p>
              <a:pPr algn="r"/>
              <a:r>
                <a:rPr lang="en-US" sz="1600" dirty="0" smtClean="0"/>
                <a:t>a new house</a:t>
              </a:r>
              <a:endParaRPr lang="en-US" sz="16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841490" y="3633812"/>
              <a:ext cx="879726" cy="307777"/>
              <a:chOff x="5328350" y="1554593"/>
              <a:chExt cx="879726" cy="30777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5328350" y="1727126"/>
                <a:ext cx="8797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561691" y="1554593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/>
                  <a:t>ϕ</a:t>
                </a:r>
                <a:endParaRPr lang="ru-RU" sz="1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202266" y="3706893"/>
              <a:ext cx="690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Street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99931" y="3706893"/>
              <a:ext cx="2356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(house1, house2</a:t>
              </a:r>
              <a:r>
                <a:rPr lang="en-US" sz="1600" dirty="0"/>
                <a:t>,</a:t>
              </a:r>
              <a:r>
                <a:rPr lang="ru-RU" sz="1600" dirty="0" smtClean="0"/>
                <a:t> </a:t>
              </a:r>
              <a:r>
                <a:rPr lang="en-US" sz="1600" dirty="0" smtClean="0"/>
                <a:t>house3)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58" y="1798840"/>
            <a:ext cx="1025665" cy="98856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7137450" y="1972007"/>
            <a:ext cx="257576" cy="501404"/>
          </a:xfrm>
          <a:prstGeom prst="downArrow">
            <a:avLst>
              <a:gd name="adj1" fmla="val 30032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42" y="4156880"/>
            <a:ext cx="1241639" cy="8793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01" y="4336787"/>
            <a:ext cx="31701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8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of the virtual world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1295400"/>
            <a:ext cx="5943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VWML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Virtual World Modeling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Entities of the virtual world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Interpretive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 which “bind"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ehavior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intelligent entities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virtual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Describing the initial state of the virtual world and the events occurring in it, we are modeling the evolution of the virtual world.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 of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VWML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escription of the virtual world on the problem-oriented language VWML is converted into the java code (or other object-oriented code).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ru-RU" sz="1800" dirty="0"/>
          </a:p>
        </p:txBody>
      </p:sp>
      <p:sp>
        <p:nvSpPr>
          <p:cNvPr id="2" name="Rounded Rectangle 1"/>
          <p:cNvSpPr/>
          <p:nvPr/>
        </p:nvSpPr>
        <p:spPr>
          <a:xfrm>
            <a:off x="6629377" y="1600200"/>
            <a:ext cx="1828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VWML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7543777" y="2209800"/>
            <a:ext cx="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60712" y="2971800"/>
            <a:ext cx="1828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20" y="4648200"/>
            <a:ext cx="2881313" cy="8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10" idx="2"/>
          </p:cNvCxnSpPr>
          <p:nvPr/>
        </p:nvCxnSpPr>
        <p:spPr>
          <a:xfrm>
            <a:off x="7575112" y="3581400"/>
            <a:ext cx="0" cy="1066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6858000" y="3581400"/>
            <a:ext cx="717112" cy="1066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7575112" y="3581400"/>
            <a:ext cx="806888" cy="1066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2"/>
            <a:ext cx="762000" cy="365125"/>
          </a:xfrm>
        </p:spPr>
        <p:txBody>
          <a:bodyPr/>
          <a:lstStyle/>
          <a:p>
            <a:pPr algn="ctr"/>
            <a:fld id="{CB96CFD2-45FA-4023-A56E-33BDC9336359}" type="slidenum"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9</a:t>
            </a:fld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381002"/>
            <a:ext cx="9144000" cy="609598"/>
          </a:xfrm>
          <a:prstGeom prst="rect">
            <a:avLst/>
          </a:prstGeom>
          <a:solidFill>
            <a:srgbClr val="9A0000">
              <a:alpha val="79000"/>
            </a:srgbClr>
          </a:solidFill>
          <a:ln w="12700">
            <a:noFill/>
          </a:ln>
          <a:scene3d>
            <a:camera prst="orthographicFront"/>
            <a:lightRig rig="threePt" dir="t"/>
          </a:scene3d>
          <a:sp3d prstMaterial="metal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6858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Parallelism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20320" sx="1000" sy="10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1171305"/>
            <a:ext cx="5181600" cy="500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concept of semantic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parallelism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 is based on the planning of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intelligent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concerted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of the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SapienZ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virtual world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changing the world, SapienZ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overlook it and decide “for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mself” whether to do it, if yes – then how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necessary,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dialogue with other SapienZ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endParaRPr lang="ru-RU" sz="1400" dirty="0"/>
          </a:p>
        </p:txBody>
      </p:sp>
      <p:pic>
        <p:nvPicPr>
          <p:cNvPr id="4098" name="Picture 2" descr="C:\Users\otarandevich\AppData\Local\Microsoft\Windows\Temporary Internet Files\Content.Outlook\HF6M2NB5\6710-6481d8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409950" cy="3810000"/>
          </a:xfrm>
          <a:prstGeom prst="rect">
            <a:avLst/>
          </a:prstGeom>
          <a:noFill/>
          <a:effectLst>
            <a:outerShdw blurRad="50800" dist="50800" dir="27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8F34E5403D7B4382CA4FC9D8D7A3A6" ma:contentTypeVersion="1" ma:contentTypeDescription="Create a new document." ma:contentTypeScope="" ma:versionID="c1f70f98390c78f45fe8cddd0ec75152">
  <xsd:schema xmlns:xsd="http://www.w3.org/2001/XMLSchema" xmlns:xs="http://www.w3.org/2001/XMLSchema" xmlns:p="http://schemas.microsoft.com/office/2006/metadata/properties" xmlns:ns2="e4e7e43a-eda2-45b8-95de-b450fc0282dc" targetNamespace="http://schemas.microsoft.com/office/2006/metadata/properties" ma:root="true" ma:fieldsID="68aa59fb3afda723cfbc06e81fc2b6ac" ns2:_="">
    <xsd:import namespace="e4e7e43a-eda2-45b8-95de-b450fc0282d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7e43a-eda2-45b8-95de-b450fc0282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4e7e43a-eda2-45b8-95de-b450fc0282dc">KJTFVWHT2WQH-4-133</_dlc_DocId>
    <_dlc_DocIdUrl xmlns="e4e7e43a-eda2-45b8-95de-b450fc0282dc">
      <Url>https://spo.vn.ua/_layouts/DocIdRedir.aspx?ID=KJTFVWHT2WQH-4-133</Url>
      <Description>KJTFVWHT2WQH-4-133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294E9AD-78CC-4618-B4EB-79DC96208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7e43a-eda2-45b8-95de-b450fc0282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D3BC4-18E9-4A59-A1F9-451F8E64C9D3}">
  <ds:schemaRefs>
    <ds:schemaRef ds:uri="http://schemas.microsoft.com/office/2006/documentManagement/types"/>
    <ds:schemaRef ds:uri="e4e7e43a-eda2-45b8-95de-b450fc0282dc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6118A9-86A6-40D7-8D6E-74CBDF5BD04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FFBEA40-1F19-413F-8BEF-45ADF76FAE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655</Words>
  <Application>Microsoft Office PowerPoint</Application>
  <PresentationFormat>On-screen Show (4:3)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Virtual World Modeling Technology</vt:lpstr>
      <vt:lpstr>VWMT.</vt:lpstr>
      <vt:lpstr>The concepts of worlds.</vt:lpstr>
      <vt:lpstr>Our approach.</vt:lpstr>
      <vt:lpstr>Virtual Worlds. Entities.</vt:lpstr>
      <vt:lpstr>SapienZ inhabiting the virtual worlds.</vt:lpstr>
      <vt:lpstr>Changes of the interpretation of entities. Events.</vt:lpstr>
      <vt:lpstr>Project of the virtual world.</vt:lpstr>
      <vt:lpstr>Parallelism.</vt:lpstr>
      <vt:lpstr>The development process.</vt:lpstr>
      <vt:lpstr>Thanks for attention!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Presentation:</dc:title>
  <dc:creator>Oleg.Tarandevich@win-interactive.com</dc:creator>
  <cp:lastModifiedBy>Iryna Stokolos</cp:lastModifiedBy>
  <cp:revision>374</cp:revision>
  <cp:lastPrinted>2013-11-07T13:55:08Z</cp:lastPrinted>
  <dcterms:created xsi:type="dcterms:W3CDTF">2012-09-20T22:21:59Z</dcterms:created>
  <dcterms:modified xsi:type="dcterms:W3CDTF">2013-12-17T14:35:16Z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0x010100A28F34E5403D7B4382CA4FC9D8D7A3A6</vt:lpwstr>
  </property>
  <property fmtid="{D5CDD505-2E9C-101B-9397-08002B2CF9AE}" pid="3" name="_dlc_DocIdItemGuid">
    <vt:lpwstr>7b445f20-1d28-4c4d-ad81-0647e09a6569</vt:lpwstr>
  </property>
</Properties>
</file>