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9" r:id="rId4"/>
    <p:sldId id="279" r:id="rId5"/>
    <p:sldId id="278" r:id="rId6"/>
    <p:sldId id="293" r:id="rId7"/>
    <p:sldId id="291" r:id="rId8"/>
    <p:sldId id="292" r:id="rId9"/>
    <p:sldId id="294" r:id="rId10"/>
    <p:sldId id="295" r:id="rId11"/>
    <p:sldId id="269" r:id="rId12"/>
    <p:sldId id="296" r:id="rId13"/>
    <p:sldId id="297" r:id="rId14"/>
    <p:sldId id="281" r:id="rId15"/>
    <p:sldId id="298" r:id="rId16"/>
    <p:sldId id="299" r:id="rId17"/>
    <p:sldId id="300" r:id="rId18"/>
    <p:sldId id="29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hZMGI6BuIQe68KfstwOF+o0Ah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893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2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2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48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1814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923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562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3987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502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072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363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655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035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687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0177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996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1"/>
        <p:cNvGrpSpPr/>
        <p:nvPr/>
      </p:nvGrpSpPr>
      <p:grpSpPr>
        <a:xfrm>
          <a:off x="0" y="0"/>
          <a:ext cx="0" cy="0"/>
          <a:chOff x="0" y="0"/>
          <a:chExt cx="0" cy="0"/>
        </a:xfrm>
      </p:grpSpPr>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cxnSp>
        <p:nvCxnSpPr>
          <p:cNvPr id="84" name="Google Shape;84;p1"/>
          <p:cNvCxnSpPr/>
          <p:nvPr/>
        </p:nvCxnSpPr>
        <p:spPr>
          <a:xfrm>
            <a:off x="152401" y="6333479"/>
            <a:ext cx="11887200" cy="0"/>
          </a:xfrm>
          <a:prstGeom prst="straightConnector1">
            <a:avLst/>
          </a:prstGeom>
          <a:noFill/>
          <a:ln w="9525" cap="flat" cmpd="sng">
            <a:solidFill>
              <a:schemeClr val="dk1"/>
            </a:solidFill>
            <a:prstDash val="solid"/>
            <a:miter lim="800000"/>
            <a:headEnd type="none" w="sm" len="sm"/>
            <a:tailEnd type="none" w="sm" len="sm"/>
          </a:ln>
        </p:spPr>
      </p:cxnSp>
      <p:sp>
        <p:nvSpPr>
          <p:cNvPr id="85" name="Google Shape;85;p1"/>
          <p:cNvSpPr txBox="1"/>
          <p:nvPr/>
        </p:nvSpPr>
        <p:spPr>
          <a:xfrm>
            <a:off x="152400" y="6359138"/>
            <a:ext cx="1363785"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2023.04.12</a:t>
            </a:r>
            <a:endParaRPr sz="1800" i="0" u="none" strike="noStrike" cap="none" dirty="0">
              <a:solidFill>
                <a:schemeClr val="dk1"/>
              </a:solidFill>
              <a:latin typeface="Times New Roman"/>
              <a:ea typeface="Times New Roman"/>
              <a:cs typeface="Times New Roman"/>
              <a:sym typeface="Times New Roman"/>
            </a:endParaRPr>
          </a:p>
        </p:txBody>
      </p:sp>
      <p:pic>
        <p:nvPicPr>
          <p:cNvPr id="86" name="Google Shape;86;p1" descr="표지판, 음식, 플레이트, 그리기이(가) 표시된 사진&#10;&#10;자동 생성된 설명"/>
          <p:cNvPicPr preferRelativeResize="0"/>
          <p:nvPr/>
        </p:nvPicPr>
        <p:blipFill rotWithShape="1">
          <a:blip r:embed="rId3">
            <a:alphaModFix/>
          </a:blip>
          <a:srcRect/>
          <a:stretch/>
        </p:blipFill>
        <p:spPr>
          <a:xfrm>
            <a:off x="11025583" y="6402511"/>
            <a:ext cx="1014022" cy="280268"/>
          </a:xfrm>
          <a:prstGeom prst="rect">
            <a:avLst/>
          </a:prstGeom>
          <a:noFill/>
          <a:ln>
            <a:noFill/>
          </a:ln>
        </p:spPr>
      </p:pic>
      <p:pic>
        <p:nvPicPr>
          <p:cNvPr id="87" name="Google Shape;87;p1" descr="그리기이(가) 표시된 사진&#10;&#10;자동 생성된 설명"/>
          <p:cNvPicPr preferRelativeResize="0"/>
          <p:nvPr/>
        </p:nvPicPr>
        <p:blipFill rotWithShape="1">
          <a:blip r:embed="rId4">
            <a:alphaModFix/>
          </a:blip>
          <a:srcRect/>
          <a:stretch/>
        </p:blipFill>
        <p:spPr>
          <a:xfrm>
            <a:off x="9749666" y="6417587"/>
            <a:ext cx="1150361" cy="267479"/>
          </a:xfrm>
          <a:prstGeom prst="rect">
            <a:avLst/>
          </a:prstGeom>
          <a:noFill/>
          <a:ln>
            <a:noFill/>
          </a:ln>
        </p:spPr>
      </p:pic>
      <p:sp>
        <p:nvSpPr>
          <p:cNvPr id="88" name="Google Shape;88;p1"/>
          <p:cNvSpPr txBox="1"/>
          <p:nvPr/>
        </p:nvSpPr>
        <p:spPr>
          <a:xfrm>
            <a:off x="152401" y="2160693"/>
            <a:ext cx="11814698"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i="0" u="none" strike="noStrike" cap="none" dirty="0">
                <a:solidFill>
                  <a:srgbClr val="000000"/>
                </a:solidFill>
                <a:latin typeface="Times New Roman"/>
                <a:ea typeface="Times New Roman"/>
                <a:cs typeface="Times New Roman"/>
                <a:sym typeface="Times New Roman"/>
              </a:rPr>
              <a:t>Dual Diffusion Implicit Bridges for Image-to-Image Translation</a:t>
            </a:r>
            <a:endParaRPr sz="2800" i="0" u="none" strike="noStrike" cap="none" dirty="0">
              <a:solidFill>
                <a:srgbClr val="000000"/>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5">
            <a:alphaModFix/>
          </a:blip>
          <a:srcRect/>
          <a:stretch/>
        </p:blipFill>
        <p:spPr>
          <a:xfrm>
            <a:off x="152407" y="129562"/>
            <a:ext cx="3193619" cy="875203"/>
          </a:xfrm>
          <a:prstGeom prst="rect">
            <a:avLst/>
          </a:prstGeom>
          <a:noFill/>
          <a:ln>
            <a:noFill/>
          </a:ln>
        </p:spPr>
      </p:pic>
      <p:sp>
        <p:nvSpPr>
          <p:cNvPr id="2" name="Google Shape;88;p1">
            <a:extLst>
              <a:ext uri="{FF2B5EF4-FFF2-40B4-BE49-F238E27FC236}">
                <a16:creationId xmlns:a16="http://schemas.microsoft.com/office/drawing/2014/main" id="{591C4692-0F09-082E-F6A4-EC722A598277}"/>
              </a:ext>
            </a:extLst>
          </p:cNvPr>
          <p:cNvSpPr txBox="1"/>
          <p:nvPr/>
        </p:nvSpPr>
        <p:spPr>
          <a:xfrm>
            <a:off x="2071500" y="2899593"/>
            <a:ext cx="80490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altLang="ko-KR" dirty="0">
                <a:latin typeface="Times New Roman"/>
                <a:ea typeface="Times New Roman"/>
                <a:cs typeface="Times New Roman"/>
                <a:sym typeface="Times New Roman"/>
              </a:rPr>
              <a:t>Xuan </a:t>
            </a:r>
            <a:r>
              <a:rPr lang="en-US" altLang="ko-KR" dirty="0" err="1">
                <a:latin typeface="Times New Roman"/>
                <a:ea typeface="Times New Roman"/>
                <a:cs typeface="Times New Roman"/>
                <a:sym typeface="Times New Roman"/>
              </a:rPr>
              <a:t>Su</a:t>
            </a:r>
            <a:r>
              <a:rPr lang="en-US" altLang="ko-KR" dirty="0">
                <a:latin typeface="Times New Roman"/>
                <a:ea typeface="Times New Roman"/>
                <a:cs typeface="Times New Roman"/>
                <a:sym typeface="Times New Roman"/>
              </a:rPr>
              <a:t>, Jiaming Song, </a:t>
            </a:r>
            <a:r>
              <a:rPr lang="en-US" altLang="ko-KR" dirty="0" err="1">
                <a:latin typeface="Times New Roman"/>
                <a:ea typeface="Times New Roman"/>
                <a:cs typeface="Times New Roman"/>
                <a:sym typeface="Times New Roman"/>
              </a:rPr>
              <a:t>Chenlin</a:t>
            </a:r>
            <a:r>
              <a:rPr lang="en-US" altLang="ko-KR" dirty="0">
                <a:latin typeface="Times New Roman"/>
                <a:ea typeface="Times New Roman"/>
                <a:cs typeface="Times New Roman"/>
                <a:sym typeface="Times New Roman"/>
              </a:rPr>
              <a:t> Meng, Stefano </a:t>
            </a:r>
            <a:r>
              <a:rPr lang="en-US" altLang="ko-KR" dirty="0" err="1">
                <a:latin typeface="Times New Roman"/>
                <a:ea typeface="Times New Roman"/>
                <a:cs typeface="Times New Roman"/>
                <a:sym typeface="Times New Roman"/>
              </a:rPr>
              <a:t>Ermon</a:t>
            </a:r>
            <a:endParaRPr i="0" u="none" strike="noStrike" cap="none" dirty="0">
              <a:solidFill>
                <a:srgbClr val="000000"/>
              </a:solidFill>
              <a:latin typeface="Times New Roman"/>
              <a:ea typeface="Times New Roman"/>
              <a:cs typeface="Times New Roman"/>
              <a:sym typeface="Times New Roman"/>
            </a:endParaRPr>
          </a:p>
        </p:txBody>
      </p:sp>
      <p:sp>
        <p:nvSpPr>
          <p:cNvPr id="3" name="Google Shape;88;p1">
            <a:extLst>
              <a:ext uri="{FF2B5EF4-FFF2-40B4-BE49-F238E27FC236}">
                <a16:creationId xmlns:a16="http://schemas.microsoft.com/office/drawing/2014/main" id="{655D802F-3784-E563-4680-5C94F66CE609}"/>
              </a:ext>
            </a:extLst>
          </p:cNvPr>
          <p:cNvSpPr txBox="1"/>
          <p:nvPr/>
        </p:nvSpPr>
        <p:spPr>
          <a:xfrm>
            <a:off x="2071500" y="3299672"/>
            <a:ext cx="80490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i="0" u="none" strike="noStrike" cap="none" dirty="0" err="1">
                <a:solidFill>
                  <a:srgbClr val="000000"/>
                </a:solidFill>
                <a:latin typeface="Times New Roman"/>
                <a:ea typeface="Times New Roman"/>
                <a:cs typeface="Times New Roman"/>
                <a:sym typeface="Times New Roman"/>
              </a:rPr>
              <a:t>Standford</a:t>
            </a:r>
            <a:r>
              <a:rPr lang="en-US" i="0" u="none" strike="noStrike" cap="none" dirty="0">
                <a:solidFill>
                  <a:srgbClr val="000000"/>
                </a:solidFill>
                <a:latin typeface="Times New Roman"/>
                <a:ea typeface="Times New Roman"/>
                <a:cs typeface="Times New Roman"/>
                <a:sym typeface="Times New Roman"/>
              </a:rPr>
              <a:t> University, NVIDIA, CZ </a:t>
            </a:r>
            <a:r>
              <a:rPr lang="en-US" i="0" u="none" strike="noStrike" cap="none" dirty="0" err="1">
                <a:solidFill>
                  <a:srgbClr val="000000"/>
                </a:solidFill>
                <a:latin typeface="Times New Roman"/>
                <a:ea typeface="Times New Roman"/>
                <a:cs typeface="Times New Roman"/>
                <a:sym typeface="Times New Roman"/>
              </a:rPr>
              <a:t>Biohub</a:t>
            </a:r>
            <a:endParaRPr i="0" u="none" strike="noStrike" cap="none" dirty="0">
              <a:solidFill>
                <a:srgbClr val="000000"/>
              </a:solidFill>
              <a:latin typeface="Times New Roman"/>
              <a:ea typeface="Times New Roman"/>
              <a:cs typeface="Times New Roman"/>
              <a:sym typeface="Times New Roman"/>
            </a:endParaRPr>
          </a:p>
        </p:txBody>
      </p:sp>
      <p:sp>
        <p:nvSpPr>
          <p:cNvPr id="4" name="Google Shape;88;p1">
            <a:extLst>
              <a:ext uri="{FF2B5EF4-FFF2-40B4-BE49-F238E27FC236}">
                <a16:creationId xmlns:a16="http://schemas.microsoft.com/office/drawing/2014/main" id="{F25ABD56-AE2B-0C6A-FD66-9CF917FE7323}"/>
              </a:ext>
            </a:extLst>
          </p:cNvPr>
          <p:cNvSpPr txBox="1"/>
          <p:nvPr/>
        </p:nvSpPr>
        <p:spPr>
          <a:xfrm>
            <a:off x="2071500" y="3701722"/>
            <a:ext cx="8049000" cy="36930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1200" i="0" u="none" strike="noStrike" cap="none" dirty="0">
                <a:solidFill>
                  <a:srgbClr val="000000"/>
                </a:solidFill>
                <a:latin typeface="Times New Roman"/>
                <a:ea typeface="Times New Roman"/>
                <a:cs typeface="Times New Roman"/>
                <a:sym typeface="Times New Roman"/>
              </a:rPr>
              <a:t>Published as a conference paper at ICLR 2023</a:t>
            </a:r>
            <a:endParaRPr sz="12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3" name="Google Shape;97;p2">
            <a:extLst>
              <a:ext uri="{FF2B5EF4-FFF2-40B4-BE49-F238E27FC236}">
                <a16:creationId xmlns:a16="http://schemas.microsoft.com/office/drawing/2014/main" id="{0A2EF5DB-3FFB-0CCC-58BC-40852539A4A5}"/>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a:buSzPts val="2400"/>
            </a:pPr>
            <a:r>
              <a:rPr lang="en-US" sz="2800" dirty="0">
                <a:solidFill>
                  <a:srgbClr val="333333"/>
                </a:solidFill>
                <a:latin typeface="Times New Roman"/>
                <a:ea typeface="Times New Roman"/>
                <a:cs typeface="Times New Roman"/>
                <a:sym typeface="Times New Roman"/>
              </a:rPr>
              <a:t>2. </a:t>
            </a:r>
            <a:r>
              <a:rPr lang="en-US" altLang="ko-KR" sz="2800" dirty="0">
                <a:latin typeface="Times New Roman" panose="02020603050405020304" pitchFamily="18" charset="0"/>
                <a:cs typeface="Times New Roman" panose="02020603050405020304" pitchFamily="18" charset="0"/>
              </a:rPr>
              <a:t>Preliminaries</a:t>
            </a:r>
          </a:p>
          <a:p>
            <a:pPr marL="288000">
              <a:buSzPts val="2400"/>
            </a:pPr>
            <a:r>
              <a:rPr lang="en-US" altLang="ko-KR" sz="2000" dirty="0">
                <a:latin typeface="Times New Roman" panose="02020603050405020304" pitchFamily="18" charset="0"/>
                <a:cs typeface="Times New Roman" panose="02020603050405020304" pitchFamily="18" charset="0"/>
              </a:rPr>
              <a:t>2.2 Schrödinger Bridge Problem (SBP)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3054D6-D345-E22C-FC2B-6CCF1F1C4517}"/>
                  </a:ext>
                </a:extLst>
              </p:cNvPr>
              <p:cNvSpPr txBox="1"/>
              <p:nvPr/>
            </p:nvSpPr>
            <p:spPr>
              <a:xfrm>
                <a:off x="152399" y="2149046"/>
                <a:ext cx="11887200" cy="256307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Probability</a:t>
                </a:r>
                <a:r>
                  <a:rPr lang="ko-KR" altLang="en-US" sz="1600" b="1" dirty="0">
                    <a:latin typeface="Times New Roman" panose="02020603050405020304" pitchFamily="18" charset="0"/>
                    <a:cs typeface="Times New Roman" panose="02020603050405020304" pitchFamily="18" charset="0"/>
                  </a:rPr>
                  <a:t> </a:t>
                </a:r>
                <a:r>
                  <a:rPr lang="en-US" altLang="ko-KR" sz="1600" b="1" dirty="0">
                    <a:latin typeface="Times New Roman" panose="02020603050405020304" pitchFamily="18" charset="0"/>
                    <a:cs typeface="Times New Roman" panose="02020603050405020304" pitchFamily="18" charset="0"/>
                  </a:rPr>
                  <a:t>Flow</a:t>
                </a:r>
                <a:r>
                  <a:rPr lang="ko-KR" altLang="en-US" sz="1600" b="1" dirty="0">
                    <a:latin typeface="Times New Roman" panose="02020603050405020304" pitchFamily="18" charset="0"/>
                    <a:cs typeface="Times New Roman" panose="02020603050405020304" pitchFamily="18" charset="0"/>
                  </a:rPr>
                  <a:t> </a:t>
                </a:r>
                <a:r>
                  <a:rPr lang="en-US" altLang="ko-KR" sz="1600" b="1" dirty="0">
                    <a:latin typeface="Times New Roman" panose="02020603050405020304" pitchFamily="18" charset="0"/>
                    <a:cs typeface="Times New Roman" panose="02020603050405020304" pitchFamily="18" charset="0"/>
                  </a:rPr>
                  <a:t>ODE.</a:t>
                </a:r>
                <a:r>
                  <a:rPr lang="en-US" altLang="ko-KR" sz="1600" dirty="0">
                    <a:latin typeface="Times New Roman" panose="02020603050405020304" pitchFamily="18" charset="0"/>
                    <a:cs typeface="Times New Roman" panose="02020603050405020304" pitchFamily="18" charset="0"/>
                  </a:rPr>
                  <a:t> A deterministic PF ODE can be derived for SBPs and</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SGMs.</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dx</m:t>
                      </m:r>
                      <m:r>
                        <a:rPr lang="en-US" altLang="ko-KR" sz="1600" b="0" i="1" smtClean="0">
                          <a:latin typeface="Cambria Math" panose="02040503050406030204" pitchFamily="18" charset="0"/>
                          <a:cs typeface="Times New Roman" panose="02020603050405020304" pitchFamily="18" charset="0"/>
                        </a:rPr>
                        <m:t>=</m:t>
                      </m:r>
                      <m:d>
                        <m:dPr>
                          <m:begChr m:val="["/>
                          <m:endChr m:val="]"/>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f</m:t>
                          </m:r>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𝑡</m:t>
                              </m:r>
                            </m:e>
                          </m:d>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r>
                            <m:rPr>
                              <m:nor/>
                            </m:rPr>
                            <a:rPr lang="en-US" altLang="ko-KR" sz="1600" b="0" i="0" smtClean="0">
                              <a:latin typeface="Cambria Math" panose="02040503050406030204" pitchFamily="18" charset="0"/>
                              <a:cs typeface="Times New Roman" panose="02020603050405020304" pitchFamily="18" charset="0"/>
                            </a:rPr>
                            <m:t>z</m:t>
                          </m:r>
                          <m:r>
                            <a:rPr lang="en-US" altLang="ko-KR" sz="1600" b="0" i="1" smtClean="0">
                              <a:latin typeface="Cambria Math" panose="02040503050406030204" pitchFamily="18" charset="0"/>
                              <a:cs typeface="Times New Roman" panose="02020603050405020304" pitchFamily="18" charset="0"/>
                            </a:rPr>
                            <m:t>−</m:t>
                          </m:r>
                          <m:f>
                            <m:fPr>
                              <m:ctrlPr>
                                <a:rPr lang="en-US" altLang="ko-KR" sz="1600" b="0" i="1" smtClean="0">
                                  <a:latin typeface="Cambria Math" panose="02040503050406030204" pitchFamily="18" charset="0"/>
                                  <a:cs typeface="Times New Roman" panose="02020603050405020304" pitchFamily="18" charset="0"/>
                                </a:rPr>
                              </m:ctrlPr>
                            </m:fPr>
                            <m:num>
                              <m:r>
                                <a:rPr lang="en-US" altLang="ko-KR" sz="1600" b="0" i="1" smtClean="0">
                                  <a:latin typeface="Cambria Math" panose="02040503050406030204" pitchFamily="18" charset="0"/>
                                  <a:cs typeface="Times New Roman" panose="02020603050405020304" pitchFamily="18" charset="0"/>
                                </a:rPr>
                                <m:t>1</m:t>
                              </m:r>
                            </m:num>
                            <m:den>
                              <m:r>
                                <a:rPr lang="en-US" altLang="ko-KR" sz="1600" b="0" i="1" smtClean="0">
                                  <a:latin typeface="Cambria Math" panose="02040503050406030204" pitchFamily="18" charset="0"/>
                                  <a:cs typeface="Times New Roman" panose="02020603050405020304" pitchFamily="18" charset="0"/>
                                </a:rPr>
                                <m:t>2</m:t>
                              </m:r>
                            </m:den>
                          </m:f>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z</m:t>
                              </m:r>
                              <m:r>
                                <a:rPr lang="en-US" altLang="ko-KR" sz="1600" b="0" i="1" smtClean="0">
                                  <a:latin typeface="Cambria Math" panose="02040503050406030204" pitchFamily="18" charset="0"/>
                                  <a:cs typeface="Times New Roman" panose="02020603050405020304" pitchFamily="18" charset="0"/>
                                </a:rPr>
                                <m:t>+</m:t>
                              </m:r>
                              <m:acc>
                                <m:accPr>
                                  <m:chr m:val="̂"/>
                                  <m:ctrlPr>
                                    <a:rPr lang="en-US" altLang="ko-KR" sz="1600" b="0" i="1" smtClean="0">
                                      <a:latin typeface="Cambria Math" panose="02040503050406030204" pitchFamily="18" charset="0"/>
                                      <a:cs typeface="Times New Roman" panose="02020603050405020304" pitchFamily="18" charset="0"/>
                                    </a:rPr>
                                  </m:ctrlPr>
                                </m:accPr>
                                <m:e>
                                  <m:r>
                                    <m:rPr>
                                      <m:nor/>
                                    </m:rPr>
                                    <a:rPr lang="en-US" altLang="ko-KR" sz="1600" b="0" i="0" smtClean="0">
                                      <a:latin typeface="Cambria Math" panose="02040503050406030204" pitchFamily="18" charset="0"/>
                                      <a:cs typeface="Times New Roman" panose="02020603050405020304" pitchFamily="18" charset="0"/>
                                    </a:rPr>
                                    <m:t>z</m:t>
                                  </m:r>
                                </m:e>
                              </m:acc>
                            </m:e>
                          </m:d>
                        </m:e>
                      </m:d>
                      <m:r>
                        <a:rPr lang="en-US" altLang="ko-KR" sz="1600" b="0" i="1"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dx</m:t>
                      </m:r>
                      <m:r>
                        <a:rPr lang="en-US" altLang="ko-KR" sz="1600" i="1">
                          <a:latin typeface="Cambria Math" panose="02040503050406030204" pitchFamily="18" charset="0"/>
                          <a:cs typeface="Times New Roman" panose="02020603050405020304" pitchFamily="18" charset="0"/>
                        </a:rPr>
                        <m:t>=</m:t>
                      </m:r>
                      <m:d>
                        <m:dPr>
                          <m:begChr m:val="["/>
                          <m:endChr m:val="]"/>
                          <m:ctrlPr>
                            <a:rPr lang="en-US" altLang="ko-KR" sz="1600" i="1">
                              <a:latin typeface="Cambria Math" panose="02040503050406030204" pitchFamily="18" charset="0"/>
                              <a:cs typeface="Times New Roman" panose="02020603050405020304" pitchFamily="18" charset="0"/>
                            </a:rPr>
                          </m:ctrlPr>
                        </m:dPr>
                        <m:e>
                          <m:r>
                            <m:rPr>
                              <m:nor/>
                            </m:rPr>
                            <a:rPr lang="en-US" altLang="ko-KR" sz="1600">
                              <a:latin typeface="Cambria Math" panose="02040503050406030204" pitchFamily="18" charset="0"/>
                              <a:cs typeface="Times New Roman" panose="02020603050405020304" pitchFamily="18" charset="0"/>
                            </a:rPr>
                            <m:t>f</m:t>
                          </m:r>
                          <m:d>
                            <m:dPr>
                              <m:ctrlPr>
                                <a:rPr lang="en-US" altLang="ko-KR" sz="1600" i="1">
                                  <a:latin typeface="Cambria Math" panose="02040503050406030204" pitchFamily="18" charset="0"/>
                                  <a:cs typeface="Times New Roman" panose="02020603050405020304" pitchFamily="18" charset="0"/>
                                </a:rPr>
                              </m:ctrlPr>
                            </m:dPr>
                            <m:e>
                              <m:r>
                                <m:rPr>
                                  <m:nor/>
                                </m:rPr>
                                <a:rPr lang="en-US" altLang="ko-KR" sz="1600">
                                  <a:latin typeface="Cambria Math" panose="02040503050406030204" pitchFamily="18" charset="0"/>
                                  <a:cs typeface="Times New Roman" panose="02020603050405020304" pitchFamily="18" charset="0"/>
                                </a:rPr>
                                <m:t>x</m:t>
                              </m:r>
                              <m:r>
                                <m:rPr>
                                  <m:nor/>
                                </m:rPr>
                                <a:rPr lang="en-US" altLang="ko-KR" sz="1600">
                                  <a:latin typeface="Cambria Math" panose="02040503050406030204" pitchFamily="18" charset="0"/>
                                  <a:cs typeface="Times New Roman" panose="02020603050405020304" pitchFamily="18" charset="0"/>
                                </a:rPr>
                                <m:t>, </m:t>
                              </m:r>
                              <m:r>
                                <a:rPr lang="en-US" altLang="ko-KR" sz="1600" i="1">
                                  <a:latin typeface="Cambria Math" panose="02040503050406030204" pitchFamily="18" charset="0"/>
                                  <a:cs typeface="Times New Roman" panose="02020603050405020304" pitchFamily="18" charset="0"/>
                                </a:rPr>
                                <m:t>𝑡</m:t>
                              </m:r>
                            </m:e>
                          </m:d>
                          <m:r>
                            <a:rPr lang="en-US" altLang="ko-KR" sz="1600" i="1">
                              <a:latin typeface="Cambria Math" panose="02040503050406030204" pitchFamily="18" charset="0"/>
                              <a:cs typeface="Times New Roman" panose="02020603050405020304" pitchFamily="18" charset="0"/>
                            </a:rPr>
                            <m:t>−</m:t>
                          </m:r>
                          <m:f>
                            <m:fPr>
                              <m:ctrlPr>
                                <a:rPr lang="en-US" altLang="ko-KR" sz="1600" i="1">
                                  <a:latin typeface="Cambria Math" panose="02040503050406030204" pitchFamily="18" charset="0"/>
                                  <a:cs typeface="Times New Roman" panose="02020603050405020304" pitchFamily="18" charset="0"/>
                                </a:rPr>
                              </m:ctrlPr>
                            </m:fPr>
                            <m:num>
                              <m:r>
                                <a:rPr lang="en-US" altLang="ko-KR" sz="1600" i="1">
                                  <a:latin typeface="Cambria Math" panose="02040503050406030204" pitchFamily="18" charset="0"/>
                                  <a:cs typeface="Times New Roman" panose="02020603050405020304" pitchFamily="18" charset="0"/>
                                </a:rPr>
                                <m:t>1</m:t>
                              </m:r>
                            </m:num>
                            <m:den>
                              <m:r>
                                <a:rPr lang="en-US" altLang="ko-KR" sz="1600" i="1">
                                  <a:latin typeface="Cambria Math" panose="02040503050406030204" pitchFamily="18" charset="0"/>
                                  <a:cs typeface="Times New Roman" panose="02020603050405020304" pitchFamily="18" charset="0"/>
                                </a:rPr>
                                <m:t>2</m:t>
                              </m:r>
                            </m:den>
                          </m:f>
                          <m:sSup>
                            <m:sSupPr>
                              <m:ctrlPr>
                                <a:rPr lang="en-US" altLang="ko-KR" sz="1600" i="1">
                                  <a:latin typeface="Cambria Math" panose="02040503050406030204" pitchFamily="18" charset="0"/>
                                  <a:cs typeface="Times New Roman" panose="02020603050405020304" pitchFamily="18" charset="0"/>
                                </a:rPr>
                              </m:ctrlPr>
                            </m:sSupPr>
                            <m:e>
                              <m:r>
                                <a:rPr lang="en-US" altLang="ko-KR" sz="1600" i="1">
                                  <a:latin typeface="Cambria Math" panose="02040503050406030204" pitchFamily="18" charset="0"/>
                                  <a:cs typeface="Times New Roman" panose="02020603050405020304" pitchFamily="18" charset="0"/>
                                </a:rPr>
                                <m:t>𝑔</m:t>
                              </m:r>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𝑡</m:t>
                                  </m:r>
                                </m:e>
                              </m:d>
                            </m:e>
                            <m:sup>
                              <m:r>
                                <a:rPr lang="en-US" altLang="ko-KR" sz="1600" i="1">
                                  <a:latin typeface="Cambria Math" panose="02040503050406030204" pitchFamily="18" charset="0"/>
                                  <a:cs typeface="Times New Roman" panose="02020603050405020304" pitchFamily="18" charset="0"/>
                                </a:rPr>
                                <m:t>2</m:t>
                              </m:r>
                            </m:sup>
                          </m:sSup>
                          <m:sSub>
                            <m:sSubPr>
                              <m:ctrlPr>
                                <a:rPr lang="en-US" altLang="ko-KR" sz="1600"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ko-KR" sz="16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i="1">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i="1">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a:latin typeface="Cambria Math" panose="02040503050406030204" pitchFamily="18" charset="0"/>
                                  <a:ea typeface="Cambria Math" panose="02040503050406030204" pitchFamily="18" charset="0"/>
                                  <a:cs typeface="Times New Roman" panose="02020603050405020304" pitchFamily="18" charset="0"/>
                                </a:rPr>
                                <m:t>x</m:t>
                              </m:r>
                            </m:e>
                          </m:d>
                        </m:e>
                      </m:d>
                      <m:r>
                        <m:rPr>
                          <m:nor/>
                        </m:rPr>
                        <a:rPr lang="en-US" altLang="ko-KR" sz="1600">
                          <a:latin typeface="Cambria Math" panose="02040503050406030204" pitchFamily="18" charset="0"/>
                          <a:cs typeface="Times New Roman" panose="02020603050405020304" pitchFamily="18" charset="0"/>
                        </a:rPr>
                        <m:t>d</m:t>
                      </m:r>
                      <m:r>
                        <a:rPr lang="en-US" altLang="ko-KR" sz="1600" i="1">
                          <a:latin typeface="Cambria Math" panose="02040503050406030204" pitchFamily="18" charset="0"/>
                          <a:cs typeface="Times New Roman" panose="02020603050405020304" pitchFamily="18" charset="0"/>
                        </a:rPr>
                        <m:t>𝑡</m:t>
                      </m:r>
                    </m:oMath>
                  </m:oMathPara>
                </a14:m>
                <a:endParaRPr lang="en-US" altLang="ko-KR" sz="1600" dirty="0">
                  <a:latin typeface="Times New Roman" panose="02020603050405020304" pitchFamily="18" charset="0"/>
                  <a:cs typeface="Times New Roman" panose="02020603050405020304" pitchFamily="18" charset="0"/>
                </a:endParaRPr>
              </a:p>
              <a:p>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In special choices of </a:t>
                </a:r>
                <a14:m>
                  <m:oMath xmlns:m="http://schemas.openxmlformats.org/officeDocument/2006/math">
                    <m:d>
                      <m:dPr>
                        <m:ctrlPr>
                          <a:rPr lang="en-US" altLang="ko-KR" sz="1600" i="1" smtClean="0">
                            <a:latin typeface="Cambria Math" panose="02040503050406030204" pitchFamily="18" charset="0"/>
                            <a:cs typeface="Times New Roman" panose="02020603050405020304" pitchFamily="18" charset="0"/>
                          </a:rPr>
                        </m:ctrlPr>
                      </m:dPr>
                      <m:e>
                        <m:sSub>
                          <m:sSubPr>
                            <m:ctrlPr>
                              <a:rPr lang="en-US" altLang="ko-KR" sz="1600" i="1" smtClean="0">
                                <a:latin typeface="Cambria Math" panose="02040503050406030204" pitchFamily="18" charset="0"/>
                                <a:cs typeface="Times New Roman" panose="02020603050405020304" pitchFamily="18" charset="0"/>
                              </a:rPr>
                            </m:ctrlPr>
                          </m:sSubPr>
                          <m:e>
                            <m:r>
                              <m:rPr>
                                <m:nor/>
                              </m:rPr>
                              <a:rPr lang="en-US" altLang="ko-KR" sz="1600" b="0" i="0" smtClean="0">
                                <a:latin typeface="Cambria Math" panose="02040503050406030204" pitchFamily="18" charset="0"/>
                                <a:cs typeface="Times New Roman" panose="02020603050405020304" pitchFamily="18" charset="0"/>
                              </a:rPr>
                              <m:t>z</m:t>
                            </m:r>
                          </m:e>
                          <m:sub>
                            <m:r>
                              <a:rPr lang="en-US" altLang="ko-KR" sz="1600" b="0" i="1" smtClean="0">
                                <a:latin typeface="Cambria Math" panose="02040503050406030204" pitchFamily="18" charset="0"/>
                                <a:cs typeface="Times New Roman" panose="02020603050405020304" pitchFamily="18" charset="0"/>
                              </a:rPr>
                              <m:t>𝑡</m:t>
                            </m:r>
                          </m:sub>
                        </m:sSub>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acc>
                              <m:accPr>
                                <m:chr m:val="̂"/>
                                <m:ctrlPr>
                                  <a:rPr lang="en-US" altLang="ko-KR" sz="1600" b="0" i="1" smtClean="0">
                                    <a:latin typeface="Cambria Math" panose="02040503050406030204" pitchFamily="18" charset="0"/>
                                    <a:cs typeface="Times New Roman" panose="02020603050405020304" pitchFamily="18" charset="0"/>
                                  </a:rPr>
                                </m:ctrlPr>
                              </m:accPr>
                              <m:e>
                                <m:r>
                                  <m:rPr>
                                    <m:nor/>
                                  </m:rPr>
                                  <a:rPr lang="en-US" altLang="ko-KR" sz="1600" b="0" i="0" smtClean="0">
                                    <a:latin typeface="Cambria Math" panose="02040503050406030204" pitchFamily="18" charset="0"/>
                                    <a:cs typeface="Times New Roman" panose="02020603050405020304" pitchFamily="18" charset="0"/>
                                  </a:rPr>
                                  <m:t>z</m:t>
                                </m:r>
                              </m:e>
                            </m:acc>
                          </m:e>
                          <m:sub>
                            <m:r>
                              <a:rPr lang="en-US" altLang="ko-KR" sz="1600" b="0" i="1" smtClean="0">
                                <a:latin typeface="Cambria Math" panose="02040503050406030204" pitchFamily="18" charset="0"/>
                                <a:cs typeface="Times New Roman" panose="02020603050405020304" pitchFamily="18" charset="0"/>
                              </a:rPr>
                              <m:t>𝑡</m:t>
                            </m:r>
                          </m:sub>
                        </m:sSub>
                      </m:e>
                    </m:d>
                    <m:r>
                      <a:rPr lang="en-US" altLang="ko-KR" sz="1600" b="0" i="1" smtClean="0">
                        <a:latin typeface="Cambria Math" panose="02040503050406030204" pitchFamily="18" charset="0"/>
                        <a:cs typeface="Times New Roman" panose="02020603050405020304" pitchFamily="18" charset="0"/>
                      </a:rPr>
                      <m:t>=</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0, </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e>
                        </m:d>
                      </m:e>
                    </m:d>
                  </m:oMath>
                </a14:m>
                <a:r>
                  <a:rPr lang="en-US" altLang="ko-KR" sz="1600" dirty="0">
                    <a:latin typeface="Times New Roman" panose="02020603050405020304" pitchFamily="18" charset="0"/>
                    <a:cs typeface="Times New Roman" panose="02020603050405020304" pitchFamily="18" charset="0"/>
                  </a:rPr>
                  <a:t>, the PF ODES for SGMs and SBPs are equivalent.</a:t>
                </a: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In summary:</a:t>
                </a:r>
              </a:p>
              <a:p>
                <a:pPr indent="457200"/>
                <a:r>
                  <a:rPr lang="en-US" altLang="ko-KR" sz="1600" dirty="0">
                    <a:latin typeface="Times New Roman" panose="02020603050405020304" pitchFamily="18" charset="0"/>
                    <a:cs typeface="Times New Roman" panose="02020603050405020304" pitchFamily="18" charset="0"/>
                  </a:rPr>
                  <a:t>1. SGMs are implicit optimal transport models, corresponding to SBPs with linear or degenerate drifts.</a:t>
                </a:r>
              </a:p>
              <a:p>
                <a:pPr indent="457200"/>
                <a:r>
                  <a:rPr lang="en-US" altLang="ko-KR" sz="1600" dirty="0">
                    <a:latin typeface="Times New Roman" panose="02020603050405020304" pitchFamily="18" charset="0"/>
                    <a:cs typeface="Times New Roman" panose="02020603050405020304" pitchFamily="18" charset="0"/>
                  </a:rPr>
                  <a:t>2. General SBPs additionally accept fully nonlinear diffusion.</a:t>
                </a:r>
              </a:p>
            </p:txBody>
          </p:sp>
        </mc:Choice>
        <mc:Fallback xmlns="">
          <p:sp>
            <p:nvSpPr>
              <p:cNvPr id="8" name="TextBox 7">
                <a:extLst>
                  <a:ext uri="{FF2B5EF4-FFF2-40B4-BE49-F238E27FC236}">
                    <a16:creationId xmlns:a16="http://schemas.microsoft.com/office/drawing/2014/main" id="{B33054D6-D345-E22C-FC2B-6CCF1F1C4517}"/>
                  </a:ext>
                </a:extLst>
              </p:cNvPr>
              <p:cNvSpPr txBox="1">
                <a:spLocks noRot="1" noChangeAspect="1" noMove="1" noResize="1" noEditPoints="1" noAdjustHandles="1" noChangeArrowheads="1" noChangeShapeType="1" noTextEdit="1"/>
              </p:cNvSpPr>
              <p:nvPr/>
            </p:nvSpPr>
            <p:spPr>
              <a:xfrm>
                <a:off x="152399" y="2149046"/>
                <a:ext cx="11887200" cy="2563074"/>
              </a:xfrm>
              <a:prstGeom prst="rect">
                <a:avLst/>
              </a:prstGeom>
              <a:blipFill>
                <a:blip r:embed="rId4"/>
                <a:stretch>
                  <a:fillRect l="-205" t="-714" b="-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0449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sp>
        <p:nvSpPr>
          <p:cNvPr id="97" name="Google Shape;97;p2"/>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3. Dual Diffusion Implicit Bridges</a:t>
            </a:r>
            <a:endParaRPr lang="en-US" altLang="ko-KR" sz="2800" dirty="0">
              <a:solidFill>
                <a:srgbClr val="333333"/>
              </a:solidFill>
              <a:latin typeface="Times New Roman"/>
              <a:ea typeface="Times New Roman"/>
              <a:cs typeface="Times New Roman"/>
              <a:sym typeface="Times New Roman"/>
            </a:endParaRPr>
          </a:p>
        </p:txBody>
      </p: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pic>
        <p:nvPicPr>
          <p:cNvPr id="3" name="그림 2">
            <a:extLst>
              <a:ext uri="{FF2B5EF4-FFF2-40B4-BE49-F238E27FC236}">
                <a16:creationId xmlns:a16="http://schemas.microsoft.com/office/drawing/2014/main" id="{143CFD91-E97E-ADF7-9DCA-D7938BB2F793}"/>
              </a:ext>
            </a:extLst>
          </p:cNvPr>
          <p:cNvPicPr>
            <a:picLocks noChangeAspect="1"/>
          </p:cNvPicPr>
          <p:nvPr/>
        </p:nvPicPr>
        <p:blipFill>
          <a:blip r:embed="rId4"/>
          <a:stretch>
            <a:fillRect/>
          </a:stretch>
        </p:blipFill>
        <p:spPr>
          <a:xfrm>
            <a:off x="1333499" y="948971"/>
            <a:ext cx="9525000" cy="3276600"/>
          </a:xfrm>
          <a:prstGeom prst="rect">
            <a:avLst/>
          </a:prstGeom>
        </p:spPr>
      </p:pic>
      <p:pic>
        <p:nvPicPr>
          <p:cNvPr id="6" name="그림 5">
            <a:extLst>
              <a:ext uri="{FF2B5EF4-FFF2-40B4-BE49-F238E27FC236}">
                <a16:creationId xmlns:a16="http://schemas.microsoft.com/office/drawing/2014/main" id="{585385D3-57AD-0C76-390E-94E47DE51C26}"/>
              </a:ext>
            </a:extLst>
          </p:cNvPr>
          <p:cNvPicPr>
            <a:picLocks noChangeAspect="1"/>
          </p:cNvPicPr>
          <p:nvPr/>
        </p:nvPicPr>
        <p:blipFill>
          <a:blip r:embed="rId5"/>
          <a:stretch>
            <a:fillRect/>
          </a:stretch>
        </p:blipFill>
        <p:spPr>
          <a:xfrm>
            <a:off x="1276349" y="4225571"/>
            <a:ext cx="9639300" cy="2286000"/>
          </a:xfrm>
          <a:prstGeom prst="rect">
            <a:avLst/>
          </a:prstGeom>
        </p:spPr>
      </p:pic>
    </p:spTree>
    <p:extLst>
      <p:ext uri="{BB962C8B-B14F-4D97-AF65-F5344CB8AC3E}">
        <p14:creationId xmlns:p14="http://schemas.microsoft.com/office/powerpoint/2010/main" val="70752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sp>
        <p:nvSpPr>
          <p:cNvPr id="97" name="Google Shape;97;p2"/>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3. Dual Diffusion Implicit Bridges</a:t>
            </a:r>
            <a:endParaRPr lang="en-US" altLang="ko-KR" sz="2800" dirty="0">
              <a:solidFill>
                <a:srgbClr val="333333"/>
              </a:solidFill>
              <a:latin typeface="Times New Roman"/>
              <a:ea typeface="Times New Roman"/>
              <a:cs typeface="Times New Roman"/>
              <a:sym typeface="Times New Roman"/>
            </a:endParaRPr>
          </a:p>
        </p:txBody>
      </p: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679F8D-A295-C7D3-CB4A-6F504BFB7C25}"/>
                  </a:ext>
                </a:extLst>
              </p:cNvPr>
              <p:cNvSpPr txBox="1"/>
              <p:nvPr/>
            </p:nvSpPr>
            <p:spPr>
              <a:xfrm>
                <a:off x="152399" y="1463817"/>
                <a:ext cx="11887200" cy="4532908"/>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Despite the simplicity of the method, DDIBs have several advantages.</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Exact Cycle Consistency.</a:t>
                </a:r>
                <a:r>
                  <a:rPr lang="en-US" altLang="ko-KR" sz="1600" dirty="0">
                    <a:latin typeface="Times New Roman" panose="02020603050405020304" pitchFamily="18" charset="0"/>
                    <a:cs typeface="Times New Roman" panose="02020603050405020304" pitchFamily="18" charset="0"/>
                  </a:rPr>
                  <a:t> Transforming a data point from the source domain to the target domain, and then back to source, will recover the original data point in the source domain.</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indent="288000"/>
                <a:r>
                  <a:rPr lang="en-US" altLang="ko-KR" sz="1600" b="1" dirty="0">
                    <a:latin typeface="Times New Roman" panose="02020603050405020304" pitchFamily="18" charset="0"/>
                    <a:cs typeface="Times New Roman" panose="02020603050405020304" pitchFamily="18" charset="0"/>
                  </a:rPr>
                  <a:t>Proposition 3.1 </a:t>
                </a:r>
                <a:r>
                  <a:rPr lang="en-US" altLang="ko-KR" sz="1600" dirty="0">
                    <a:latin typeface="Times New Roman" panose="02020603050405020304" pitchFamily="18" charset="0"/>
                    <a:cs typeface="Times New Roman" panose="02020603050405020304" pitchFamily="18" charset="0"/>
                  </a:rPr>
                  <a:t>(DDIBs Enforce Exact Cycle Consistency)</a:t>
                </a:r>
                <a:r>
                  <a:rPr lang="en-US" altLang="ko-KR" sz="1600" b="1" dirty="0">
                    <a:latin typeface="Times New Roman" panose="02020603050405020304" pitchFamily="18" charset="0"/>
                    <a:cs typeface="Times New Roman" panose="02020603050405020304" pitchFamily="18" charset="0"/>
                  </a:rPr>
                  <a:t>.</a:t>
                </a:r>
              </a:p>
              <a:p>
                <a:pPr indent="288000"/>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sSup>
                        <m:sSupPr>
                          <m:ctrlPr>
                            <a:rPr lang="en-US" altLang="ko-KR" sz="1600" b="0" i="1" smtClean="0">
                              <a:latin typeface="Cambria Math" panose="02040503050406030204" pitchFamily="18" charset="0"/>
                              <a:cs typeface="Times New Roman" panose="02020603050405020304" pitchFamily="18" charset="0"/>
                            </a:rPr>
                          </m:ctrlPr>
                        </m:sSupPr>
                        <m:e>
                          <m:r>
                            <m:rPr>
                              <m:nor/>
                            </m:rPr>
                            <a:rPr lang="en-US" altLang="ko-KR" sz="1600" b="0" i="0" smtClean="0">
                              <a:latin typeface="Cambria Math" panose="02040503050406030204" pitchFamily="18" charset="0"/>
                              <a:cs typeface="Times New Roman" panose="02020603050405020304" pitchFamily="18" charset="0"/>
                            </a:rPr>
                            <m:t>source</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dirty="0">
                              <a:latin typeface="Times New Roman" panose="02020603050405020304" pitchFamily="18" charset="0"/>
                              <a:cs typeface="Times New Roman" panose="02020603050405020304" pitchFamily="18" charset="0"/>
                            </a:rPr>
                            <m:t>→</m:t>
                          </m:r>
                          <m:r>
                            <m:rPr>
                              <m:nor/>
                            </m:rPr>
                            <a:rPr lang="en-US" altLang="ko-KR" sz="1600" b="0" i="0" dirty="0" smtClean="0">
                              <a:latin typeface="Times New Roman" panose="020206030504050203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target</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x</m:t>
                          </m:r>
                        </m:e>
                        <m:sup>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𝑙</m:t>
                          </m:r>
                          <m:r>
                            <a:rPr lang="en-US" altLang="ko-KR" sz="1600" b="0" i="1" smtClean="0">
                              <a:latin typeface="Cambria Math" panose="02040503050406030204" pitchFamily="18" charset="0"/>
                              <a:cs typeface="Times New Roman" panose="02020603050405020304" pitchFamily="18" charset="0"/>
                            </a:rPr>
                            <m:t>)</m:t>
                          </m:r>
                        </m:sup>
                      </m:sSup>
                      <m:r>
                        <a:rPr lang="en-US" altLang="ko-KR" sz="1600" b="0" i="1" smtClean="0">
                          <a:latin typeface="Cambria Math" panose="02040503050406030204" pitchFamily="18" charset="0"/>
                          <a:cs typeface="Times New Roman" panose="02020603050405020304" pitchFamily="18" charset="0"/>
                        </a:rPr>
                        <m:t>=</m:t>
                      </m:r>
                      <m:r>
                        <m:rPr>
                          <m:nor/>
                        </m:rPr>
                        <a:rPr lang="en-US" altLang="ko-KR" sz="1600" b="0" i="0" smtClean="0">
                          <a:latin typeface="Cambria Math" panose="02040503050406030204" pitchFamily="18" charset="0"/>
                          <a:cs typeface="Times New Roman" panose="02020603050405020304" pitchFamily="18" charset="0"/>
                        </a:rPr>
                        <m:t>ODESolve</m:t>
                      </m:r>
                      <m:d>
                        <m:dPr>
                          <m:ctrlPr>
                            <a:rPr lang="en-US" altLang="ko-KR" sz="1600" b="0" i="1" smtClean="0">
                              <a:latin typeface="Cambria Math" panose="02040503050406030204" pitchFamily="18" charset="0"/>
                              <a:cs typeface="Times New Roman" panose="02020603050405020304" pitchFamily="18" charset="0"/>
                            </a:rPr>
                          </m:ctrlPr>
                        </m:dPr>
                        <m:e>
                          <m:sSup>
                            <m:sSupPr>
                              <m:ctrlPr>
                                <a:rPr lang="en-US" altLang="ko-KR" sz="1600" b="0" i="1" smtClean="0">
                                  <a:latin typeface="Cambria Math" panose="02040503050406030204" pitchFamily="18" charset="0"/>
                                  <a:cs typeface="Times New Roman" panose="02020603050405020304" pitchFamily="18" charset="0"/>
                                </a:rPr>
                              </m:ctrlPr>
                            </m:sSupPr>
                            <m:e>
                              <m:r>
                                <m:rPr>
                                  <m:nor/>
                                </m:rPr>
                                <a:rPr lang="en-US" altLang="ko-KR" sz="1600" b="0" i="0" smtClean="0">
                                  <a:latin typeface="Cambria Math" panose="02040503050406030204" pitchFamily="18" charset="0"/>
                                  <a:cs typeface="Times New Roman" panose="02020603050405020304" pitchFamily="18" charset="0"/>
                                </a:rPr>
                                <m:t>x</m:t>
                              </m:r>
                            </m:e>
                            <m:sup>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𝑠</m:t>
                                  </m:r>
                                </m:e>
                              </m:d>
                            </m:sup>
                          </m:sSup>
                          <m:r>
                            <a:rPr lang="en-US" altLang="ko-KR" sz="1600" b="0" i="1" smtClean="0">
                              <a:latin typeface="Cambria Math" panose="02040503050406030204" pitchFamily="18" charset="0"/>
                              <a:cs typeface="Times New Roman" panose="02020603050405020304" pitchFamily="18" charset="0"/>
                            </a:rPr>
                            <m:t>;</m:t>
                          </m:r>
                          <m:sSubSup>
                            <m:sSubSupPr>
                              <m:ctrlPr>
                                <a:rPr lang="en-US" altLang="ko-KR" sz="1600" b="0" i="1" smtClean="0">
                                  <a:latin typeface="Cambria Math" panose="02040503050406030204" pitchFamily="18" charset="0"/>
                                  <a:cs typeface="Times New Roman" panose="02020603050405020304" pitchFamily="18" charset="0"/>
                                </a:rPr>
                              </m:ctrlPr>
                            </m:sSubSupPr>
                            <m:e>
                              <m:r>
                                <a:rPr lang="en-US" altLang="ko-KR" sz="1600" b="0" i="1" smtClean="0">
                                  <a:latin typeface="Cambria Math" panose="02040503050406030204" pitchFamily="18" charset="0"/>
                                  <a:cs typeface="Times New Roman" panose="02020603050405020304" pitchFamily="18" charset="0"/>
                                </a:rPr>
                                <m:t>𝑣</m:t>
                              </m:r>
                            </m:e>
                            <m:sub>
                              <m:r>
                                <a:rPr lang="ko-KR" altLang="en-US" sz="1600" b="0" i="1" smtClean="0">
                                  <a:latin typeface="Cambria Math" panose="02040503050406030204" pitchFamily="18" charset="0"/>
                                  <a:cs typeface="Times New Roman" panose="02020603050405020304" pitchFamily="18" charset="0"/>
                                </a:rPr>
                                <m:t>𝜃</m:t>
                              </m:r>
                            </m:sub>
                            <m:sup>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𝑠</m:t>
                                  </m:r>
                                </m:e>
                              </m:d>
                            </m:sup>
                          </m:sSubSup>
                          <m:r>
                            <a:rPr lang="en-US" altLang="ko-KR" sz="1600" b="0" i="1" smtClean="0">
                              <a:latin typeface="Cambria Math" panose="02040503050406030204" pitchFamily="18" charset="0"/>
                              <a:cs typeface="Times New Roman" panose="02020603050405020304" pitchFamily="18" charset="0"/>
                            </a:rPr>
                            <m:t>,0, 1</m:t>
                          </m:r>
                        </m:e>
                      </m:d>
                      <m:r>
                        <a:rPr lang="en-US" altLang="ko-KR" sz="1600" b="0" i="1" smtClean="0">
                          <a:latin typeface="Cambria Math" panose="02040503050406030204" pitchFamily="18" charset="0"/>
                          <a:cs typeface="Times New Roman" panose="02020603050405020304" pitchFamily="18" charset="0"/>
                        </a:rPr>
                        <m:t>;    </m:t>
                      </m:r>
                      <m:sSup>
                        <m:sSupPr>
                          <m:ctrlPr>
                            <a:rPr lang="en-US" altLang="ko-KR" sz="1600" i="1">
                              <a:latin typeface="Cambria Math" panose="02040503050406030204" pitchFamily="18" charset="0"/>
                              <a:cs typeface="Times New Roman" panose="02020603050405020304" pitchFamily="18" charset="0"/>
                            </a:rPr>
                          </m:ctrlPr>
                        </m:sSupPr>
                        <m:e>
                          <m:r>
                            <m:rPr>
                              <m:nor/>
                            </m:rPr>
                            <a:rPr lang="en-US" altLang="ko-KR" sz="1600">
                              <a:latin typeface="Cambria Math" panose="02040503050406030204" pitchFamily="18" charset="0"/>
                              <a:cs typeface="Times New Roman" panose="02020603050405020304" pitchFamily="18" charset="0"/>
                            </a:rPr>
                            <m:t>x</m:t>
                          </m:r>
                        </m:e>
                        <m:sup>
                          <m:r>
                            <a:rPr lang="en-US" altLang="ko-KR" sz="1600" i="1">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𝑡</m:t>
                          </m:r>
                          <m:r>
                            <a:rPr lang="en-US" altLang="ko-KR" sz="1600" i="1">
                              <a:latin typeface="Cambria Math" panose="02040503050406030204" pitchFamily="18" charset="0"/>
                              <a:cs typeface="Times New Roman" panose="02020603050405020304" pitchFamily="18" charset="0"/>
                            </a:rPr>
                            <m:t>)</m:t>
                          </m:r>
                        </m:sup>
                      </m:sSup>
                      <m:r>
                        <a:rPr lang="en-US" altLang="ko-KR" sz="1600" i="1">
                          <a:latin typeface="Cambria Math" panose="02040503050406030204" pitchFamily="18" charset="0"/>
                          <a:cs typeface="Times New Roman" panose="02020603050405020304" pitchFamily="18" charset="0"/>
                        </a:rPr>
                        <m:t>=</m:t>
                      </m:r>
                      <m:r>
                        <m:rPr>
                          <m:nor/>
                        </m:rPr>
                        <a:rPr lang="en-US" altLang="ko-KR" sz="1600">
                          <a:latin typeface="Cambria Math" panose="02040503050406030204" pitchFamily="18" charset="0"/>
                          <a:cs typeface="Times New Roman" panose="02020603050405020304" pitchFamily="18" charset="0"/>
                        </a:rPr>
                        <m:t>ODESolve</m:t>
                      </m:r>
                      <m:d>
                        <m:dPr>
                          <m:ctrlPr>
                            <a:rPr lang="en-US" altLang="ko-KR" sz="1600" i="1">
                              <a:latin typeface="Cambria Math" panose="02040503050406030204" pitchFamily="18" charset="0"/>
                              <a:cs typeface="Times New Roman" panose="02020603050405020304" pitchFamily="18" charset="0"/>
                            </a:rPr>
                          </m:ctrlPr>
                        </m:dPr>
                        <m:e>
                          <m:sSup>
                            <m:sSupPr>
                              <m:ctrlPr>
                                <a:rPr lang="en-US" altLang="ko-KR" sz="1600" i="1">
                                  <a:latin typeface="Cambria Math" panose="02040503050406030204" pitchFamily="18" charset="0"/>
                                  <a:cs typeface="Times New Roman" panose="02020603050405020304" pitchFamily="18" charset="0"/>
                                </a:rPr>
                              </m:ctrlPr>
                            </m:sSupPr>
                            <m:e>
                              <m:r>
                                <m:rPr>
                                  <m:nor/>
                                </m:rPr>
                                <a:rPr lang="en-US" altLang="ko-KR" sz="1600">
                                  <a:latin typeface="Cambria Math" panose="02040503050406030204" pitchFamily="18" charset="0"/>
                                  <a:cs typeface="Times New Roman" panose="02020603050405020304" pitchFamily="18" charset="0"/>
                                </a:rPr>
                                <m:t>x</m:t>
                              </m:r>
                            </m:e>
                            <m:sup>
                              <m:d>
                                <m:dPr>
                                  <m:ctrlPr>
                                    <a:rPr lang="en-US" altLang="ko-KR" sz="1600" i="1">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𝑙</m:t>
                                  </m:r>
                                </m:e>
                              </m:d>
                            </m:sup>
                          </m:sSup>
                          <m:r>
                            <a:rPr lang="en-US" altLang="ko-KR" sz="1600" i="1">
                              <a:latin typeface="Cambria Math" panose="02040503050406030204" pitchFamily="18" charset="0"/>
                              <a:cs typeface="Times New Roman" panose="02020603050405020304" pitchFamily="18" charset="0"/>
                            </a:rPr>
                            <m:t>;</m:t>
                          </m:r>
                          <m:sSubSup>
                            <m:sSubSupPr>
                              <m:ctrlPr>
                                <a:rPr lang="en-US" altLang="ko-KR" sz="1600" i="1">
                                  <a:latin typeface="Cambria Math" panose="02040503050406030204" pitchFamily="18" charset="0"/>
                                  <a:cs typeface="Times New Roman" panose="02020603050405020304" pitchFamily="18" charset="0"/>
                                </a:rPr>
                              </m:ctrlPr>
                            </m:sSubSupPr>
                            <m:e>
                              <m:r>
                                <a:rPr lang="en-US" altLang="ko-KR" sz="1600" i="1">
                                  <a:latin typeface="Cambria Math" panose="02040503050406030204" pitchFamily="18" charset="0"/>
                                  <a:cs typeface="Times New Roman" panose="02020603050405020304" pitchFamily="18" charset="0"/>
                                </a:rPr>
                                <m:t>𝑣</m:t>
                              </m:r>
                            </m:e>
                            <m:sub>
                              <m:r>
                                <a:rPr lang="ko-KR" altLang="en-US" sz="1600" i="1">
                                  <a:latin typeface="Cambria Math" panose="02040503050406030204" pitchFamily="18" charset="0"/>
                                  <a:cs typeface="Times New Roman" panose="02020603050405020304" pitchFamily="18" charset="0"/>
                                </a:rPr>
                                <m:t>𝜃</m:t>
                              </m:r>
                            </m:sub>
                            <m:sup>
                              <m:d>
                                <m:dPr>
                                  <m:ctrlPr>
                                    <a:rPr lang="en-US" altLang="ko-KR" sz="1600" i="1">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up>
                          </m:sSubSup>
                          <m:r>
                            <a:rPr lang="en-US" altLang="ko-KR" sz="1600" i="1">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1</m:t>
                          </m:r>
                          <m:r>
                            <a:rPr lang="en-US" altLang="ko-KR" sz="1600" i="1">
                              <a:latin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cs typeface="Times New Roman" panose="02020603050405020304" pitchFamily="18" charset="0"/>
                            </a:rPr>
                            <m:t>0</m:t>
                          </m:r>
                        </m:e>
                      </m:d>
                      <m:r>
                        <a:rPr lang="en-US" altLang="ko-KR" sz="1600" b="0" i="1" smtClean="0">
                          <a:latin typeface="Cambria Math" panose="02040503050406030204" pitchFamily="18" charset="0"/>
                          <a:cs typeface="Times New Roman" panose="02020603050405020304" pitchFamily="18" charset="0"/>
                        </a:rPr>
                        <m:t>;</m:t>
                      </m:r>
                    </m:oMath>
                  </m:oMathPara>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r>
                        <m:rPr>
                          <m:nor/>
                        </m:rPr>
                        <a:rPr lang="en-US" altLang="ko-KR" sz="1600">
                          <a:latin typeface="Cambria Math" panose="02040503050406030204" pitchFamily="18" charset="0"/>
                          <a:cs typeface="Times New Roman" panose="02020603050405020304" pitchFamily="18" charset="0"/>
                        </a:rPr>
                        <m:t>t</m:t>
                      </m:r>
                      <m:r>
                        <m:rPr>
                          <m:nor/>
                        </m:rPr>
                        <a:rPr lang="en-US" altLang="ko-KR" sz="1600" b="0" i="0" smtClean="0">
                          <a:latin typeface="Cambria Math" panose="02040503050406030204" pitchFamily="18" charset="0"/>
                          <a:cs typeface="Times New Roman" panose="02020603050405020304" pitchFamily="18" charset="0"/>
                        </a:rPr>
                        <m:t>arget</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dirty="0">
                          <a:latin typeface="Times New Roman" panose="02020603050405020304" pitchFamily="18" charset="0"/>
                          <a:cs typeface="Times New Roman" panose="02020603050405020304" pitchFamily="18" charset="0"/>
                        </a:rPr>
                        <m:t>→</m:t>
                      </m:r>
                      <m:r>
                        <m:rPr>
                          <m:nor/>
                        </m:rPr>
                        <a:rPr lang="en-US" altLang="ko-KR" sz="1600" b="0" i="0" dirty="0" smtClean="0">
                          <a:latin typeface="Times New Roman" panose="02020603050405020304" pitchFamily="18" charset="0"/>
                          <a:cs typeface="Times New Roman" panose="02020603050405020304" pitchFamily="18" charset="0"/>
                        </a:rPr>
                        <m:t> </m:t>
                      </m:r>
                      <m:r>
                        <m:rPr>
                          <m:nor/>
                        </m:rPr>
                        <a:rPr lang="en-US" altLang="ko-KR" sz="1600" b="0" i="0" dirty="0" smtClean="0">
                          <a:latin typeface="Times New Roman" panose="02020603050405020304" pitchFamily="18" charset="0"/>
                          <a:cs typeface="Times New Roman" panose="02020603050405020304" pitchFamily="18" charset="0"/>
                        </a:rPr>
                        <m:t>source</m:t>
                      </m:r>
                      <m:r>
                        <m:rPr>
                          <m:nor/>
                        </m:rPr>
                        <a:rPr lang="en-US" altLang="ko-KR" sz="1600" b="0" i="0" smtClean="0">
                          <a:latin typeface="Cambria Math" panose="02040503050406030204" pitchFamily="18" charset="0"/>
                          <a:cs typeface="Times New Roman" panose="02020603050405020304" pitchFamily="18" charset="0"/>
                        </a:rPr>
                        <m:t>: </m:t>
                      </m:r>
                      <m:sSup>
                        <m:sSupPr>
                          <m:ctrlPr>
                            <a:rPr lang="en-US" altLang="ko-KR" sz="1600" b="0" i="1" smtClean="0">
                              <a:latin typeface="Cambria Math" panose="02040503050406030204" pitchFamily="18" charset="0"/>
                              <a:cs typeface="Times New Roman" panose="02020603050405020304" pitchFamily="18" charset="0"/>
                            </a:rPr>
                          </m:ctrlPr>
                        </m:sSupPr>
                        <m:e>
                          <m:r>
                            <m:rPr>
                              <m:nor/>
                            </m:rPr>
                            <a:rPr lang="en-US" altLang="ko-KR" sz="1600" b="0" i="0" smtClean="0">
                              <a:latin typeface="Cambria Math" panose="02040503050406030204" pitchFamily="18" charset="0"/>
                              <a:cs typeface="Times New Roman" panose="02020603050405020304" pitchFamily="18" charset="0"/>
                            </a:rPr>
                            <m:t>x</m:t>
                          </m:r>
                        </m:e>
                        <m:sup>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𝑙</m:t>
                          </m:r>
                          <m:r>
                            <a:rPr lang="en-US" altLang="ko-KR" sz="1600" b="0" i="1" smtClean="0">
                              <a:latin typeface="Cambria Math" panose="02040503050406030204" pitchFamily="18" charset="0"/>
                              <a:cs typeface="Times New Roman" panose="02020603050405020304" pitchFamily="18" charset="0"/>
                            </a:rPr>
                            <m:t>)</m:t>
                          </m:r>
                        </m:sup>
                      </m:sSup>
                      <m:r>
                        <a:rPr lang="en-US" altLang="ko-KR" sz="1600" b="0" i="1" smtClean="0">
                          <a:latin typeface="Cambria Math" panose="02040503050406030204" pitchFamily="18" charset="0"/>
                          <a:cs typeface="Times New Roman" panose="02020603050405020304" pitchFamily="18" charset="0"/>
                        </a:rPr>
                        <m:t>=</m:t>
                      </m:r>
                      <m:r>
                        <m:rPr>
                          <m:nor/>
                        </m:rPr>
                        <a:rPr lang="en-US" altLang="ko-KR" sz="1600" b="0" i="0" smtClean="0">
                          <a:latin typeface="Cambria Math" panose="02040503050406030204" pitchFamily="18" charset="0"/>
                          <a:cs typeface="Times New Roman" panose="02020603050405020304" pitchFamily="18" charset="0"/>
                        </a:rPr>
                        <m:t>ODESolve</m:t>
                      </m:r>
                      <m:d>
                        <m:dPr>
                          <m:ctrlPr>
                            <a:rPr lang="en-US" altLang="ko-KR" sz="1600" b="0" i="1" smtClean="0">
                              <a:latin typeface="Cambria Math" panose="02040503050406030204" pitchFamily="18" charset="0"/>
                              <a:cs typeface="Times New Roman" panose="02020603050405020304" pitchFamily="18" charset="0"/>
                            </a:rPr>
                          </m:ctrlPr>
                        </m:dPr>
                        <m:e>
                          <m:sSup>
                            <m:sSupPr>
                              <m:ctrlPr>
                                <a:rPr lang="en-US" altLang="ko-KR" sz="1600" b="0" i="1" smtClean="0">
                                  <a:latin typeface="Cambria Math" panose="02040503050406030204" pitchFamily="18" charset="0"/>
                                  <a:cs typeface="Times New Roman" panose="02020603050405020304" pitchFamily="18" charset="0"/>
                                </a:rPr>
                              </m:ctrlPr>
                            </m:sSupPr>
                            <m:e>
                              <m:r>
                                <m:rPr>
                                  <m:nor/>
                                </m:rPr>
                                <a:rPr lang="en-US" altLang="ko-KR" sz="1600" b="0" i="0" smtClean="0">
                                  <a:latin typeface="Cambria Math" panose="02040503050406030204" pitchFamily="18" charset="0"/>
                                  <a:cs typeface="Times New Roman" panose="02020603050405020304" pitchFamily="18" charset="0"/>
                                </a:rPr>
                                <m:t>x</m:t>
                              </m:r>
                            </m:e>
                            <m:sup>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up>
                          </m:sSup>
                          <m:r>
                            <a:rPr lang="en-US" altLang="ko-KR" sz="1600" b="0" i="1" smtClean="0">
                              <a:latin typeface="Cambria Math" panose="02040503050406030204" pitchFamily="18" charset="0"/>
                              <a:cs typeface="Times New Roman" panose="02020603050405020304" pitchFamily="18" charset="0"/>
                            </a:rPr>
                            <m:t>;</m:t>
                          </m:r>
                          <m:sSubSup>
                            <m:sSubSupPr>
                              <m:ctrlPr>
                                <a:rPr lang="en-US" altLang="ko-KR" sz="1600" b="0" i="1" smtClean="0">
                                  <a:latin typeface="Cambria Math" panose="02040503050406030204" pitchFamily="18" charset="0"/>
                                  <a:cs typeface="Times New Roman" panose="02020603050405020304" pitchFamily="18" charset="0"/>
                                </a:rPr>
                              </m:ctrlPr>
                            </m:sSubSupPr>
                            <m:e>
                              <m:r>
                                <a:rPr lang="en-US" altLang="ko-KR" sz="1600" b="0" i="1" smtClean="0">
                                  <a:latin typeface="Cambria Math" panose="02040503050406030204" pitchFamily="18" charset="0"/>
                                  <a:cs typeface="Times New Roman" panose="02020603050405020304" pitchFamily="18" charset="0"/>
                                </a:rPr>
                                <m:t>𝑣</m:t>
                              </m:r>
                            </m:e>
                            <m:sub>
                              <m:r>
                                <a:rPr lang="ko-KR" altLang="en-US" sz="1600" b="0" i="1" smtClean="0">
                                  <a:latin typeface="Cambria Math" panose="02040503050406030204" pitchFamily="18" charset="0"/>
                                  <a:cs typeface="Times New Roman" panose="02020603050405020304" pitchFamily="18" charset="0"/>
                                </a:rPr>
                                <m:t>𝜃</m:t>
                              </m:r>
                            </m:sub>
                            <m:sup>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up>
                          </m:sSubSup>
                          <m:r>
                            <a:rPr lang="en-US" altLang="ko-KR" sz="1600" b="0" i="1" smtClean="0">
                              <a:latin typeface="Cambria Math" panose="02040503050406030204" pitchFamily="18" charset="0"/>
                              <a:cs typeface="Times New Roman" panose="02020603050405020304" pitchFamily="18" charset="0"/>
                            </a:rPr>
                            <m:t>,0, 1</m:t>
                          </m:r>
                        </m:e>
                      </m:d>
                      <m:r>
                        <a:rPr lang="en-US" altLang="ko-KR" sz="1600" b="0" i="1" smtClean="0">
                          <a:latin typeface="Cambria Math" panose="02040503050406030204" pitchFamily="18" charset="0"/>
                          <a:cs typeface="Times New Roman" panose="02020603050405020304" pitchFamily="18" charset="0"/>
                        </a:rPr>
                        <m:t>;    </m:t>
                      </m:r>
                      <m:sSup>
                        <m:sSupPr>
                          <m:ctrlPr>
                            <a:rPr lang="en-US" altLang="ko-KR" sz="1600" i="1">
                              <a:latin typeface="Cambria Math" panose="02040503050406030204" pitchFamily="18" charset="0"/>
                              <a:cs typeface="Times New Roman" panose="02020603050405020304" pitchFamily="18" charset="0"/>
                            </a:rPr>
                          </m:ctrlPr>
                        </m:sSupPr>
                        <m:e>
                          <m:r>
                            <m:rPr>
                              <m:nor/>
                            </m:rPr>
                            <a:rPr lang="en-US" altLang="ko-KR" sz="1600">
                              <a:latin typeface="Cambria Math" panose="02040503050406030204" pitchFamily="18" charset="0"/>
                              <a:cs typeface="Times New Roman" panose="02020603050405020304" pitchFamily="18" charset="0"/>
                            </a:rPr>
                            <m:t>x</m:t>
                          </m:r>
                        </m:e>
                        <m:sup>
                          <m:r>
                            <a:rPr lang="en-US" altLang="ko-KR" sz="1600" b="0" i="1" smtClean="0">
                              <a:latin typeface="Cambria Math" panose="02040503050406030204" pitchFamily="18" charset="0"/>
                              <a:cs typeface="Times New Roman" panose="02020603050405020304" pitchFamily="18" charset="0"/>
                            </a:rPr>
                            <m:t>′</m:t>
                          </m:r>
                          <m:r>
                            <a:rPr lang="en-US" altLang="ko-KR" sz="1600" i="1">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𝑠</m:t>
                          </m:r>
                          <m:r>
                            <a:rPr lang="en-US" altLang="ko-KR" sz="1600" i="1">
                              <a:latin typeface="Cambria Math" panose="02040503050406030204" pitchFamily="18" charset="0"/>
                              <a:cs typeface="Times New Roman" panose="02020603050405020304" pitchFamily="18" charset="0"/>
                            </a:rPr>
                            <m:t>)</m:t>
                          </m:r>
                        </m:sup>
                      </m:sSup>
                      <m:r>
                        <a:rPr lang="en-US" altLang="ko-KR" sz="1600" i="1">
                          <a:latin typeface="Cambria Math" panose="02040503050406030204" pitchFamily="18" charset="0"/>
                          <a:cs typeface="Times New Roman" panose="02020603050405020304" pitchFamily="18" charset="0"/>
                        </a:rPr>
                        <m:t>=</m:t>
                      </m:r>
                      <m:r>
                        <m:rPr>
                          <m:nor/>
                        </m:rPr>
                        <a:rPr lang="en-US" altLang="ko-KR" sz="1600">
                          <a:latin typeface="Cambria Math" panose="02040503050406030204" pitchFamily="18" charset="0"/>
                          <a:cs typeface="Times New Roman" panose="02020603050405020304" pitchFamily="18" charset="0"/>
                        </a:rPr>
                        <m:t>ODESolve</m:t>
                      </m:r>
                      <m:d>
                        <m:dPr>
                          <m:ctrlPr>
                            <a:rPr lang="en-US" altLang="ko-KR" sz="1600" i="1">
                              <a:latin typeface="Cambria Math" panose="02040503050406030204" pitchFamily="18" charset="0"/>
                              <a:cs typeface="Times New Roman" panose="02020603050405020304" pitchFamily="18" charset="0"/>
                            </a:rPr>
                          </m:ctrlPr>
                        </m:dPr>
                        <m:e>
                          <m:sSup>
                            <m:sSupPr>
                              <m:ctrlPr>
                                <a:rPr lang="en-US" altLang="ko-KR" sz="1600" i="1">
                                  <a:latin typeface="Cambria Math" panose="02040503050406030204" pitchFamily="18" charset="0"/>
                                  <a:cs typeface="Times New Roman" panose="02020603050405020304" pitchFamily="18" charset="0"/>
                                </a:rPr>
                              </m:ctrlPr>
                            </m:sSupPr>
                            <m:e>
                              <m:r>
                                <m:rPr>
                                  <m:nor/>
                                </m:rPr>
                                <a:rPr lang="en-US" altLang="ko-KR" sz="1600">
                                  <a:latin typeface="Cambria Math" panose="02040503050406030204" pitchFamily="18" charset="0"/>
                                  <a:cs typeface="Times New Roman" panose="02020603050405020304" pitchFamily="18" charset="0"/>
                                </a:rPr>
                                <m:t>x</m:t>
                              </m:r>
                            </m:e>
                            <m:sup>
                              <m:r>
                                <a:rPr lang="en-US" altLang="ko-KR" sz="1600" b="0" i="1" smtClean="0">
                                  <a:latin typeface="Cambria Math" panose="02040503050406030204" pitchFamily="18" charset="0"/>
                                  <a:cs typeface="Times New Roman" panose="02020603050405020304" pitchFamily="18" charset="0"/>
                                </a:rPr>
                                <m:t>′</m:t>
                              </m:r>
                              <m:d>
                                <m:dPr>
                                  <m:ctrlPr>
                                    <a:rPr lang="en-US" altLang="ko-KR" sz="1600" i="1">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𝑙</m:t>
                                  </m:r>
                                </m:e>
                              </m:d>
                            </m:sup>
                          </m:sSup>
                          <m:r>
                            <a:rPr lang="en-US" altLang="ko-KR" sz="1600" i="1">
                              <a:latin typeface="Cambria Math" panose="02040503050406030204" pitchFamily="18" charset="0"/>
                              <a:cs typeface="Times New Roman" panose="02020603050405020304" pitchFamily="18" charset="0"/>
                            </a:rPr>
                            <m:t>;</m:t>
                          </m:r>
                          <m:sSubSup>
                            <m:sSubSupPr>
                              <m:ctrlPr>
                                <a:rPr lang="en-US" altLang="ko-KR" sz="1600" i="1">
                                  <a:latin typeface="Cambria Math" panose="02040503050406030204" pitchFamily="18" charset="0"/>
                                  <a:cs typeface="Times New Roman" panose="02020603050405020304" pitchFamily="18" charset="0"/>
                                </a:rPr>
                              </m:ctrlPr>
                            </m:sSubSupPr>
                            <m:e>
                              <m:r>
                                <a:rPr lang="en-US" altLang="ko-KR" sz="1600" i="1">
                                  <a:latin typeface="Cambria Math" panose="02040503050406030204" pitchFamily="18" charset="0"/>
                                  <a:cs typeface="Times New Roman" panose="02020603050405020304" pitchFamily="18" charset="0"/>
                                </a:rPr>
                                <m:t>𝑣</m:t>
                              </m:r>
                            </m:e>
                            <m:sub>
                              <m:r>
                                <a:rPr lang="ko-KR" altLang="en-US" sz="1600" i="1">
                                  <a:latin typeface="Cambria Math" panose="02040503050406030204" pitchFamily="18" charset="0"/>
                                  <a:cs typeface="Times New Roman" panose="02020603050405020304" pitchFamily="18" charset="0"/>
                                </a:rPr>
                                <m:t>𝜃</m:t>
                              </m:r>
                            </m:sub>
                            <m:sup>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𝑠</m:t>
                                  </m:r>
                                </m:e>
                              </m:d>
                            </m:sup>
                          </m:sSubSup>
                          <m:r>
                            <a:rPr lang="en-US" altLang="ko-KR" sz="1600" i="1">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1</m:t>
                          </m:r>
                          <m:r>
                            <a:rPr lang="en-US" altLang="ko-KR" sz="1600" i="1">
                              <a:latin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cs typeface="Times New Roman" panose="02020603050405020304" pitchFamily="18" charset="0"/>
                            </a:rPr>
                            <m:t>0</m:t>
                          </m:r>
                        </m:e>
                      </m:d>
                    </m:oMath>
                  </m:oMathPara>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i="1" dirty="0">
                    <a:latin typeface="Times New Roman" panose="02020603050405020304" pitchFamily="18" charset="0"/>
                    <a:cs typeface="Times New Roman" panose="02020603050405020304" pitchFamily="18" charset="0"/>
                  </a:rPr>
                  <a:t>Assume zero discretization error. Then, </a:t>
                </a:r>
                <a14:m>
                  <m:oMath xmlns:m="http://schemas.openxmlformats.org/officeDocument/2006/math">
                    <m:sSup>
                      <m:sSupPr>
                        <m:ctrlPr>
                          <a:rPr lang="en-US" altLang="ko-KR" sz="1600" i="1" smtClean="0">
                            <a:latin typeface="Cambria Math" panose="02040503050406030204" pitchFamily="18" charset="0"/>
                            <a:cs typeface="Times New Roman" panose="02020603050405020304" pitchFamily="18" charset="0"/>
                          </a:rPr>
                        </m:ctrlPr>
                      </m:sSupPr>
                      <m:e>
                        <m:r>
                          <m:rPr>
                            <m:nor/>
                          </m:rPr>
                          <a:rPr lang="en-US" altLang="ko-KR" sz="1600" b="0" i="0" smtClean="0">
                            <a:latin typeface="Cambria Math" panose="02040503050406030204" pitchFamily="18" charset="0"/>
                            <a:cs typeface="Times New Roman" panose="02020603050405020304" pitchFamily="18" charset="0"/>
                          </a:rPr>
                          <m:t>x</m:t>
                        </m:r>
                      </m:e>
                      <m:sup>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𝑠</m:t>
                        </m:r>
                        <m:r>
                          <a:rPr lang="en-US" altLang="ko-KR" sz="1600" b="0" i="1" smtClean="0">
                            <a:latin typeface="Cambria Math" panose="02040503050406030204" pitchFamily="18" charset="0"/>
                            <a:cs typeface="Times New Roman" panose="02020603050405020304" pitchFamily="18" charset="0"/>
                          </a:rPr>
                          <m:t>)</m:t>
                        </m:r>
                      </m:sup>
                    </m:sSup>
                    <m:r>
                      <a:rPr lang="en-US" altLang="ko-KR" sz="1600" b="0" i="1" smtClean="0">
                        <a:latin typeface="Cambria Math" panose="02040503050406030204" pitchFamily="18" charset="0"/>
                        <a:cs typeface="Times New Roman" panose="02020603050405020304" pitchFamily="18" charset="0"/>
                      </a:rPr>
                      <m:t>=</m:t>
                    </m:r>
                    <m:sSup>
                      <m:sSupPr>
                        <m:ctrlPr>
                          <a:rPr lang="en-US" altLang="ko-KR" sz="1600" b="0" i="1" smtClean="0">
                            <a:latin typeface="Cambria Math" panose="02040503050406030204" pitchFamily="18" charset="0"/>
                            <a:cs typeface="Times New Roman" panose="02020603050405020304" pitchFamily="18" charset="0"/>
                          </a:rPr>
                        </m:ctrlPr>
                      </m:sSupPr>
                      <m:e>
                        <m:r>
                          <m:rPr>
                            <m:nor/>
                          </m:rPr>
                          <a:rPr lang="en-US" altLang="ko-KR" sz="1600" b="0" i="0" smtClean="0">
                            <a:latin typeface="Cambria Math" panose="02040503050406030204" pitchFamily="18" charset="0"/>
                            <a:cs typeface="Times New Roman" panose="02020603050405020304" pitchFamily="18" charset="0"/>
                          </a:rPr>
                          <m:t>x</m:t>
                        </m:r>
                      </m:e>
                      <m:sup>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𝑠</m:t>
                        </m:r>
                        <m:r>
                          <a:rPr lang="en-US" altLang="ko-KR" sz="1600" b="0" i="1" smtClean="0">
                            <a:latin typeface="Cambria Math" panose="02040503050406030204" pitchFamily="18" charset="0"/>
                            <a:cs typeface="Times New Roman" panose="02020603050405020304" pitchFamily="18" charset="0"/>
                          </a:rPr>
                          <m:t>)</m:t>
                        </m:r>
                      </m:sup>
                    </m:sSup>
                  </m:oMath>
                </a14:m>
                <a:r>
                  <a:rPr lang="en-US" altLang="ko-KR" sz="1600" dirty="0">
                    <a:latin typeface="Times New Roman" panose="02020603050405020304" pitchFamily="18" charset="0"/>
                    <a:cs typeface="Times New Roman" panose="02020603050405020304" pitchFamily="18" charset="0"/>
                  </a:rPr>
                  <a:t>.</a:t>
                </a: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As PF ODEs are used, the cycle consistency property is guaranteed.</a:t>
                </a:r>
              </a:p>
              <a:p>
                <a:pPr indent="288000"/>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Data Privacy in Both Domains.</a:t>
                </a:r>
                <a:r>
                  <a:rPr lang="en-US" altLang="ko-KR" sz="1600" dirty="0">
                    <a:latin typeface="Times New Roman" panose="02020603050405020304" pitchFamily="18" charset="0"/>
                    <a:cs typeface="Times New Roman" panose="02020603050405020304" pitchFamily="18" charset="0"/>
                  </a:rPr>
                  <a:t> Only</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the</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source</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and</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target</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diffusion</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models</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are</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required,</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whose training processes do not depend on knowledge of the domain pair </a:t>
                </a:r>
                <a:r>
                  <a:rPr lang="en-US" altLang="ko-KR" sz="1600" i="1" dirty="0">
                    <a:latin typeface="Times New Roman" panose="02020603050405020304" pitchFamily="18" charset="0"/>
                    <a:cs typeface="Times New Roman" panose="02020603050405020304" pitchFamily="18" charset="0"/>
                  </a:rPr>
                  <a:t>a priori</a:t>
                </a:r>
                <a:r>
                  <a:rPr lang="en-US" altLang="ko-KR" sz="1600" dirty="0">
                    <a:latin typeface="Times New Roman" panose="02020603050405020304" pitchFamily="18" charset="0"/>
                    <a:cs typeface="Times New Roman" panose="02020603050405020304" pitchFamily="18" charset="0"/>
                  </a:rPr>
                  <a:t>. This process can be performed in a privacy sensitive manner.</a:t>
                </a:r>
              </a:p>
            </p:txBody>
          </p:sp>
        </mc:Choice>
        <mc:Fallback xmlns="">
          <p:sp>
            <p:nvSpPr>
              <p:cNvPr id="2" name="TextBox 1">
                <a:extLst>
                  <a:ext uri="{FF2B5EF4-FFF2-40B4-BE49-F238E27FC236}">
                    <a16:creationId xmlns:a16="http://schemas.microsoft.com/office/drawing/2014/main" id="{9A679F8D-A295-C7D3-CB4A-6F504BFB7C25}"/>
                  </a:ext>
                </a:extLst>
              </p:cNvPr>
              <p:cNvSpPr txBox="1">
                <a:spLocks noRot="1" noChangeAspect="1" noMove="1" noResize="1" noEditPoints="1" noAdjustHandles="1" noChangeArrowheads="1" noChangeShapeType="1" noTextEdit="1"/>
              </p:cNvSpPr>
              <p:nvPr/>
            </p:nvSpPr>
            <p:spPr>
              <a:xfrm>
                <a:off x="152399" y="1463817"/>
                <a:ext cx="11887200" cy="4532908"/>
              </a:xfrm>
              <a:prstGeom prst="rect">
                <a:avLst/>
              </a:prstGeom>
              <a:blipFill>
                <a:blip r:embed="rId4"/>
                <a:stretch>
                  <a:fillRect l="-205" t="-403" b="-8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2659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sp>
        <p:nvSpPr>
          <p:cNvPr id="97" name="Google Shape;97;p2"/>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3. Dual Diffusion Implicit Bridges</a:t>
            </a:r>
            <a:endParaRPr lang="en-US" altLang="ko-KR" sz="2800" dirty="0">
              <a:solidFill>
                <a:srgbClr val="333333"/>
              </a:solidFill>
              <a:latin typeface="Times New Roman"/>
              <a:ea typeface="Times New Roman"/>
              <a:cs typeface="Times New Roman"/>
              <a:sym typeface="Times New Roman"/>
            </a:endParaRPr>
          </a:p>
        </p:txBody>
      </p: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679F8D-A295-C7D3-CB4A-6F504BFB7C25}"/>
                  </a:ext>
                </a:extLst>
              </p:cNvPr>
              <p:cNvSpPr txBox="1"/>
              <p:nvPr/>
            </p:nvSpPr>
            <p:spPr>
              <a:xfrm>
                <a:off x="152399" y="1463817"/>
                <a:ext cx="11887200" cy="453284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DDIBs are Two Concatenated Schrödinger Bridges.</a:t>
                </a:r>
              </a:p>
              <a:p>
                <a:pPr indent="288000"/>
                <a:r>
                  <a:rPr lang="en-US" altLang="ko-KR" sz="1600" dirty="0">
                    <a:latin typeface="Times New Roman" panose="02020603050405020304" pitchFamily="18" charset="0"/>
                    <a:cs typeface="Times New Roman" panose="02020603050405020304" pitchFamily="18" charset="0"/>
                  </a:rPr>
                  <a:t>DDIB process: the source data distribution → the latent space → the target distribution</a:t>
                </a: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Question: What is the nature of such connections between distributions?</a:t>
                </a:r>
              </a:p>
              <a:p>
                <a:pPr indent="288000"/>
                <a:r>
                  <a:rPr lang="en-US" altLang="ko-KR" sz="1600" dirty="0">
                    <a:latin typeface="Times New Roman" panose="02020603050405020304" pitchFamily="18" charset="0"/>
                    <a:cs typeface="Times New Roman" panose="02020603050405020304" pitchFamily="18" charset="0"/>
                  </a:rPr>
                  <a:t>Answer: an optimal transport perspective: these connections are special Schrödinger Bridges.</a:t>
                </a: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b="1" dirty="0">
                    <a:latin typeface="Times New Roman" panose="02020603050405020304" pitchFamily="18" charset="0"/>
                    <a:cs typeface="Times New Roman" panose="02020603050405020304" pitchFamily="18" charset="0"/>
                  </a:rPr>
                  <a:t>Proposition 3.2 </a:t>
                </a:r>
                <a:r>
                  <a:rPr lang="en-US" altLang="ko-KR" sz="1600" dirty="0">
                    <a:latin typeface="Times New Roman" panose="02020603050405020304" pitchFamily="18" charset="0"/>
                    <a:cs typeface="Times New Roman" panose="02020603050405020304" pitchFamily="18" charset="0"/>
                  </a:rPr>
                  <a:t>(PF ODE Equivalence)</a:t>
                </a:r>
                <a:r>
                  <a:rPr lang="en-US" altLang="ko-KR" sz="1600" b="1" dirty="0">
                    <a:latin typeface="Times New Roman" panose="02020603050405020304" pitchFamily="18" charset="0"/>
                    <a:cs typeface="Times New Roman" panose="02020603050405020304" pitchFamily="18" charset="0"/>
                  </a:rPr>
                  <a:t>.</a:t>
                </a:r>
              </a:p>
              <a:p>
                <a:pPr indent="288000"/>
                <a:endParaRPr lang="en-US" altLang="ko-KR" sz="1600" b="1"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dx</m:t>
                      </m:r>
                      <m:r>
                        <a:rPr lang="en-US" altLang="ko-KR" sz="1600" b="0" i="1" smtClean="0">
                          <a:latin typeface="Cambria Math" panose="02040503050406030204" pitchFamily="18" charset="0"/>
                          <a:cs typeface="Times New Roman" panose="02020603050405020304" pitchFamily="18" charset="0"/>
                        </a:rPr>
                        <m:t>=</m:t>
                      </m:r>
                      <m:d>
                        <m:dPr>
                          <m:begChr m:val="["/>
                          <m:endChr m:val="]"/>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f</m:t>
                          </m:r>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𝑡</m:t>
                              </m:r>
                            </m:e>
                          </m:d>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r>
                            <m:rPr>
                              <m:nor/>
                            </m:rPr>
                            <a:rPr lang="en-US" altLang="ko-KR" sz="1600" b="0" i="0" smtClean="0">
                              <a:latin typeface="Cambria Math" panose="02040503050406030204" pitchFamily="18" charset="0"/>
                              <a:cs typeface="Times New Roman" panose="02020603050405020304" pitchFamily="18" charset="0"/>
                            </a:rPr>
                            <m:t>z</m:t>
                          </m:r>
                          <m:r>
                            <a:rPr lang="en-US" altLang="ko-KR" sz="1600" b="0" i="1" smtClean="0">
                              <a:latin typeface="Cambria Math" panose="02040503050406030204" pitchFamily="18" charset="0"/>
                              <a:cs typeface="Times New Roman" panose="02020603050405020304" pitchFamily="18" charset="0"/>
                            </a:rPr>
                            <m:t>−</m:t>
                          </m:r>
                          <m:f>
                            <m:fPr>
                              <m:ctrlPr>
                                <a:rPr lang="en-US" altLang="ko-KR" sz="1600" b="0" i="1" smtClean="0">
                                  <a:latin typeface="Cambria Math" panose="02040503050406030204" pitchFamily="18" charset="0"/>
                                  <a:cs typeface="Times New Roman" panose="02020603050405020304" pitchFamily="18" charset="0"/>
                                </a:rPr>
                              </m:ctrlPr>
                            </m:fPr>
                            <m:num>
                              <m:r>
                                <a:rPr lang="en-US" altLang="ko-KR" sz="1600" b="0" i="1" smtClean="0">
                                  <a:latin typeface="Cambria Math" panose="02040503050406030204" pitchFamily="18" charset="0"/>
                                  <a:cs typeface="Times New Roman" panose="02020603050405020304" pitchFamily="18" charset="0"/>
                                </a:rPr>
                                <m:t>1</m:t>
                              </m:r>
                            </m:num>
                            <m:den>
                              <m:r>
                                <a:rPr lang="en-US" altLang="ko-KR" sz="1600" b="0" i="1" smtClean="0">
                                  <a:latin typeface="Cambria Math" panose="02040503050406030204" pitchFamily="18" charset="0"/>
                                  <a:cs typeface="Times New Roman" panose="02020603050405020304" pitchFamily="18" charset="0"/>
                                </a:rPr>
                                <m:t>2</m:t>
                              </m:r>
                            </m:den>
                          </m:f>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z</m:t>
                              </m:r>
                              <m:r>
                                <a:rPr lang="en-US" altLang="ko-KR" sz="1600" b="0" i="1" smtClean="0">
                                  <a:latin typeface="Cambria Math" panose="02040503050406030204" pitchFamily="18" charset="0"/>
                                  <a:cs typeface="Times New Roman" panose="02020603050405020304" pitchFamily="18" charset="0"/>
                                </a:rPr>
                                <m:t>+</m:t>
                              </m:r>
                              <m:acc>
                                <m:accPr>
                                  <m:chr m:val="̂"/>
                                  <m:ctrlPr>
                                    <a:rPr lang="en-US" altLang="ko-KR" sz="1600" b="0" i="1" smtClean="0">
                                      <a:latin typeface="Cambria Math" panose="02040503050406030204" pitchFamily="18" charset="0"/>
                                      <a:cs typeface="Times New Roman" panose="02020603050405020304" pitchFamily="18" charset="0"/>
                                    </a:rPr>
                                  </m:ctrlPr>
                                </m:accPr>
                                <m:e>
                                  <m:r>
                                    <m:rPr>
                                      <m:nor/>
                                    </m:rPr>
                                    <a:rPr lang="en-US" altLang="ko-KR" sz="1600" b="0" i="0" smtClean="0">
                                      <a:latin typeface="Cambria Math" panose="02040503050406030204" pitchFamily="18" charset="0"/>
                                      <a:cs typeface="Times New Roman" panose="02020603050405020304" pitchFamily="18" charset="0"/>
                                    </a:rPr>
                                    <m:t>z</m:t>
                                  </m:r>
                                </m:e>
                              </m:acc>
                            </m:e>
                          </m:d>
                        </m:e>
                      </m:d>
                      <m:r>
                        <a:rPr lang="en-US" altLang="ko-KR" sz="1600" b="0" i="1"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dx</m:t>
                      </m:r>
                      <m:r>
                        <a:rPr lang="en-US" altLang="ko-KR" sz="1600" i="1">
                          <a:latin typeface="Cambria Math" panose="02040503050406030204" pitchFamily="18" charset="0"/>
                          <a:cs typeface="Times New Roman" panose="02020603050405020304" pitchFamily="18" charset="0"/>
                        </a:rPr>
                        <m:t>=</m:t>
                      </m:r>
                      <m:d>
                        <m:dPr>
                          <m:begChr m:val="["/>
                          <m:endChr m:val="]"/>
                          <m:ctrlPr>
                            <a:rPr lang="en-US" altLang="ko-KR" sz="1600" i="1">
                              <a:latin typeface="Cambria Math" panose="02040503050406030204" pitchFamily="18" charset="0"/>
                              <a:cs typeface="Times New Roman" panose="02020603050405020304" pitchFamily="18" charset="0"/>
                            </a:rPr>
                          </m:ctrlPr>
                        </m:dPr>
                        <m:e>
                          <m:r>
                            <m:rPr>
                              <m:nor/>
                            </m:rPr>
                            <a:rPr lang="en-US" altLang="ko-KR" sz="1600">
                              <a:latin typeface="Cambria Math" panose="02040503050406030204" pitchFamily="18" charset="0"/>
                              <a:cs typeface="Times New Roman" panose="02020603050405020304" pitchFamily="18" charset="0"/>
                            </a:rPr>
                            <m:t>f</m:t>
                          </m:r>
                          <m:d>
                            <m:dPr>
                              <m:ctrlPr>
                                <a:rPr lang="en-US" altLang="ko-KR" sz="1600" i="1">
                                  <a:latin typeface="Cambria Math" panose="02040503050406030204" pitchFamily="18" charset="0"/>
                                  <a:cs typeface="Times New Roman" panose="02020603050405020304" pitchFamily="18" charset="0"/>
                                </a:rPr>
                              </m:ctrlPr>
                            </m:dPr>
                            <m:e>
                              <m:r>
                                <m:rPr>
                                  <m:nor/>
                                </m:rPr>
                                <a:rPr lang="en-US" altLang="ko-KR" sz="1600">
                                  <a:latin typeface="Cambria Math" panose="02040503050406030204" pitchFamily="18" charset="0"/>
                                  <a:cs typeface="Times New Roman" panose="02020603050405020304" pitchFamily="18" charset="0"/>
                                </a:rPr>
                                <m:t>x</m:t>
                              </m:r>
                              <m:r>
                                <m:rPr>
                                  <m:nor/>
                                </m:rPr>
                                <a:rPr lang="en-US" altLang="ko-KR" sz="1600">
                                  <a:latin typeface="Cambria Math" panose="02040503050406030204" pitchFamily="18" charset="0"/>
                                  <a:cs typeface="Times New Roman" panose="02020603050405020304" pitchFamily="18" charset="0"/>
                                </a:rPr>
                                <m:t>, </m:t>
                              </m:r>
                              <m:r>
                                <a:rPr lang="en-US" altLang="ko-KR" sz="1600" i="1">
                                  <a:latin typeface="Cambria Math" panose="02040503050406030204" pitchFamily="18" charset="0"/>
                                  <a:cs typeface="Times New Roman" panose="02020603050405020304" pitchFamily="18" charset="0"/>
                                </a:rPr>
                                <m:t>𝑡</m:t>
                              </m:r>
                            </m:e>
                          </m:d>
                          <m:r>
                            <a:rPr lang="en-US" altLang="ko-KR" sz="1600" i="1">
                              <a:latin typeface="Cambria Math" panose="02040503050406030204" pitchFamily="18" charset="0"/>
                              <a:cs typeface="Times New Roman" panose="02020603050405020304" pitchFamily="18" charset="0"/>
                            </a:rPr>
                            <m:t>−</m:t>
                          </m:r>
                          <m:f>
                            <m:fPr>
                              <m:ctrlPr>
                                <a:rPr lang="en-US" altLang="ko-KR" sz="1600" i="1">
                                  <a:latin typeface="Cambria Math" panose="02040503050406030204" pitchFamily="18" charset="0"/>
                                  <a:cs typeface="Times New Roman" panose="02020603050405020304" pitchFamily="18" charset="0"/>
                                </a:rPr>
                              </m:ctrlPr>
                            </m:fPr>
                            <m:num>
                              <m:r>
                                <a:rPr lang="en-US" altLang="ko-KR" sz="1600" i="1">
                                  <a:latin typeface="Cambria Math" panose="02040503050406030204" pitchFamily="18" charset="0"/>
                                  <a:cs typeface="Times New Roman" panose="02020603050405020304" pitchFamily="18" charset="0"/>
                                </a:rPr>
                                <m:t>1</m:t>
                              </m:r>
                            </m:num>
                            <m:den>
                              <m:r>
                                <a:rPr lang="en-US" altLang="ko-KR" sz="1600" i="1">
                                  <a:latin typeface="Cambria Math" panose="02040503050406030204" pitchFamily="18" charset="0"/>
                                  <a:cs typeface="Times New Roman" panose="02020603050405020304" pitchFamily="18" charset="0"/>
                                </a:rPr>
                                <m:t>2</m:t>
                              </m:r>
                            </m:den>
                          </m:f>
                          <m:sSup>
                            <m:sSupPr>
                              <m:ctrlPr>
                                <a:rPr lang="en-US" altLang="ko-KR" sz="1600" i="1">
                                  <a:latin typeface="Cambria Math" panose="02040503050406030204" pitchFamily="18" charset="0"/>
                                  <a:cs typeface="Times New Roman" panose="02020603050405020304" pitchFamily="18" charset="0"/>
                                </a:rPr>
                              </m:ctrlPr>
                            </m:sSupPr>
                            <m:e>
                              <m:r>
                                <a:rPr lang="en-US" altLang="ko-KR" sz="1600" i="1">
                                  <a:latin typeface="Cambria Math" panose="02040503050406030204" pitchFamily="18" charset="0"/>
                                  <a:cs typeface="Times New Roman" panose="02020603050405020304" pitchFamily="18" charset="0"/>
                                </a:rPr>
                                <m:t>𝑔</m:t>
                              </m:r>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𝑡</m:t>
                                  </m:r>
                                </m:e>
                              </m:d>
                            </m:e>
                            <m:sup>
                              <m:r>
                                <a:rPr lang="en-US" altLang="ko-KR" sz="1600" i="1">
                                  <a:latin typeface="Cambria Math" panose="02040503050406030204" pitchFamily="18" charset="0"/>
                                  <a:cs typeface="Times New Roman" panose="02020603050405020304" pitchFamily="18" charset="0"/>
                                </a:rPr>
                                <m:t>2</m:t>
                              </m:r>
                            </m:sup>
                          </m:sSup>
                          <m:sSub>
                            <m:sSubPr>
                              <m:ctrlPr>
                                <a:rPr lang="en-US" altLang="ko-KR" sz="1600"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a:latin typeface="Cambria Math" panose="02040503050406030204" pitchFamily="18" charset="0"/>
                                  <a:ea typeface="Cambria Math" panose="02040503050406030204" pitchFamily="18" charset="0"/>
                                  <a:cs typeface="Times New Roman" panose="02020603050405020304" pitchFamily="18" charset="0"/>
                                </a:rPr>
                                <m:t> </m:t>
                              </m:r>
                              <m:r>
                                <a:rPr lang="en-US" altLang="ko-KR" sz="16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i="1">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i="1">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a:latin typeface="Cambria Math" panose="02040503050406030204" pitchFamily="18" charset="0"/>
                                  <a:ea typeface="Cambria Math" panose="02040503050406030204" pitchFamily="18" charset="0"/>
                                  <a:cs typeface="Times New Roman" panose="02020603050405020304" pitchFamily="18" charset="0"/>
                                </a:rPr>
                                <m:t>x</m:t>
                              </m:r>
                            </m:e>
                          </m:d>
                        </m:e>
                      </m:d>
                      <m:r>
                        <m:rPr>
                          <m:nor/>
                        </m:rPr>
                        <a:rPr lang="en-US" altLang="ko-KR" sz="1600">
                          <a:latin typeface="Cambria Math" panose="02040503050406030204" pitchFamily="18" charset="0"/>
                          <a:cs typeface="Times New Roman" panose="02020603050405020304" pitchFamily="18" charset="0"/>
                        </a:rPr>
                        <m:t>d</m:t>
                      </m:r>
                      <m:r>
                        <a:rPr lang="en-US" altLang="ko-KR" sz="1600" i="1">
                          <a:latin typeface="Cambria Math" panose="02040503050406030204" pitchFamily="18" charset="0"/>
                          <a:cs typeface="Times New Roman" panose="02020603050405020304" pitchFamily="18" charset="0"/>
                        </a:rPr>
                        <m:t>𝑡</m:t>
                      </m:r>
                    </m:oMath>
                  </m:oMathPara>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b="1" dirty="0">
                  <a:latin typeface="Times New Roman" panose="02020603050405020304" pitchFamily="18" charset="0"/>
                  <a:cs typeface="Times New Roman" panose="02020603050405020304" pitchFamily="18" charset="0"/>
                </a:endParaRPr>
              </a:p>
              <a:p>
                <a:pPr marL="288000"/>
                <a:r>
                  <a:rPr lang="en-US" altLang="ko-KR" sz="1600" dirty="0">
                    <a:latin typeface="Times New Roman" panose="02020603050405020304" pitchFamily="18" charset="0"/>
                    <a:cs typeface="Times New Roman" panose="02020603050405020304" pitchFamily="18" charset="0"/>
                  </a:rPr>
                  <a:t>These two PF ODEs for SBPs and SGMs are equivalent with forward, backward policies </a:t>
                </a:r>
                <a14:m>
                  <m:oMath xmlns:m="http://schemas.openxmlformats.org/officeDocument/2006/math">
                    <m:d>
                      <m:dPr>
                        <m:ctrlPr>
                          <a:rPr lang="en-US" altLang="ko-KR" sz="1600" i="1" smtClean="0">
                            <a:latin typeface="Cambria Math" panose="02040503050406030204" pitchFamily="18" charset="0"/>
                            <a:cs typeface="Times New Roman" panose="02020603050405020304" pitchFamily="18" charset="0"/>
                          </a:rPr>
                        </m:ctrlPr>
                      </m:dPr>
                      <m:e>
                        <m:sSub>
                          <m:sSubPr>
                            <m:ctrlPr>
                              <a:rPr lang="en-US" altLang="ko-KR" sz="1600" i="1" smtClean="0">
                                <a:latin typeface="Cambria Math" panose="02040503050406030204" pitchFamily="18" charset="0"/>
                                <a:cs typeface="Times New Roman" panose="02020603050405020304" pitchFamily="18" charset="0"/>
                              </a:rPr>
                            </m:ctrlPr>
                          </m:sSubPr>
                          <m:e>
                            <m:r>
                              <m:rPr>
                                <m:nor/>
                              </m:rPr>
                              <a:rPr lang="en-US" altLang="ko-KR" sz="1600" b="0" i="0" smtClean="0">
                                <a:latin typeface="Cambria Math" panose="02040503050406030204" pitchFamily="18" charset="0"/>
                                <a:cs typeface="Times New Roman" panose="02020603050405020304" pitchFamily="18" charset="0"/>
                              </a:rPr>
                              <m:t>z</m:t>
                            </m:r>
                          </m:e>
                          <m:sub>
                            <m:r>
                              <a:rPr lang="en-US" altLang="ko-KR" sz="1600" b="0" i="1" smtClean="0">
                                <a:latin typeface="Cambria Math" panose="02040503050406030204" pitchFamily="18" charset="0"/>
                                <a:cs typeface="Times New Roman" panose="02020603050405020304" pitchFamily="18" charset="0"/>
                              </a:rPr>
                              <m:t>𝑡</m:t>
                            </m:r>
                          </m:sub>
                        </m:sSub>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acc>
                              <m:accPr>
                                <m:chr m:val="̂"/>
                                <m:ctrlPr>
                                  <a:rPr lang="en-US" altLang="ko-KR" sz="1600" b="0" i="1" smtClean="0">
                                    <a:latin typeface="Cambria Math" panose="02040503050406030204" pitchFamily="18" charset="0"/>
                                    <a:cs typeface="Times New Roman" panose="02020603050405020304" pitchFamily="18" charset="0"/>
                                  </a:rPr>
                                </m:ctrlPr>
                              </m:accPr>
                              <m:e>
                                <m:r>
                                  <m:rPr>
                                    <m:nor/>
                                  </m:rPr>
                                  <a:rPr lang="en-US" altLang="ko-KR" sz="1600" b="0" i="0" smtClean="0">
                                    <a:latin typeface="Cambria Math" panose="02040503050406030204" pitchFamily="18" charset="0"/>
                                    <a:cs typeface="Times New Roman" panose="02020603050405020304" pitchFamily="18" charset="0"/>
                                  </a:rPr>
                                  <m:t>z</m:t>
                                </m:r>
                              </m:e>
                            </m:acc>
                          </m:e>
                          <m:sub>
                            <m:r>
                              <a:rPr lang="en-US" altLang="ko-KR" sz="1600" b="0" i="1" smtClean="0">
                                <a:latin typeface="Cambria Math" panose="02040503050406030204" pitchFamily="18" charset="0"/>
                                <a:cs typeface="Times New Roman" panose="02020603050405020304" pitchFamily="18" charset="0"/>
                              </a:rPr>
                              <m:t>𝑡</m:t>
                            </m:r>
                          </m:sub>
                        </m:sSub>
                      </m:e>
                    </m:d>
                    <m:r>
                      <a:rPr lang="en-US" altLang="ko-KR" sz="1600" b="0" i="1" smtClean="0">
                        <a:latin typeface="Cambria Math" panose="02040503050406030204" pitchFamily="18" charset="0"/>
                        <a:cs typeface="Times New Roman" panose="02020603050405020304" pitchFamily="18" charset="0"/>
                      </a:rPr>
                      <m:t>=</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0, </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e>
                        </m:d>
                      </m:e>
                    </m:d>
                  </m:oMath>
                </a14:m>
                <a:r>
                  <a:rPr lang="en-US" altLang="ko-KR" sz="1600" dirty="0">
                    <a:latin typeface="Times New Roman" panose="02020603050405020304" pitchFamily="18" charset="0"/>
                    <a:cs typeface="Times New Roman" panose="02020603050405020304" pitchFamily="18" charset="0"/>
                  </a:rPr>
                  <a:t> and particularly in DDIMs.</a:t>
                </a:r>
              </a:p>
              <a:p>
                <a:pPr marL="288000"/>
                <a:endParaRPr lang="en-US" altLang="ko-KR" sz="1600" dirty="0">
                  <a:latin typeface="Times New Roman" panose="02020603050405020304" pitchFamily="18" charset="0"/>
                  <a:cs typeface="Times New Roman" panose="02020603050405020304" pitchFamily="18" charset="0"/>
                </a:endParaRPr>
              </a:p>
              <a:p>
                <a:pPr marL="288000"/>
                <a:r>
                  <a:rPr lang="en-US" altLang="ko-KR" sz="1600" dirty="0">
                    <a:latin typeface="Times New Roman" panose="02020603050405020304" pitchFamily="18" charset="0"/>
                    <a:cs typeface="Times New Roman" panose="02020603050405020304" pitchFamily="18" charset="0"/>
                  </a:rPr>
                  <a:t>Thus, DDIBs are intrinsically entropy-regularized optimal transport. The translation process can then be recognized as traversing through two concatenated Schrödinger Bridges, one forward and one reversed. The mapping is unique and minimizes an optimal transport objective.</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9A679F8D-A295-C7D3-CB4A-6F504BFB7C25}"/>
                  </a:ext>
                </a:extLst>
              </p:cNvPr>
              <p:cNvSpPr txBox="1">
                <a:spLocks noRot="1" noChangeAspect="1" noMove="1" noResize="1" noEditPoints="1" noAdjustHandles="1" noChangeArrowheads="1" noChangeShapeType="1" noTextEdit="1"/>
              </p:cNvSpPr>
              <p:nvPr/>
            </p:nvSpPr>
            <p:spPr>
              <a:xfrm>
                <a:off x="152399" y="1463817"/>
                <a:ext cx="11887200" cy="4532844"/>
              </a:xfrm>
              <a:prstGeom prst="rect">
                <a:avLst/>
              </a:prstGeom>
              <a:blipFill>
                <a:blip r:embed="rId4"/>
                <a:stretch>
                  <a:fillRect l="-205" t="-403" r="-35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262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4" name="TextBox 3">
            <a:extLst>
              <a:ext uri="{FF2B5EF4-FFF2-40B4-BE49-F238E27FC236}">
                <a16:creationId xmlns:a16="http://schemas.microsoft.com/office/drawing/2014/main" id="{12A000EE-8776-B682-78BB-4671694B92A6}"/>
              </a:ext>
            </a:extLst>
          </p:cNvPr>
          <p:cNvSpPr txBox="1"/>
          <p:nvPr/>
        </p:nvSpPr>
        <p:spPr>
          <a:xfrm>
            <a:off x="152399" y="1564387"/>
            <a:ext cx="11887200" cy="1569660"/>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Domain</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translation</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on</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synthetic</a:t>
            </a:r>
            <a:r>
              <a:rPr lang="ko-KR" altLang="en-US" sz="1600"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datasets drawn from complex two-dimensional distributions, with various shapes and configurations.</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Totally six 2D datasets: Moons (M); Checkerboard (CB); Concentric Rings (CR); Concentric Squares (CS); Parallel Rings (PR); and Parallel Squares (PS). Normalized to zero mean, and identity covariance.</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Cycle Consistency.</a:t>
            </a:r>
            <a:r>
              <a:rPr lang="en-US" altLang="ko-KR" sz="1600" dirty="0">
                <a:latin typeface="Times New Roman" panose="02020603050405020304" pitchFamily="18" charset="0"/>
                <a:cs typeface="Times New Roman" panose="02020603050405020304" pitchFamily="18" charset="0"/>
              </a:rPr>
              <a:t> The cycle consistency property guaranteed by DDIBs.</a:t>
            </a:r>
          </a:p>
        </p:txBody>
      </p:sp>
      <p:sp>
        <p:nvSpPr>
          <p:cNvPr id="2" name="Google Shape;97;p2">
            <a:extLst>
              <a:ext uri="{FF2B5EF4-FFF2-40B4-BE49-F238E27FC236}">
                <a16:creationId xmlns:a16="http://schemas.microsoft.com/office/drawing/2014/main" id="{2F6870FB-5203-1BEF-3F85-7C5F1E6F0114}"/>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4. Experiments</a:t>
            </a:r>
            <a:endParaRPr lang="en-US" altLang="ko-KR" sz="2800" dirty="0">
              <a:solidFill>
                <a:srgbClr val="333333"/>
              </a:solidFill>
              <a:latin typeface="Times New Roman"/>
              <a:ea typeface="Times New Roman"/>
              <a:cs typeface="Times New Roman"/>
              <a:sym typeface="Times New Roman"/>
            </a:endParaRPr>
          </a:p>
          <a:p>
            <a:pPr marL="288000" marR="0" lvl="0" indent="0" algn="l" rtl="0">
              <a:lnSpc>
                <a:spcPct val="100000"/>
              </a:lnSpc>
              <a:spcBef>
                <a:spcPts val="0"/>
              </a:spcBef>
              <a:spcAft>
                <a:spcPts val="0"/>
              </a:spcAft>
              <a:buClr>
                <a:srgbClr val="000000"/>
              </a:buClr>
              <a:buSzPts val="2400"/>
              <a:buFont typeface="Arial"/>
              <a:buNone/>
            </a:pPr>
            <a:r>
              <a:rPr lang="en-US" altLang="ko-KR" sz="2000" i="0" u="none" strike="noStrike" cap="none" dirty="0">
                <a:solidFill>
                  <a:srgbClr val="333333"/>
                </a:solidFill>
                <a:latin typeface="Times New Roman"/>
                <a:ea typeface="Times New Roman"/>
                <a:cs typeface="Times New Roman"/>
                <a:sym typeface="Times New Roman"/>
              </a:rPr>
              <a:t>4.1 2D Synthetic Experiments</a:t>
            </a:r>
            <a:endParaRPr sz="2000" i="0" u="none" strike="noStrike" cap="none" dirty="0">
              <a:solidFill>
                <a:srgbClr val="000000"/>
              </a:solidFill>
              <a:latin typeface="Times New Roman"/>
              <a:ea typeface="Times New Roman"/>
              <a:cs typeface="Times New Roman"/>
              <a:sym typeface="Times New Roman"/>
            </a:endParaRPr>
          </a:p>
        </p:txBody>
      </p:sp>
      <p:pic>
        <p:nvPicPr>
          <p:cNvPr id="11" name="그림 10">
            <a:extLst>
              <a:ext uri="{FF2B5EF4-FFF2-40B4-BE49-F238E27FC236}">
                <a16:creationId xmlns:a16="http://schemas.microsoft.com/office/drawing/2014/main" id="{C9345CE9-7A84-E51C-B506-2E90F3100107}"/>
              </a:ext>
            </a:extLst>
          </p:cNvPr>
          <p:cNvPicPr>
            <a:picLocks noChangeAspect="1"/>
          </p:cNvPicPr>
          <p:nvPr/>
        </p:nvPicPr>
        <p:blipFill>
          <a:blip r:embed="rId4"/>
          <a:stretch>
            <a:fillRect/>
          </a:stretch>
        </p:blipFill>
        <p:spPr>
          <a:xfrm>
            <a:off x="1868750" y="3429000"/>
            <a:ext cx="3667125" cy="2856580"/>
          </a:xfrm>
          <a:prstGeom prst="rect">
            <a:avLst/>
          </a:prstGeom>
        </p:spPr>
      </p:pic>
      <p:grpSp>
        <p:nvGrpSpPr>
          <p:cNvPr id="16" name="그룹 15">
            <a:extLst>
              <a:ext uri="{FF2B5EF4-FFF2-40B4-BE49-F238E27FC236}">
                <a16:creationId xmlns:a16="http://schemas.microsoft.com/office/drawing/2014/main" id="{EC5865BC-9C23-FC1B-809F-A6511CB047EC}"/>
              </a:ext>
            </a:extLst>
          </p:cNvPr>
          <p:cNvGrpSpPr/>
          <p:nvPr/>
        </p:nvGrpSpPr>
        <p:grpSpPr>
          <a:xfrm>
            <a:off x="6656126" y="3429000"/>
            <a:ext cx="4318311" cy="2856580"/>
            <a:chOff x="6551225" y="3079893"/>
            <a:chExt cx="4889837" cy="3234647"/>
          </a:xfrm>
        </p:grpSpPr>
        <p:pic>
          <p:nvPicPr>
            <p:cNvPr id="13" name="그림 12">
              <a:extLst>
                <a:ext uri="{FF2B5EF4-FFF2-40B4-BE49-F238E27FC236}">
                  <a16:creationId xmlns:a16="http://schemas.microsoft.com/office/drawing/2014/main" id="{960CBF8E-F89A-68B9-42F2-E8A4FC6E1EC8}"/>
                </a:ext>
              </a:extLst>
            </p:cNvPr>
            <p:cNvPicPr>
              <a:picLocks noChangeAspect="1"/>
            </p:cNvPicPr>
            <p:nvPr/>
          </p:nvPicPr>
          <p:blipFill>
            <a:blip r:embed="rId5"/>
            <a:stretch>
              <a:fillRect/>
            </a:stretch>
          </p:blipFill>
          <p:spPr>
            <a:xfrm>
              <a:off x="7362356" y="3079893"/>
              <a:ext cx="3263033" cy="2342690"/>
            </a:xfrm>
            <a:prstGeom prst="rect">
              <a:avLst/>
            </a:prstGeom>
          </p:spPr>
        </p:pic>
        <p:pic>
          <p:nvPicPr>
            <p:cNvPr id="15" name="그림 14">
              <a:extLst>
                <a:ext uri="{FF2B5EF4-FFF2-40B4-BE49-F238E27FC236}">
                  <a16:creationId xmlns:a16="http://schemas.microsoft.com/office/drawing/2014/main" id="{97608298-852D-1F32-5FEA-BCCFD5F1305D}"/>
                </a:ext>
              </a:extLst>
            </p:cNvPr>
            <p:cNvPicPr>
              <a:picLocks noChangeAspect="1"/>
            </p:cNvPicPr>
            <p:nvPr/>
          </p:nvPicPr>
          <p:blipFill>
            <a:blip r:embed="rId6"/>
            <a:stretch>
              <a:fillRect/>
            </a:stretch>
          </p:blipFill>
          <p:spPr>
            <a:xfrm>
              <a:off x="6551225" y="5422583"/>
              <a:ext cx="4889837" cy="891957"/>
            </a:xfrm>
            <a:prstGeom prst="rect">
              <a:avLst/>
            </a:prstGeom>
          </p:spPr>
        </p:pic>
      </p:grpSp>
    </p:spTree>
    <p:extLst>
      <p:ext uri="{BB962C8B-B14F-4D97-AF65-F5344CB8AC3E}">
        <p14:creationId xmlns:p14="http://schemas.microsoft.com/office/powerpoint/2010/main" val="82202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4" name="TextBox 3">
            <a:extLst>
              <a:ext uri="{FF2B5EF4-FFF2-40B4-BE49-F238E27FC236}">
                <a16:creationId xmlns:a16="http://schemas.microsoft.com/office/drawing/2014/main" id="{12A000EE-8776-B682-78BB-4671694B92A6}"/>
              </a:ext>
            </a:extLst>
          </p:cNvPr>
          <p:cNvSpPr txBox="1"/>
          <p:nvPr/>
        </p:nvSpPr>
        <p:spPr>
          <a:xfrm>
            <a:off x="152400" y="1564387"/>
            <a:ext cx="11887200" cy="584775"/>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Comparison to Alternative OT Methods. Comparison by the pixel-wise MSEs between color-transferred images generated by DDIBs, and images produced by alternate methods (Earth Mover’s Distance; </a:t>
            </a:r>
            <a:r>
              <a:rPr lang="en-US" altLang="ko-KR" sz="1600" dirty="0" err="1">
                <a:latin typeface="Times New Roman" panose="02020603050405020304" pitchFamily="18" charset="0"/>
                <a:cs typeface="Times New Roman" panose="02020603050405020304" pitchFamily="18" charset="0"/>
              </a:rPr>
              <a:t>Sinkhorn</a:t>
            </a:r>
            <a:r>
              <a:rPr lang="en-US" altLang="ko-KR" sz="1600" dirty="0">
                <a:latin typeface="Times New Roman" panose="02020603050405020304" pitchFamily="18" charset="0"/>
                <a:cs typeface="Times New Roman" panose="02020603050405020304" pitchFamily="18" charset="0"/>
              </a:rPr>
              <a:t> distance; linear and Gaussian mapping estimation).</a:t>
            </a:r>
          </a:p>
        </p:txBody>
      </p:sp>
      <p:sp>
        <p:nvSpPr>
          <p:cNvPr id="2" name="Google Shape;97;p2">
            <a:extLst>
              <a:ext uri="{FF2B5EF4-FFF2-40B4-BE49-F238E27FC236}">
                <a16:creationId xmlns:a16="http://schemas.microsoft.com/office/drawing/2014/main" id="{2F6870FB-5203-1BEF-3F85-7C5F1E6F0114}"/>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4. Experiments</a:t>
            </a:r>
            <a:endParaRPr lang="en-US" altLang="ko-KR" sz="2800" dirty="0">
              <a:solidFill>
                <a:srgbClr val="333333"/>
              </a:solidFill>
              <a:latin typeface="Times New Roman"/>
              <a:ea typeface="Times New Roman"/>
              <a:cs typeface="Times New Roman"/>
              <a:sym typeface="Times New Roman"/>
            </a:endParaRPr>
          </a:p>
          <a:p>
            <a:pPr marL="288000" marR="0" lvl="0" indent="0" algn="l" rtl="0">
              <a:lnSpc>
                <a:spcPct val="100000"/>
              </a:lnSpc>
              <a:spcBef>
                <a:spcPts val="0"/>
              </a:spcBef>
              <a:spcAft>
                <a:spcPts val="0"/>
              </a:spcAft>
              <a:buClr>
                <a:srgbClr val="000000"/>
              </a:buClr>
              <a:buSzPts val="2400"/>
              <a:buFont typeface="Arial"/>
              <a:buNone/>
            </a:pPr>
            <a:r>
              <a:rPr lang="en-US" altLang="ko-KR" sz="2000" i="0" u="none" strike="noStrike" cap="none" dirty="0">
                <a:solidFill>
                  <a:srgbClr val="333333"/>
                </a:solidFill>
                <a:latin typeface="Times New Roman"/>
                <a:ea typeface="Times New Roman"/>
                <a:cs typeface="Times New Roman"/>
                <a:sym typeface="Times New Roman"/>
              </a:rPr>
              <a:t>4.2 Example-Guided Color Transfer</a:t>
            </a:r>
            <a:endParaRPr sz="2000" i="0" u="none" strike="noStrike" cap="none" dirty="0">
              <a:solidFill>
                <a:srgbClr val="000000"/>
              </a:solidFill>
              <a:latin typeface="Times New Roman"/>
              <a:ea typeface="Times New Roman"/>
              <a:cs typeface="Times New Roman"/>
              <a:sym typeface="Times New Roman"/>
            </a:endParaRPr>
          </a:p>
        </p:txBody>
      </p:sp>
      <p:pic>
        <p:nvPicPr>
          <p:cNvPr id="5" name="그림 4">
            <a:extLst>
              <a:ext uri="{FF2B5EF4-FFF2-40B4-BE49-F238E27FC236}">
                <a16:creationId xmlns:a16="http://schemas.microsoft.com/office/drawing/2014/main" id="{7B3D8784-B44F-9F3F-DDA3-8E7BF3C0B9A4}"/>
              </a:ext>
            </a:extLst>
          </p:cNvPr>
          <p:cNvPicPr>
            <a:picLocks noChangeAspect="1"/>
          </p:cNvPicPr>
          <p:nvPr/>
        </p:nvPicPr>
        <p:blipFill>
          <a:blip r:embed="rId4"/>
          <a:stretch>
            <a:fillRect/>
          </a:stretch>
        </p:blipFill>
        <p:spPr>
          <a:xfrm>
            <a:off x="1300161" y="2650843"/>
            <a:ext cx="9591675" cy="1552575"/>
          </a:xfrm>
          <a:prstGeom prst="rect">
            <a:avLst/>
          </a:prstGeom>
        </p:spPr>
      </p:pic>
      <p:pic>
        <p:nvPicPr>
          <p:cNvPr id="9" name="그림 8">
            <a:extLst>
              <a:ext uri="{FF2B5EF4-FFF2-40B4-BE49-F238E27FC236}">
                <a16:creationId xmlns:a16="http://schemas.microsoft.com/office/drawing/2014/main" id="{724D3A56-BC5A-76CF-F29D-96B88BF0B3C0}"/>
              </a:ext>
            </a:extLst>
          </p:cNvPr>
          <p:cNvPicPr>
            <a:picLocks noChangeAspect="1"/>
          </p:cNvPicPr>
          <p:nvPr/>
        </p:nvPicPr>
        <p:blipFill>
          <a:blip r:embed="rId5"/>
          <a:stretch>
            <a:fillRect/>
          </a:stretch>
        </p:blipFill>
        <p:spPr>
          <a:xfrm>
            <a:off x="3138487" y="4840152"/>
            <a:ext cx="5915025" cy="1228725"/>
          </a:xfrm>
          <a:prstGeom prst="rect">
            <a:avLst/>
          </a:prstGeom>
        </p:spPr>
      </p:pic>
    </p:spTree>
    <p:extLst>
      <p:ext uri="{BB962C8B-B14F-4D97-AF65-F5344CB8AC3E}">
        <p14:creationId xmlns:p14="http://schemas.microsoft.com/office/powerpoint/2010/main" val="227026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4" name="TextBox 3">
            <a:extLst>
              <a:ext uri="{FF2B5EF4-FFF2-40B4-BE49-F238E27FC236}">
                <a16:creationId xmlns:a16="http://schemas.microsoft.com/office/drawing/2014/main" id="{12A000EE-8776-B682-78BB-4671694B92A6}"/>
              </a:ext>
            </a:extLst>
          </p:cNvPr>
          <p:cNvSpPr txBox="1"/>
          <p:nvPr/>
        </p:nvSpPr>
        <p:spPr>
          <a:xfrm>
            <a:off x="152400" y="1936284"/>
            <a:ext cx="11887200" cy="1077218"/>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Quantitatively, DDIBs deliver competitive results on paired domain tests compared to </a:t>
            </a:r>
            <a:r>
              <a:rPr lang="en-US" altLang="ko-KR" sz="1600" dirty="0" err="1">
                <a:latin typeface="Times New Roman" panose="02020603050405020304" pitchFamily="18" charset="0"/>
                <a:cs typeface="Times New Roman" panose="02020603050405020304" pitchFamily="18" charset="0"/>
              </a:rPr>
              <a:t>CycleGAN</a:t>
            </a:r>
            <a:r>
              <a:rPr lang="en-US" altLang="ko-KR" sz="1600" dirty="0">
                <a:latin typeface="Times New Roman" panose="02020603050405020304" pitchFamily="18" charset="0"/>
                <a:cs typeface="Times New Roman" panose="02020603050405020304" pitchFamily="18" charset="0"/>
              </a:rPr>
              <a:t> and </a:t>
            </a:r>
            <a:r>
              <a:rPr lang="en-US" altLang="ko-KR" sz="1600" dirty="0" err="1">
                <a:latin typeface="Times New Roman" panose="02020603050405020304" pitchFamily="18" charset="0"/>
                <a:cs typeface="Times New Roman" panose="02020603050405020304" pitchFamily="18" charset="0"/>
              </a:rPr>
              <a:t>AlignFlow</a:t>
            </a:r>
            <a:r>
              <a:rPr lang="en-US" altLang="ko-KR" sz="16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Paired Domain Translation.</a:t>
            </a:r>
            <a:r>
              <a:rPr lang="en-US" altLang="ko-KR" sz="1600" dirty="0">
                <a:latin typeface="Times New Roman" panose="02020603050405020304" pitchFamily="18" charset="0"/>
                <a:cs typeface="Times New Roman" panose="02020603050405020304" pitchFamily="18" charset="0"/>
              </a:rPr>
              <a:t> DDIBs are evaluated on benchmark paired dataset: Facades and Maps. One dataset contains real photos taken via a camera or a satellite; while the other comprises the corresponding segmentation images.</a:t>
            </a:r>
          </a:p>
        </p:txBody>
      </p:sp>
      <p:sp>
        <p:nvSpPr>
          <p:cNvPr id="2" name="Google Shape;97;p2">
            <a:extLst>
              <a:ext uri="{FF2B5EF4-FFF2-40B4-BE49-F238E27FC236}">
                <a16:creationId xmlns:a16="http://schemas.microsoft.com/office/drawing/2014/main" id="{2F6870FB-5203-1BEF-3F85-7C5F1E6F0114}"/>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4. Experiments</a:t>
            </a:r>
            <a:endParaRPr lang="en-US" altLang="ko-KR" sz="2800" dirty="0">
              <a:solidFill>
                <a:srgbClr val="333333"/>
              </a:solidFill>
              <a:latin typeface="Times New Roman"/>
              <a:ea typeface="Times New Roman"/>
              <a:cs typeface="Times New Roman"/>
              <a:sym typeface="Times New Roman"/>
            </a:endParaRPr>
          </a:p>
          <a:p>
            <a:pPr marL="288000" marR="0" lvl="0" indent="0" algn="l" rtl="0">
              <a:lnSpc>
                <a:spcPct val="100000"/>
              </a:lnSpc>
              <a:spcBef>
                <a:spcPts val="0"/>
              </a:spcBef>
              <a:spcAft>
                <a:spcPts val="0"/>
              </a:spcAft>
              <a:buClr>
                <a:srgbClr val="000000"/>
              </a:buClr>
              <a:buSzPts val="2400"/>
              <a:buFont typeface="Arial"/>
              <a:buNone/>
            </a:pPr>
            <a:r>
              <a:rPr lang="en-US" altLang="ko-KR" sz="2000" i="0" u="none" strike="noStrike" cap="none" dirty="0">
                <a:solidFill>
                  <a:srgbClr val="333333"/>
                </a:solidFill>
                <a:latin typeface="Times New Roman"/>
                <a:ea typeface="Times New Roman"/>
                <a:cs typeface="Times New Roman"/>
                <a:sym typeface="Times New Roman"/>
              </a:rPr>
              <a:t>4.3 Quantitative Translation Evaluation</a:t>
            </a:r>
            <a:endParaRPr sz="2000" i="0" u="none" strike="noStrike" cap="none" dirty="0">
              <a:solidFill>
                <a:srgbClr val="000000"/>
              </a:solidFill>
              <a:latin typeface="Times New Roman"/>
              <a:ea typeface="Times New Roman"/>
              <a:cs typeface="Times New Roman"/>
              <a:sym typeface="Times New Roman"/>
            </a:endParaRPr>
          </a:p>
        </p:txBody>
      </p:sp>
      <p:pic>
        <p:nvPicPr>
          <p:cNvPr id="6" name="그림 5">
            <a:extLst>
              <a:ext uri="{FF2B5EF4-FFF2-40B4-BE49-F238E27FC236}">
                <a16:creationId xmlns:a16="http://schemas.microsoft.com/office/drawing/2014/main" id="{C544A41C-6342-7F3F-51E0-4FEB5599C776}"/>
              </a:ext>
            </a:extLst>
          </p:cNvPr>
          <p:cNvPicPr>
            <a:picLocks noChangeAspect="1"/>
          </p:cNvPicPr>
          <p:nvPr/>
        </p:nvPicPr>
        <p:blipFill>
          <a:blip r:embed="rId4"/>
          <a:stretch>
            <a:fillRect/>
          </a:stretch>
        </p:blipFill>
        <p:spPr>
          <a:xfrm>
            <a:off x="1571625" y="3515183"/>
            <a:ext cx="9048750" cy="1409700"/>
          </a:xfrm>
          <a:prstGeom prst="rect">
            <a:avLst/>
          </a:prstGeom>
        </p:spPr>
      </p:pic>
    </p:spTree>
    <p:extLst>
      <p:ext uri="{BB962C8B-B14F-4D97-AF65-F5344CB8AC3E}">
        <p14:creationId xmlns:p14="http://schemas.microsoft.com/office/powerpoint/2010/main" val="150304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4" name="TextBox 3">
            <a:extLst>
              <a:ext uri="{FF2B5EF4-FFF2-40B4-BE49-F238E27FC236}">
                <a16:creationId xmlns:a16="http://schemas.microsoft.com/office/drawing/2014/main" id="{12A000EE-8776-B682-78BB-4671694B92A6}"/>
              </a:ext>
            </a:extLst>
          </p:cNvPr>
          <p:cNvSpPr txBox="1"/>
          <p:nvPr/>
        </p:nvSpPr>
        <p:spPr>
          <a:xfrm>
            <a:off x="152400" y="1402644"/>
            <a:ext cx="11887200" cy="1569660"/>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DDIBs are applied to translation among ImageNet classes using the pretrained diffusion models from </a:t>
            </a:r>
            <a:r>
              <a:rPr lang="en-US" altLang="ko-KR" sz="1600" dirty="0" err="1">
                <a:latin typeface="Times New Roman" panose="02020603050405020304" pitchFamily="18" charset="0"/>
                <a:cs typeface="Times New Roman" panose="02020603050405020304" pitchFamily="18" charset="0"/>
              </a:rPr>
              <a:t>Dhariwal</a:t>
            </a:r>
            <a:r>
              <a:rPr lang="en-US" altLang="ko-KR" sz="1600" dirty="0">
                <a:latin typeface="Times New Roman" panose="02020603050405020304" pitchFamily="18" charset="0"/>
                <a:cs typeface="Times New Roman" panose="02020603050405020304" pitchFamily="18" charset="0"/>
              </a:rPr>
              <a:t> &amp; Nichol (2021). These models incorporate a technique known as </a:t>
            </a:r>
            <a:r>
              <a:rPr lang="en-US" altLang="ko-KR" sz="1600" i="1" dirty="0">
                <a:latin typeface="Times New Roman" panose="02020603050405020304" pitchFamily="18" charset="0"/>
                <a:cs typeface="Times New Roman" panose="02020603050405020304" pitchFamily="18" charset="0"/>
              </a:rPr>
              <a:t>classifier guidance</a:t>
            </a:r>
            <a:r>
              <a:rPr lang="en-US" altLang="ko-KR" sz="1600" dirty="0">
                <a:latin typeface="Times New Roman" panose="02020603050405020304" pitchFamily="18" charset="0"/>
                <a:cs typeface="Times New Roman" panose="02020603050405020304" pitchFamily="18" charset="0"/>
              </a:rPr>
              <a:t>. DDIBs are able to create faithful target image that maintain much of the original content such as animal poses, complexions and emotions.</a:t>
            </a:r>
          </a:p>
          <a:p>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Multi-Domain Translation.</a:t>
            </a:r>
            <a:r>
              <a:rPr lang="en-US" altLang="ko-KR" sz="1600" dirty="0">
                <a:latin typeface="Times New Roman" panose="02020603050405020304" pitchFamily="18" charset="0"/>
                <a:cs typeface="Times New Roman" panose="02020603050405020304" pitchFamily="18" charset="0"/>
              </a:rPr>
              <a:t> Given conditional models on the individual domains, DDIBs can be applied to translate between arbitrary pairs of source-target domains, while requiring no additional fine-tuning or adaptation.</a:t>
            </a:r>
          </a:p>
        </p:txBody>
      </p:sp>
      <p:sp>
        <p:nvSpPr>
          <p:cNvPr id="2" name="Google Shape;97;p2">
            <a:extLst>
              <a:ext uri="{FF2B5EF4-FFF2-40B4-BE49-F238E27FC236}">
                <a16:creationId xmlns:a16="http://schemas.microsoft.com/office/drawing/2014/main" id="{2F6870FB-5203-1BEF-3F85-7C5F1E6F0114}"/>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4. Experiments</a:t>
            </a:r>
            <a:endParaRPr lang="en-US" altLang="ko-KR" sz="2800" dirty="0">
              <a:solidFill>
                <a:srgbClr val="333333"/>
              </a:solidFill>
              <a:latin typeface="Times New Roman"/>
              <a:ea typeface="Times New Roman"/>
              <a:cs typeface="Times New Roman"/>
              <a:sym typeface="Times New Roman"/>
            </a:endParaRPr>
          </a:p>
          <a:p>
            <a:pPr marL="288000" marR="0" lvl="0" indent="0" algn="l" rtl="0">
              <a:lnSpc>
                <a:spcPct val="100000"/>
              </a:lnSpc>
              <a:spcBef>
                <a:spcPts val="0"/>
              </a:spcBef>
              <a:spcAft>
                <a:spcPts val="0"/>
              </a:spcAft>
              <a:buClr>
                <a:srgbClr val="000000"/>
              </a:buClr>
              <a:buSzPts val="2400"/>
              <a:buFont typeface="Arial"/>
              <a:buNone/>
            </a:pPr>
            <a:r>
              <a:rPr lang="en-US" altLang="ko-KR" sz="2000" i="0" u="none" strike="noStrike" cap="none" dirty="0">
                <a:solidFill>
                  <a:srgbClr val="333333"/>
                </a:solidFill>
                <a:latin typeface="Times New Roman"/>
                <a:ea typeface="Times New Roman"/>
                <a:cs typeface="Times New Roman"/>
                <a:sym typeface="Times New Roman"/>
              </a:rPr>
              <a:t>4.4 Class-Conditional ImageNet Translation</a:t>
            </a:r>
            <a:endParaRPr sz="2000" i="0" u="none" strike="noStrike" cap="none" dirty="0">
              <a:solidFill>
                <a:srgbClr val="000000"/>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CC0D597F-EA9D-82D7-8A70-1C9FBF5852CD}"/>
              </a:ext>
            </a:extLst>
          </p:cNvPr>
          <p:cNvSpPr txBox="1"/>
          <p:nvPr/>
        </p:nvSpPr>
        <p:spPr>
          <a:xfrm>
            <a:off x="3223459" y="6440836"/>
            <a:ext cx="8816140" cy="261610"/>
          </a:xfrm>
          <a:prstGeom prst="rect">
            <a:avLst/>
          </a:prstGeom>
          <a:noFill/>
        </p:spPr>
        <p:txBody>
          <a:bodyPr wrap="square">
            <a:spAutoFit/>
          </a:bodyPr>
          <a:lstStyle/>
          <a:p>
            <a:pPr algn="r"/>
            <a:r>
              <a:rPr lang="en-US" altLang="ko-KR" sz="1100" dirty="0" err="1">
                <a:latin typeface="Times New Roman" panose="02020603050405020304" pitchFamily="18" charset="0"/>
                <a:cs typeface="Times New Roman" panose="02020603050405020304" pitchFamily="18" charset="0"/>
              </a:rPr>
              <a:t>Dhariwal</a:t>
            </a:r>
            <a:r>
              <a:rPr lang="en-US" altLang="ko-KR" sz="1100" dirty="0">
                <a:latin typeface="Times New Roman" panose="02020603050405020304" pitchFamily="18" charset="0"/>
                <a:cs typeface="Times New Roman" panose="02020603050405020304" pitchFamily="18" charset="0"/>
              </a:rPr>
              <a:t> &amp; Nichol (2021). Prafulla </a:t>
            </a:r>
            <a:r>
              <a:rPr lang="en-US" altLang="ko-KR" sz="1100" dirty="0" err="1">
                <a:latin typeface="Times New Roman" panose="02020603050405020304" pitchFamily="18" charset="0"/>
                <a:cs typeface="Times New Roman" panose="02020603050405020304" pitchFamily="18" charset="0"/>
              </a:rPr>
              <a:t>Dhariwal</a:t>
            </a:r>
            <a:r>
              <a:rPr lang="en-US" altLang="ko-KR" sz="1100" dirty="0">
                <a:latin typeface="Times New Roman" panose="02020603050405020304" pitchFamily="18" charset="0"/>
                <a:cs typeface="Times New Roman" panose="02020603050405020304" pitchFamily="18" charset="0"/>
              </a:rPr>
              <a:t> and Alex Nichol. Diffusion models beat </a:t>
            </a:r>
            <a:r>
              <a:rPr lang="en-US" altLang="ko-KR" sz="1100" dirty="0" err="1">
                <a:latin typeface="Times New Roman" panose="02020603050405020304" pitchFamily="18" charset="0"/>
                <a:cs typeface="Times New Roman" panose="02020603050405020304" pitchFamily="18" charset="0"/>
              </a:rPr>
              <a:t>gans</a:t>
            </a:r>
            <a:r>
              <a:rPr lang="en-US" altLang="ko-KR" sz="1100" dirty="0">
                <a:latin typeface="Times New Roman" panose="02020603050405020304" pitchFamily="18" charset="0"/>
                <a:cs typeface="Times New Roman" panose="02020603050405020304" pitchFamily="18" charset="0"/>
              </a:rPr>
              <a:t> on image synthesis. </a:t>
            </a:r>
            <a:r>
              <a:rPr lang="en-US" altLang="ko-KR" sz="1100" dirty="0" err="1">
                <a:latin typeface="Times New Roman" panose="02020603050405020304" pitchFamily="18" charset="0"/>
                <a:cs typeface="Times New Roman" panose="02020603050405020304" pitchFamily="18" charset="0"/>
              </a:rPr>
              <a:t>arXiv</a:t>
            </a:r>
            <a:r>
              <a:rPr lang="en-US" altLang="ko-KR" sz="1100" dirty="0">
                <a:latin typeface="Times New Roman" panose="02020603050405020304" pitchFamily="18" charset="0"/>
                <a:cs typeface="Times New Roman" panose="02020603050405020304" pitchFamily="18" charset="0"/>
              </a:rPr>
              <a:t> preprint arXiv:2105.05233, 2021.</a:t>
            </a:r>
            <a:endParaRPr lang="ko-KR" altLang="en-US" sz="1100" dirty="0"/>
          </a:p>
        </p:txBody>
      </p:sp>
      <p:pic>
        <p:nvPicPr>
          <p:cNvPr id="10" name="그림 9">
            <a:extLst>
              <a:ext uri="{FF2B5EF4-FFF2-40B4-BE49-F238E27FC236}">
                <a16:creationId xmlns:a16="http://schemas.microsoft.com/office/drawing/2014/main" id="{42F07956-FE13-646F-C15B-4E7DE5BA55E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134785" y="2981235"/>
            <a:ext cx="3448803" cy="3448803"/>
          </a:xfrm>
          <a:prstGeom prst="rect">
            <a:avLst/>
          </a:prstGeom>
        </p:spPr>
      </p:pic>
      <p:pic>
        <p:nvPicPr>
          <p:cNvPr id="12" name="그림 11">
            <a:extLst>
              <a:ext uri="{FF2B5EF4-FFF2-40B4-BE49-F238E27FC236}">
                <a16:creationId xmlns:a16="http://schemas.microsoft.com/office/drawing/2014/main" id="{6ABBFE52-E1F0-B043-55BF-39EF5C54BAF2}"/>
              </a:ext>
            </a:extLst>
          </p:cNvPr>
          <p:cNvPicPr>
            <a:picLocks noChangeAspect="1"/>
          </p:cNvPicPr>
          <p:nvPr/>
        </p:nvPicPr>
        <p:blipFill>
          <a:blip r:embed="rId5">
            <a:clrChange>
              <a:clrFrom>
                <a:srgbClr val="FEFEFE"/>
              </a:clrFrom>
              <a:clrTo>
                <a:srgbClr val="FEFEFE">
                  <a:alpha val="0"/>
                </a:srgbClr>
              </a:clrTo>
            </a:clrChange>
          </a:blip>
          <a:stretch>
            <a:fillRect/>
          </a:stretch>
        </p:blipFill>
        <p:spPr>
          <a:xfrm>
            <a:off x="6608413" y="2981234"/>
            <a:ext cx="3300862" cy="3456435"/>
          </a:xfrm>
          <a:prstGeom prst="rect">
            <a:avLst/>
          </a:prstGeom>
        </p:spPr>
      </p:pic>
    </p:spTree>
    <p:extLst>
      <p:ext uri="{BB962C8B-B14F-4D97-AF65-F5344CB8AC3E}">
        <p14:creationId xmlns:p14="http://schemas.microsoft.com/office/powerpoint/2010/main" val="316513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2" name="Google Shape;97;p2">
            <a:extLst>
              <a:ext uri="{FF2B5EF4-FFF2-40B4-BE49-F238E27FC236}">
                <a16:creationId xmlns:a16="http://schemas.microsoft.com/office/drawing/2014/main" id="{2DFA5EA5-A7C4-AD28-FBE0-FBD1B28F6058}"/>
              </a:ext>
            </a:extLst>
          </p:cNvPr>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5. Conclusions</a:t>
            </a:r>
            <a:endParaRPr lang="en-US" altLang="ko-KR" sz="2800" dirty="0">
              <a:solidFill>
                <a:srgbClr val="333333"/>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E8FEF27E-1D5F-1B98-2BD0-0C50D38C885F}"/>
              </a:ext>
            </a:extLst>
          </p:cNvPr>
          <p:cNvSpPr txBox="1"/>
          <p:nvPr/>
        </p:nvSpPr>
        <p:spPr>
          <a:xfrm>
            <a:off x="152399" y="2153311"/>
            <a:ext cx="11887199" cy="2554545"/>
          </a:xfrm>
          <a:prstGeom prst="rect">
            <a:avLst/>
          </a:prstGeom>
          <a:noFill/>
        </p:spPr>
        <p:txBody>
          <a:bodyPr wrap="square">
            <a:spAutoFit/>
          </a:bodyPr>
          <a:lstStyle/>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Dual Diffusion Implicit Bridges (DDIBs) – a new, simplistic image translation method that stems from latest progresses in score-based diffusion models - are theoretically grounded as Schrödinger Bridges in the image space.</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DDIBs solve two key problems.</a:t>
            </a:r>
          </a:p>
          <a:p>
            <a:pPr marL="288000"/>
            <a:r>
              <a:rPr lang="en-US" altLang="ko-KR" sz="1600" dirty="0">
                <a:latin typeface="Times New Roman" panose="02020603050405020304" pitchFamily="18" charset="0"/>
                <a:cs typeface="Times New Roman" panose="02020603050405020304" pitchFamily="18" charset="0"/>
              </a:rPr>
              <a:t>First, DDIBs avoid optimization on a coupled loss specific to the given domain pair only.</a:t>
            </a:r>
          </a:p>
          <a:p>
            <a:pPr marL="288000"/>
            <a:r>
              <a:rPr lang="en-US" altLang="ko-KR" sz="1600" dirty="0">
                <a:latin typeface="Times New Roman" panose="02020603050405020304" pitchFamily="18" charset="0"/>
                <a:cs typeface="Times New Roman" panose="02020603050405020304" pitchFamily="18" charset="0"/>
              </a:rPr>
              <a:t>Second, DDIBs better safeguard dataset privacy as they no longer require presence of both datasets during training.</a:t>
            </a:r>
          </a:p>
          <a:p>
            <a:pPr marL="288000"/>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DDIBs are limited in their application to color transfer. Rooted in optimal transport, DDIBs translation mimics the mass-moving process which may be problematic at times. Future work may remedy these issues, or extend DDIBs to applications with different dimensions in the source and target domains.</a:t>
            </a:r>
            <a:endParaRPr lang="ko-KR"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37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sp>
        <p:nvSpPr>
          <p:cNvPr id="97" name="Google Shape;97;p2"/>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Content</a:t>
            </a:r>
            <a:endParaRPr sz="2800" i="0" u="none" strike="noStrike" cap="none" dirty="0">
              <a:solidFill>
                <a:srgbClr val="000000"/>
              </a:solidFill>
              <a:latin typeface="Times New Roman"/>
              <a:ea typeface="Times New Roman"/>
              <a:cs typeface="Times New Roman"/>
              <a:sym typeface="Times New Roman"/>
            </a:endParaRPr>
          </a:p>
        </p:txBody>
      </p: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2" name="TextBox 1">
            <a:extLst>
              <a:ext uri="{FF2B5EF4-FFF2-40B4-BE49-F238E27FC236}">
                <a16:creationId xmlns:a16="http://schemas.microsoft.com/office/drawing/2014/main" id="{250D8ADF-6077-1C5F-FB1D-AD1CB97EAF9D}"/>
              </a:ext>
            </a:extLst>
          </p:cNvPr>
          <p:cNvSpPr txBox="1"/>
          <p:nvPr/>
        </p:nvSpPr>
        <p:spPr>
          <a:xfrm>
            <a:off x="226646" y="1999422"/>
            <a:ext cx="6127262" cy="2862322"/>
          </a:xfrm>
          <a:prstGeom prst="rect">
            <a:avLst/>
          </a:prstGeom>
          <a:noFill/>
        </p:spPr>
        <p:txBody>
          <a:bodyPr wrap="square" rtlCol="0">
            <a:spAutoFit/>
          </a:bodyPr>
          <a:lstStyle/>
          <a:p>
            <a:pPr marL="342900" indent="-342900">
              <a:buAutoNum type="arabicPeriod"/>
            </a:pPr>
            <a:r>
              <a:rPr lang="en-US" altLang="ko-KR" sz="2000" dirty="0">
                <a:latin typeface="Times New Roman" panose="02020603050405020304" pitchFamily="18" charset="0"/>
                <a:cs typeface="Times New Roman" panose="02020603050405020304" pitchFamily="18" charset="0"/>
              </a:rPr>
              <a:t>Introduction</a:t>
            </a:r>
          </a:p>
          <a:p>
            <a:pPr marL="342900" indent="-342900">
              <a:buAutoNum type="arabicPeriod"/>
            </a:pPr>
            <a:endParaRPr lang="en-US" altLang="ko-KR" sz="2000" dirty="0">
              <a:latin typeface="Times New Roman" panose="02020603050405020304" pitchFamily="18" charset="0"/>
              <a:cs typeface="Times New Roman" panose="02020603050405020304" pitchFamily="18" charset="0"/>
            </a:endParaRPr>
          </a:p>
          <a:p>
            <a:pPr marL="342900" indent="-342900">
              <a:buAutoNum type="arabicPeriod"/>
            </a:pPr>
            <a:r>
              <a:rPr lang="en-US" altLang="ko-KR" sz="2000" dirty="0">
                <a:latin typeface="Times New Roman" panose="02020603050405020304" pitchFamily="18" charset="0"/>
                <a:cs typeface="Times New Roman" panose="02020603050405020304" pitchFamily="18" charset="0"/>
              </a:rPr>
              <a:t>Preliminaries</a:t>
            </a:r>
          </a:p>
          <a:p>
            <a:pPr marL="342900" indent="-342900">
              <a:buAutoNum type="arabicPeriod"/>
            </a:pPr>
            <a:endParaRPr lang="en-US" altLang="ko-KR" sz="2000" dirty="0">
              <a:latin typeface="Times New Roman" panose="02020603050405020304" pitchFamily="18" charset="0"/>
              <a:cs typeface="Times New Roman" panose="02020603050405020304" pitchFamily="18" charset="0"/>
            </a:endParaRPr>
          </a:p>
          <a:p>
            <a:pPr marL="342900" indent="-342900">
              <a:buAutoNum type="arabicPeriod"/>
            </a:pPr>
            <a:r>
              <a:rPr lang="en-US" altLang="ko-KR" sz="2000" dirty="0">
                <a:latin typeface="Times New Roman" panose="02020603050405020304" pitchFamily="18" charset="0"/>
                <a:cs typeface="Times New Roman" panose="02020603050405020304" pitchFamily="18" charset="0"/>
              </a:rPr>
              <a:t>Dual Diffusion Implicit Bridges</a:t>
            </a:r>
          </a:p>
          <a:p>
            <a:pPr marL="342900" indent="-342900">
              <a:buAutoNum type="arabicPeriod"/>
            </a:pPr>
            <a:endParaRPr lang="en-US" altLang="ko-KR" sz="2000" dirty="0">
              <a:latin typeface="Times New Roman" panose="02020603050405020304" pitchFamily="18" charset="0"/>
              <a:cs typeface="Times New Roman" panose="02020603050405020304" pitchFamily="18" charset="0"/>
            </a:endParaRPr>
          </a:p>
          <a:p>
            <a:pPr marL="342900" indent="-342900">
              <a:buAutoNum type="arabicPeriod"/>
            </a:pPr>
            <a:r>
              <a:rPr lang="en-US" altLang="ko-KR" sz="2000" dirty="0">
                <a:latin typeface="Times New Roman" panose="02020603050405020304" pitchFamily="18" charset="0"/>
                <a:cs typeface="Times New Roman" panose="02020603050405020304" pitchFamily="18" charset="0"/>
              </a:rPr>
              <a:t>Experiments</a:t>
            </a:r>
          </a:p>
          <a:p>
            <a:pPr marL="342900" indent="-342900">
              <a:buAutoNum type="arabicPeriod"/>
            </a:pPr>
            <a:endParaRPr lang="en-US" altLang="ko-KR" sz="2000" dirty="0">
              <a:latin typeface="Times New Roman" panose="02020603050405020304" pitchFamily="18" charset="0"/>
              <a:cs typeface="Times New Roman" panose="02020603050405020304" pitchFamily="18" charset="0"/>
            </a:endParaRPr>
          </a:p>
          <a:p>
            <a:pPr marL="342900" indent="-342900">
              <a:buAutoNum type="arabicPeriod"/>
            </a:pPr>
            <a:r>
              <a:rPr lang="en-US" altLang="ko-KR" sz="2000" dirty="0">
                <a:latin typeface="Times New Roman" panose="02020603050405020304" pitchFamily="18" charset="0"/>
                <a:cs typeface="Times New Roman" panose="02020603050405020304" pitchFamily="18" charset="0"/>
              </a:rPr>
              <a:t>Conclusions</a:t>
            </a:r>
            <a:endParaRPr lang="ko-KR"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sp>
        <p:nvSpPr>
          <p:cNvPr id="97" name="Google Shape;97;p2"/>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1. Introduction</a:t>
            </a:r>
            <a:endParaRPr sz="2800" i="0" u="none" strike="noStrike" cap="none" dirty="0">
              <a:solidFill>
                <a:srgbClr val="000000"/>
              </a:solidFill>
              <a:latin typeface="Times New Roman"/>
              <a:ea typeface="Times New Roman"/>
              <a:cs typeface="Times New Roman"/>
              <a:sym typeface="Times New Roman"/>
            </a:endParaRPr>
          </a:p>
        </p:txBody>
      </p: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2" name="TextBox 1">
            <a:extLst>
              <a:ext uri="{FF2B5EF4-FFF2-40B4-BE49-F238E27FC236}">
                <a16:creationId xmlns:a16="http://schemas.microsoft.com/office/drawing/2014/main" id="{741B6935-00CF-1530-DDCA-97DEFD4DA67F}"/>
              </a:ext>
            </a:extLst>
          </p:cNvPr>
          <p:cNvSpPr txBox="1"/>
          <p:nvPr/>
        </p:nvSpPr>
        <p:spPr>
          <a:xfrm>
            <a:off x="152400" y="2274838"/>
            <a:ext cx="11887200" cy="2308324"/>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Transferring images from one domain to another while preserving the content representations is an important problem.</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Difficult to obtain paired images → unpaired translation methods are relevant (e.g. </a:t>
            </a:r>
            <a:r>
              <a:rPr lang="en-US" altLang="ko-KR" sz="1600" dirty="0" err="1">
                <a:latin typeface="Times New Roman" panose="02020603050405020304" pitchFamily="18" charset="0"/>
                <a:cs typeface="Times New Roman" panose="02020603050405020304" pitchFamily="18" charset="0"/>
              </a:rPr>
              <a:t>CycleGAN</a:t>
            </a:r>
            <a:r>
              <a:rPr lang="en-US" altLang="ko-KR" sz="1600" dirty="0">
                <a:latin typeface="Times New Roman" panose="02020603050405020304" pitchFamily="18" charset="0"/>
                <a:cs typeface="Times New Roman" panose="02020603050405020304" pitchFamily="18" charset="0"/>
              </a:rPr>
              <a:t>, Normalizing flows).</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First drawback: </a:t>
            </a:r>
            <a:r>
              <a:rPr lang="en-US" altLang="ko-KR" sz="1600" i="1" dirty="0">
                <a:latin typeface="Times New Roman" panose="02020603050405020304" pitchFamily="18" charset="0"/>
                <a:cs typeface="Times New Roman" panose="02020603050405020304" pitchFamily="18" charset="0"/>
              </a:rPr>
              <a:t>adaptability </a:t>
            </a:r>
            <a:r>
              <a:rPr lang="en-US" altLang="ko-KR" sz="1600" dirty="0">
                <a:latin typeface="Times New Roman" panose="02020603050405020304" pitchFamily="18" charset="0"/>
                <a:cs typeface="Times New Roman" panose="02020603050405020304" pitchFamily="18" charset="0"/>
              </a:rPr>
              <a:t>to alternative domains. → Multi-domain translation method is relevant (e.g. </a:t>
            </a:r>
            <a:r>
              <a:rPr lang="en-US" altLang="ko-KR" sz="1600" dirty="0" err="1">
                <a:latin typeface="Times New Roman" panose="02020603050405020304" pitchFamily="18" charset="0"/>
                <a:cs typeface="Times New Roman" panose="02020603050405020304" pitchFamily="18" charset="0"/>
              </a:rPr>
              <a:t>StarGAN</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 Shared domain needs to be carefully chosen </a:t>
            </a:r>
            <a:r>
              <a:rPr lang="en-US" altLang="ko-KR" sz="1600" i="1" dirty="0">
                <a:latin typeface="Times New Roman" panose="02020603050405020304" pitchFamily="18" charset="0"/>
                <a:cs typeface="Times New Roman" panose="02020603050405020304" pitchFamily="18" charset="0"/>
              </a:rPr>
              <a:t>a priori</a:t>
            </a:r>
            <a:r>
              <a:rPr lang="en-US" altLang="ko-KR" sz="1600" dirty="0">
                <a:latin typeface="Times New Roman" panose="02020603050405020304" pitchFamily="18" charset="0"/>
                <a:cs typeface="Times New Roman" panose="02020603050405020304" pitchFamily="18" charset="0"/>
              </a:rPr>
              <a:t> (e.g. sketches </a:t>
            </a:r>
            <a:r>
              <a:rPr lang="en-US" altLang="ko-KR" sz="1600" dirty="0" err="1">
                <a:latin typeface="Times New Roman" panose="02020603050405020304" pitchFamily="18" charset="0"/>
                <a:cs typeface="Times New Roman" panose="02020603050405020304" pitchFamily="18" charset="0"/>
              </a:rPr>
              <a:t>v.s</a:t>
            </a:r>
            <a:r>
              <a:rPr lang="en-US" altLang="ko-KR" sz="1600" dirty="0">
                <a:latin typeface="Times New Roman" panose="02020603050405020304" pitchFamily="18" charset="0"/>
                <a:cs typeface="Times New Roman" panose="02020603050405020304" pitchFamily="18" charset="0"/>
              </a:rPr>
              <a:t>. photos).</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Second drawback: </a:t>
            </a:r>
            <a:r>
              <a:rPr lang="en-US" altLang="ko-KR" sz="1600" i="1" dirty="0">
                <a:latin typeface="Times New Roman" panose="02020603050405020304" pitchFamily="18" charset="0"/>
                <a:cs typeface="Times New Roman" panose="02020603050405020304" pitchFamily="18" charset="0"/>
              </a:rPr>
              <a:t>lack of privacy protection </a:t>
            </a:r>
            <a:r>
              <a:rPr lang="en-US" altLang="ko-KR" sz="1600" dirty="0">
                <a:latin typeface="Times New Roman" panose="02020603050405020304" pitchFamily="18" charset="0"/>
                <a:cs typeface="Times New Roman" panose="02020603050405020304" pitchFamily="18" charset="0"/>
              </a:rPr>
              <a:t>of the datasets → Access requirement to both datasets simultaneously and certain privacy-sensitive applications such as medical imaging.</a:t>
            </a:r>
          </a:p>
        </p:txBody>
      </p:sp>
    </p:spTree>
    <p:extLst>
      <p:ext uri="{BB962C8B-B14F-4D97-AF65-F5344CB8AC3E}">
        <p14:creationId xmlns:p14="http://schemas.microsoft.com/office/powerpoint/2010/main" val="343899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sp>
        <p:nvSpPr>
          <p:cNvPr id="97" name="Google Shape;97;p2"/>
          <p:cNvSpPr txBox="1"/>
          <p:nvPr/>
        </p:nvSpPr>
        <p:spPr>
          <a:xfrm>
            <a:off x="152400" y="231750"/>
            <a:ext cx="9490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dirty="0">
                <a:solidFill>
                  <a:srgbClr val="333333"/>
                </a:solidFill>
                <a:latin typeface="Times New Roman"/>
                <a:ea typeface="Times New Roman"/>
                <a:cs typeface="Times New Roman"/>
                <a:sym typeface="Times New Roman"/>
              </a:rPr>
              <a:t>1. Introduction</a:t>
            </a:r>
            <a:endParaRPr sz="2800" i="0" u="none" strike="noStrike" cap="none" dirty="0">
              <a:solidFill>
                <a:srgbClr val="000000"/>
              </a:solidFill>
              <a:latin typeface="Times New Roman"/>
              <a:ea typeface="Times New Roman"/>
              <a:cs typeface="Times New Roman"/>
              <a:sym typeface="Times New Roman"/>
            </a:endParaRPr>
          </a:p>
        </p:txBody>
      </p: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2" name="TextBox 1">
            <a:extLst>
              <a:ext uri="{FF2B5EF4-FFF2-40B4-BE49-F238E27FC236}">
                <a16:creationId xmlns:a16="http://schemas.microsoft.com/office/drawing/2014/main" id="{741B6935-00CF-1530-DDCA-97DEFD4DA67F}"/>
              </a:ext>
            </a:extLst>
          </p:cNvPr>
          <p:cNvSpPr txBox="1"/>
          <p:nvPr/>
        </p:nvSpPr>
        <p:spPr>
          <a:xfrm>
            <a:off x="152399" y="2028616"/>
            <a:ext cx="11887200" cy="2800767"/>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For seeking to mitigate both problems, Dual Diffusion Implicit Bridges (DDIBs) are proposed.</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DDIBs is an image-to-image-translation method inspired by score/diffusion models. </a:t>
            </a:r>
          </a:p>
          <a:p>
            <a:pPr indent="457200"/>
            <a:r>
              <a:rPr lang="en-US" altLang="ko-KR" sz="1600" dirty="0">
                <a:latin typeface="Times New Roman" panose="02020603050405020304" pitchFamily="18" charset="0"/>
                <a:cs typeface="Times New Roman" panose="02020603050405020304" pitchFamily="18" charset="0"/>
              </a:rPr>
              <a:t>1. Not require paired training.</a:t>
            </a:r>
          </a:p>
          <a:p>
            <a:pPr indent="457200"/>
            <a:r>
              <a:rPr lang="en-US" altLang="ko-KR" sz="1600" dirty="0">
                <a:latin typeface="Times New Roman" panose="02020603050405020304" pitchFamily="18" charset="0"/>
                <a:cs typeface="Times New Roman" panose="02020603050405020304" pitchFamily="18" charset="0"/>
              </a:rPr>
              <a:t>2. Stay applicable in other pairs.</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DDIBs are based on the method known as denoising diffusion implicit models (DDIMs).</a:t>
            </a:r>
          </a:p>
          <a:p>
            <a:pPr marL="342900" indent="-34290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Highlight two important theoretical properties:</a:t>
            </a:r>
          </a:p>
          <a:p>
            <a:pPr indent="457200"/>
            <a:r>
              <a:rPr lang="en-US" altLang="ko-KR" sz="1600" dirty="0">
                <a:latin typeface="Times New Roman" panose="02020603050405020304" pitchFamily="18" charset="0"/>
                <a:cs typeface="Times New Roman" panose="02020603050405020304" pitchFamily="18" charset="0"/>
              </a:rPr>
              <a:t>1. The </a:t>
            </a:r>
            <a:r>
              <a:rPr lang="en-US" altLang="ko-KR" sz="1600" i="1" dirty="0">
                <a:latin typeface="Times New Roman" panose="02020603050405020304" pitchFamily="18" charset="0"/>
                <a:cs typeface="Times New Roman" panose="02020603050405020304" pitchFamily="18" charset="0"/>
              </a:rPr>
              <a:t>probability flow </a:t>
            </a:r>
            <a:r>
              <a:rPr lang="en-US" altLang="ko-KR" sz="1600" dirty="0">
                <a:latin typeface="Times New Roman" panose="02020603050405020304" pitchFamily="18" charset="0"/>
                <a:cs typeface="Times New Roman" panose="02020603050405020304" pitchFamily="18" charset="0"/>
              </a:rPr>
              <a:t>(PF) ordinary differential equation (ODE) comprise the solution of a special Schrödinger Bridge Problem (SBP).</a:t>
            </a:r>
          </a:p>
          <a:p>
            <a:pPr indent="457200"/>
            <a:r>
              <a:rPr lang="en-US" altLang="ko-KR" sz="1600" dirty="0">
                <a:latin typeface="Times New Roman" panose="02020603050405020304" pitchFamily="18" charset="0"/>
                <a:cs typeface="Times New Roman" panose="02020603050405020304" pitchFamily="18" charset="0"/>
              </a:rPr>
              <a:t>2. DDIBs guarantee exact cycle consistency.</a:t>
            </a:r>
          </a:p>
        </p:txBody>
      </p:sp>
    </p:spTree>
    <p:extLst>
      <p:ext uri="{BB962C8B-B14F-4D97-AF65-F5344CB8AC3E}">
        <p14:creationId xmlns:p14="http://schemas.microsoft.com/office/powerpoint/2010/main" val="180060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3054D6-D345-E22C-FC2B-6CCF1F1C4517}"/>
                  </a:ext>
                </a:extLst>
              </p:cNvPr>
              <p:cNvSpPr txBox="1"/>
              <p:nvPr/>
            </p:nvSpPr>
            <p:spPr>
              <a:xfrm>
                <a:off x="152399" y="1565490"/>
                <a:ext cx="11887200" cy="4381969"/>
              </a:xfrm>
              <a:prstGeom prst="rect">
                <a:avLst/>
              </a:prstGeom>
              <a:noFill/>
            </p:spPr>
            <p:txBody>
              <a:bodyPr wrap="square" rtlCol="0">
                <a:spAutoFit/>
              </a:bodyPr>
              <a:lstStyle/>
              <a:p>
                <a:pPr marL="342900" indent="-34290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Two representative models of score-based generative models:</a:t>
                </a:r>
              </a:p>
              <a:p>
                <a:pPr indent="457200"/>
                <a:r>
                  <a:rPr lang="en-US" altLang="ko-KR" sz="1600" dirty="0">
                    <a:latin typeface="Times New Roman" panose="02020603050405020304" pitchFamily="18" charset="0"/>
                    <a:cs typeface="Times New Roman" panose="02020603050405020304" pitchFamily="18" charset="0"/>
                  </a:rPr>
                  <a:t>1. Score matching with Langevin dynamics (SMLD)</a:t>
                </a:r>
              </a:p>
              <a:p>
                <a:pPr indent="457200"/>
                <a:r>
                  <a:rPr lang="en-US" altLang="ko-KR" sz="1600" dirty="0">
                    <a:latin typeface="Times New Roman" panose="02020603050405020304" pitchFamily="18" charset="0"/>
                    <a:cs typeface="Times New Roman" panose="02020603050405020304" pitchFamily="18" charset="0"/>
                  </a:rPr>
                  <a:t>2. Denoising diffusion probabilistic models (DDPMs)</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Both methods are contained within the framework of Stochastic Differential Equations (SDEs).</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Stochastic Differential Equation (SDE) Representation.</a:t>
                </a:r>
                <a:r>
                  <a:rPr lang="en-US" altLang="ko-KR" sz="1600" dirty="0">
                    <a:latin typeface="Times New Roman" panose="02020603050405020304" pitchFamily="18" charset="0"/>
                    <a:cs typeface="Times New Roman" panose="02020603050405020304" pitchFamily="18" charset="0"/>
                  </a:rPr>
                  <a:t> A forward and a corresponding backward SDE describe general diffusion and the reversed, generative processes:</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dx</m:t>
                      </m:r>
                      <m:r>
                        <m:rPr>
                          <m:nor/>
                        </m:rPr>
                        <a:rPr lang="en-US" altLang="ko-KR" sz="1600" b="0" i="0" smtClean="0">
                          <a:latin typeface="Cambria Math" panose="02040503050406030204" pitchFamily="18" charset="0"/>
                          <a:cs typeface="Times New Roman" panose="02020603050405020304" pitchFamily="18" charset="0"/>
                        </a:rPr>
                        <m:t> = </m:t>
                      </m:r>
                      <m:r>
                        <m:rPr>
                          <m:nor/>
                        </m:rPr>
                        <a:rPr lang="en-US" altLang="ko-KR" sz="1600" b="0" i="0" smtClean="0">
                          <a:latin typeface="Cambria Math" panose="02040503050406030204" pitchFamily="18" charset="0"/>
                          <a:cs typeface="Times New Roman" panose="02020603050405020304" pitchFamily="18" charset="0"/>
                        </a:rPr>
                        <m:t>f</m:t>
                      </m:r>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r>
                            <m:rPr>
                              <m:nor/>
                            </m:rPr>
                            <a:rPr lang="en-US" altLang="ko-KR" sz="1600" b="0" i="0" smtClean="0">
                              <a:latin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cs typeface="Times New Roman" panose="02020603050405020304" pitchFamily="18" charset="0"/>
                            </a:rPr>
                            <m:t>𝑡</m:t>
                          </m:r>
                        </m:e>
                      </m:d>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r>
                        <a:rPr lang="en-US" altLang="ko-KR" sz="1600" b="0" i="1"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dw</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dx</m:t>
                      </m:r>
                      <m:r>
                        <m:rPr>
                          <m:nor/>
                        </m:rPr>
                        <a:rPr lang="en-US" altLang="ko-KR" sz="1600" b="0" i="0" smtClean="0">
                          <a:latin typeface="Cambria Math" panose="02040503050406030204" pitchFamily="18" charset="0"/>
                          <a:cs typeface="Times New Roman" panose="02020603050405020304" pitchFamily="18" charset="0"/>
                        </a:rPr>
                        <m:t> = </m:t>
                      </m:r>
                      <m:d>
                        <m:dPr>
                          <m:begChr m:val="["/>
                          <m:endChr m:val="]"/>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i="0" smtClean="0">
                              <a:latin typeface="Cambria Math" panose="02040503050406030204" pitchFamily="18" charset="0"/>
                              <a:cs typeface="Times New Roman" panose="02020603050405020304" pitchFamily="18" charset="0"/>
                            </a:rPr>
                            <m:t>f</m:t>
                          </m:r>
                          <m:r>
                            <a:rPr lang="en-US" altLang="ko-KR" sz="1600" b="0" i="1" smtClean="0">
                              <a:latin typeface="Cambria Math" panose="02040503050406030204" pitchFamily="18" charset="0"/>
                              <a:cs typeface="Times New Roman" panose="02020603050405020304" pitchFamily="18" charset="0"/>
                            </a:rPr>
                            <m:t>−</m:t>
                          </m:r>
                          <m:sSup>
                            <m:sSupPr>
                              <m:ctrlPr>
                                <a:rPr lang="en-US" altLang="ko-KR" sz="1600" b="0" i="1" smtClean="0">
                                  <a:latin typeface="Cambria Math" panose="02040503050406030204" pitchFamily="18" charset="0"/>
                                  <a:cs typeface="Times New Roman" panose="02020603050405020304" pitchFamily="18" charset="0"/>
                                </a:rPr>
                              </m:ctrlPr>
                            </m:sSupPr>
                            <m:e>
                              <m:r>
                                <a:rPr lang="en-US" altLang="ko-KR" sz="1600" b="0" i="1" smtClean="0">
                                  <a:latin typeface="Cambria Math" panose="02040503050406030204" pitchFamily="18" charset="0"/>
                                  <a:cs typeface="Times New Roman" panose="02020603050405020304" pitchFamily="18" charset="0"/>
                                </a:rPr>
                                <m:t>𝑔</m:t>
                              </m:r>
                            </m:e>
                            <m:sup>
                              <m:r>
                                <a:rPr lang="en-US" altLang="ko-KR" sz="1600" b="0" i="1" smtClean="0">
                                  <a:latin typeface="Cambria Math" panose="02040503050406030204" pitchFamily="18" charset="0"/>
                                  <a:cs typeface="Times New Roman" panose="02020603050405020304" pitchFamily="18" charset="0"/>
                                </a:rPr>
                                <m:t>2</m:t>
                              </m:r>
                            </m:sup>
                          </m:sSup>
                          <m:sSub>
                            <m:sSubPr>
                              <m:ctrlPr>
                                <a:rPr lang="en-US" altLang="ko-KR" sz="1600" b="0" i="1" smtClean="0">
                                  <a:latin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b="0" i="0" smtClean="0">
                                  <a:latin typeface="Cambria Math" panose="02040503050406030204" pitchFamily="18" charset="0"/>
                                  <a:cs typeface="Times New Roman" panose="02020603050405020304" pitchFamily="18" charset="0"/>
                                </a:rPr>
                                <m:t>x</m:t>
                              </m:r>
                            </m:sub>
                          </m:sSub>
                          <m:r>
                            <m:rPr>
                              <m:nor/>
                            </m:rPr>
                            <a:rPr lang="en-US" altLang="ko-KR" sz="1600" b="0" i="0" smtClean="0">
                              <a:latin typeface="Cambria Math" panose="02040503050406030204" pitchFamily="18" charset="0"/>
                              <a:cs typeface="Times New Roman" panose="02020603050405020304" pitchFamily="18" charset="0"/>
                            </a:rPr>
                            <m:t>log</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e>
                          </m:d>
                        </m:e>
                      </m:d>
                      <m:r>
                        <a:rPr lang="en-US" altLang="ko-KR" sz="1600" b="0" i="1"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𝑔</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dw</m:t>
                      </m:r>
                    </m:oMath>
                  </m:oMathPara>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 w is the standard Wiener process, </a:t>
                </a:r>
                <a14:m>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f</m:t>
                    </m:r>
                    <m:r>
                      <m:rPr>
                        <m:nor/>
                      </m:rPr>
                      <a:rPr lang="en-US" altLang="ko-KR" sz="1600" b="0" i="0" smtClean="0">
                        <a:latin typeface="Cambria Math" panose="02040503050406030204" pitchFamily="18" charset="0"/>
                        <a:cs typeface="Times New Roman" panose="02020603050405020304" pitchFamily="18" charset="0"/>
                      </a:rPr>
                      <m:t>(</m:t>
                    </m:r>
                    <m:r>
                      <m:rPr>
                        <m:nor/>
                      </m:rPr>
                      <a:rPr lang="en-US" altLang="ko-KR" sz="1600" b="0" i="0" smtClean="0">
                        <a:latin typeface="Cambria Math" panose="02040503050406030204" pitchFamily="18" charset="0"/>
                        <a:cs typeface="Times New Roman" panose="02020603050405020304" pitchFamily="18" charset="0"/>
                      </a:rPr>
                      <m:t>x</m:t>
                    </m:r>
                    <m:r>
                      <m:rPr>
                        <m:nor/>
                      </m:rPr>
                      <a:rPr lang="en-US" altLang="ko-KR" sz="1600" b="0" i="0"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oMath>
                </a14:m>
                <a:r>
                  <a:rPr lang="en-US" altLang="ko-KR" sz="1600" dirty="0">
                    <a:latin typeface="Times New Roman" panose="02020603050405020304" pitchFamily="18" charset="0"/>
                    <a:cs typeface="Times New Roman" panose="02020603050405020304" pitchFamily="18" charset="0"/>
                  </a:rPr>
                  <a:t> is the drift coefficient, </a:t>
                </a:r>
                <a14:m>
                  <m:oMath xmlns:m="http://schemas.openxmlformats.org/officeDocument/2006/math">
                    <m:r>
                      <a:rPr lang="en-US" altLang="ko-KR" sz="1600" b="0" i="1" smtClean="0">
                        <a:latin typeface="Cambria Math" panose="02040503050406030204" pitchFamily="18" charset="0"/>
                        <a:cs typeface="Times New Roman" panose="02020603050405020304" pitchFamily="18" charset="0"/>
                      </a:rPr>
                      <m:t>𝑔</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oMath>
                </a14:m>
                <a:r>
                  <a:rPr lang="en-US" altLang="ko-KR" sz="1600" dirty="0">
                    <a:latin typeface="Times New Roman" panose="02020603050405020304" pitchFamily="18" charset="0"/>
                    <a:cs typeface="Times New Roman" panose="02020603050405020304" pitchFamily="18" charset="0"/>
                  </a:rPr>
                  <a:t> is the diffusion coefficient, and </a:t>
                </a:r>
                <a14:m>
                  <m:oMath xmlns:m="http://schemas.openxmlformats.org/officeDocument/2006/math">
                    <m:sSub>
                      <m:sSubPr>
                        <m:ctrlPr>
                          <a:rPr lang="en-US" altLang="ko-KR" sz="160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e>
                    </m:d>
                  </m:oMath>
                </a14:m>
                <a:r>
                  <a:rPr lang="en-US" altLang="ko-KR" sz="1600" dirty="0">
                    <a:latin typeface="Times New Roman" panose="02020603050405020304" pitchFamily="18" charset="0"/>
                    <a:cs typeface="Times New Roman" panose="02020603050405020304" pitchFamily="18" charset="0"/>
                  </a:rPr>
                  <a:t> is the score function.</a:t>
                </a: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SMLD → A </a:t>
                </a:r>
                <a:r>
                  <a:rPr lang="en-US" altLang="ko-KR" sz="1600" i="1" dirty="0">
                    <a:latin typeface="Times New Roman" panose="02020603050405020304" pitchFamily="18" charset="0"/>
                    <a:cs typeface="Times New Roman" panose="02020603050405020304" pitchFamily="18" charset="0"/>
                  </a:rPr>
                  <a:t>Variance-Exploding</a:t>
                </a:r>
                <a:r>
                  <a:rPr lang="en-US" altLang="ko-KR" sz="1600" dirty="0">
                    <a:latin typeface="Times New Roman" panose="02020603050405020304" pitchFamily="18" charset="0"/>
                    <a:cs typeface="Times New Roman" panose="02020603050405020304" pitchFamily="18" charset="0"/>
                  </a:rPr>
                  <a:t> (VE) SDE: </a:t>
                </a:r>
                <a14:m>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dx</m:t>
                    </m:r>
                    <m:r>
                      <a:rPr lang="en-US" altLang="ko-KR" sz="1600" b="0" i="1" smtClean="0">
                        <a:latin typeface="Cambria Math" panose="02040503050406030204" pitchFamily="18" charset="0"/>
                        <a:cs typeface="Times New Roman" panose="02020603050405020304" pitchFamily="18" charset="0"/>
                      </a:rPr>
                      <m:t>= </m:t>
                    </m:r>
                    <m:rad>
                      <m:radPr>
                        <m:degHide m:val="on"/>
                        <m:ctrlPr>
                          <a:rPr lang="en-US" altLang="ko-KR" sz="1600" b="0" i="1" smtClean="0">
                            <a:latin typeface="Cambria Math" panose="02040503050406030204" pitchFamily="18" charset="0"/>
                            <a:cs typeface="Times New Roman" panose="02020603050405020304" pitchFamily="18" charset="0"/>
                          </a:rPr>
                        </m:ctrlPr>
                      </m:radPr>
                      <m:deg/>
                      <m:e>
                        <m:r>
                          <m:rPr>
                            <m:nor/>
                          </m:rPr>
                          <a:rPr lang="en-US" altLang="ko-KR" sz="1600" b="0" i="0" smtClean="0">
                            <a:latin typeface="Cambria Math" panose="02040503050406030204" pitchFamily="18" charset="0"/>
                            <a:cs typeface="Times New Roman" panose="02020603050405020304" pitchFamily="18" charset="0"/>
                          </a:rPr>
                          <m:t>d</m:t>
                        </m:r>
                        <m:d>
                          <m:dPr>
                            <m:begChr m:val="["/>
                            <m:endChr m:val="]"/>
                            <m:ctrlPr>
                              <a:rPr lang="en-US" altLang="ko-KR" sz="1600" b="0" i="1" smtClean="0">
                                <a:latin typeface="Cambria Math" panose="02040503050406030204" pitchFamily="18" charset="0"/>
                                <a:cs typeface="Times New Roman" panose="02020603050405020304" pitchFamily="18" charset="0"/>
                              </a:rPr>
                            </m:ctrlPr>
                          </m:dPr>
                          <m:e>
                            <m:sSup>
                              <m:sSupPr>
                                <m:ctrlPr>
                                  <a:rPr lang="en-US" altLang="ko-KR" sz="1600" b="0" i="1" smtClean="0">
                                    <a:latin typeface="Cambria Math" panose="02040503050406030204" pitchFamily="18" charset="0"/>
                                    <a:cs typeface="Times New Roman" panose="02020603050405020304" pitchFamily="18" charset="0"/>
                                  </a:rPr>
                                </m:ctrlPr>
                              </m:sSupPr>
                              <m:e>
                                <m:r>
                                  <a:rPr lang="ko-KR" altLang="en-US" sz="1600" i="1">
                                    <a:latin typeface="Cambria Math" panose="02040503050406030204" pitchFamily="18" charset="0"/>
                                    <a:cs typeface="Times New Roman" panose="02020603050405020304" pitchFamily="18" charset="0"/>
                                  </a:rPr>
                                  <m:t>𝜎</m:t>
                                </m:r>
                              </m:e>
                              <m:sup>
                                <m:r>
                                  <a:rPr lang="en-US" altLang="ko-KR" sz="1600" b="0" i="1" smtClean="0">
                                    <a:latin typeface="Cambria Math" panose="02040503050406030204" pitchFamily="18" charset="0"/>
                                    <a:cs typeface="Times New Roman" panose="02020603050405020304" pitchFamily="18" charset="0"/>
                                  </a:rPr>
                                  <m:t>2</m:t>
                                </m:r>
                              </m:sup>
                            </m:sSup>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e>
                        </m:d>
                        <m:r>
                          <a:rPr lang="en-US" altLang="ko-KR" sz="1600" b="0" i="1" smtClean="0">
                            <a:latin typeface="Cambria Math" panose="02040503050406030204" pitchFamily="18" charset="0"/>
                            <a:cs typeface="Times New Roman" panose="02020603050405020304" pitchFamily="18" charset="0"/>
                          </a:rPr>
                          <m:t> / </m:t>
                        </m:r>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e>
                    </m:rad>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dw</m:t>
                    </m:r>
                    <m:r>
                      <m:rPr>
                        <m:nor/>
                      </m:rPr>
                      <a:rPr lang="en-US" altLang="ko-KR" sz="1600" b="0" i="0" smtClean="0">
                        <a:latin typeface="Cambria Math" panose="02040503050406030204" pitchFamily="18" charset="0"/>
                        <a:cs typeface="Times New Roman" panose="02020603050405020304" pitchFamily="18" charset="0"/>
                      </a:rPr>
                      <m:t>.</m:t>
                    </m:r>
                  </m:oMath>
                </a14:m>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DDPMs → A </a:t>
                </a:r>
                <a:r>
                  <a:rPr lang="en-US" altLang="ko-KR" sz="1600" i="1" dirty="0" err="1">
                    <a:latin typeface="Times New Roman" panose="02020603050405020304" pitchFamily="18" charset="0"/>
                    <a:cs typeface="Times New Roman" panose="02020603050405020304" pitchFamily="18" charset="0"/>
                  </a:rPr>
                  <a:t>Varinace</a:t>
                </a:r>
                <a:r>
                  <a:rPr lang="en-US" altLang="ko-KR" sz="1600" i="1" dirty="0">
                    <a:latin typeface="Times New Roman" panose="02020603050405020304" pitchFamily="18" charset="0"/>
                    <a:cs typeface="Times New Roman" panose="02020603050405020304" pitchFamily="18" charset="0"/>
                  </a:rPr>
                  <a:t>-Preserving</a:t>
                </a:r>
                <a:r>
                  <a:rPr lang="en-US" altLang="ko-KR" sz="1600" dirty="0">
                    <a:latin typeface="Times New Roman" panose="02020603050405020304" pitchFamily="18" charset="0"/>
                    <a:cs typeface="Times New Roman" panose="02020603050405020304" pitchFamily="18" charset="0"/>
                  </a:rPr>
                  <a:t> (VP) SDE: </a:t>
                </a:r>
                <a14:m>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dx</m:t>
                    </m:r>
                    <m:r>
                      <a:rPr lang="en-US" altLang="ko-KR" sz="1600" b="0" i="1" smtClean="0">
                        <a:latin typeface="Cambria Math" panose="02040503050406030204" pitchFamily="18" charset="0"/>
                        <a:cs typeface="Times New Roman" panose="02020603050405020304" pitchFamily="18" charset="0"/>
                      </a:rPr>
                      <m:t>=−</m:t>
                    </m:r>
                    <m:d>
                      <m:dPr>
                        <m:begChr m:val="["/>
                        <m:endChr m:val="]"/>
                        <m:ctrlPr>
                          <a:rPr lang="en-US" altLang="ko-KR" sz="1600" b="0" i="1" smtClean="0">
                            <a:latin typeface="Cambria Math" panose="02040503050406030204" pitchFamily="18" charset="0"/>
                            <a:cs typeface="Times New Roman" panose="02020603050405020304" pitchFamily="18" charset="0"/>
                          </a:rPr>
                        </m:ctrlPr>
                      </m:dPr>
                      <m:e>
                        <m:r>
                          <a:rPr lang="ko-KR" altLang="en-US" sz="1600" b="0" i="1" smtClean="0">
                            <a:latin typeface="Cambria Math" panose="02040503050406030204" pitchFamily="18" charset="0"/>
                            <a:cs typeface="Times New Roman" panose="02020603050405020304" pitchFamily="18" charset="0"/>
                          </a:rPr>
                          <m:t>𝛽</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r>
                          <m:rPr>
                            <m:nor/>
                          </m:rPr>
                          <a:rPr lang="en-US" altLang="ko-KR" sz="1600" b="0" i="0" smtClean="0">
                            <a:latin typeface="Cambria Math" panose="02040503050406030204" pitchFamily="18" charset="0"/>
                            <a:cs typeface="Times New Roman" panose="02020603050405020304" pitchFamily="18" charset="0"/>
                          </a:rPr>
                          <m:t> / </m:t>
                        </m:r>
                        <m:r>
                          <a:rPr lang="en-US" altLang="ko-KR" sz="1600" b="0" i="1" smtClean="0">
                            <a:latin typeface="Cambria Math" panose="02040503050406030204" pitchFamily="18" charset="0"/>
                            <a:cs typeface="Times New Roman" panose="02020603050405020304" pitchFamily="18" charset="0"/>
                          </a:rPr>
                          <m:t>2</m:t>
                        </m:r>
                      </m:e>
                    </m:d>
                    <m:r>
                      <m:rPr>
                        <m:nor/>
                      </m:rPr>
                      <a:rPr lang="en-US" altLang="ko-KR" sz="1600" b="0" i="0" smtClean="0">
                        <a:latin typeface="Cambria Math" panose="02040503050406030204" pitchFamily="18" charset="0"/>
                        <a:cs typeface="Times New Roman" panose="02020603050405020304" pitchFamily="18" charset="0"/>
                      </a:rPr>
                      <m:t>x</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rad>
                      <m:radPr>
                        <m:degHide m:val="on"/>
                        <m:ctrlPr>
                          <a:rPr lang="en-US" altLang="ko-KR" sz="1600" b="0" i="1" smtClean="0">
                            <a:latin typeface="Cambria Math" panose="02040503050406030204" pitchFamily="18" charset="0"/>
                            <a:cs typeface="Times New Roman" panose="02020603050405020304" pitchFamily="18" charset="0"/>
                          </a:rPr>
                        </m:ctrlPr>
                      </m:radPr>
                      <m:deg/>
                      <m:e>
                        <m:r>
                          <a:rPr lang="ko-KR" altLang="en-US" sz="1600" b="0" i="1" smtClean="0">
                            <a:latin typeface="Cambria Math" panose="02040503050406030204" pitchFamily="18" charset="0"/>
                            <a:cs typeface="Times New Roman" panose="02020603050405020304" pitchFamily="18" charset="0"/>
                          </a:rPr>
                          <m:t>𝛽</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e>
                    </m:rad>
                    <m:r>
                      <a:rPr lang="en-US" altLang="ko-KR" sz="1600" b="0" i="1"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dw</m:t>
                    </m:r>
                  </m:oMath>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Notably, VP SDE = VE SDE through reparameterization. </a:t>
                </a:r>
              </a:p>
            </p:txBody>
          </p:sp>
        </mc:Choice>
        <mc:Fallback xmlns="">
          <p:sp>
            <p:nvSpPr>
              <p:cNvPr id="8" name="TextBox 7">
                <a:extLst>
                  <a:ext uri="{FF2B5EF4-FFF2-40B4-BE49-F238E27FC236}">
                    <a16:creationId xmlns:a16="http://schemas.microsoft.com/office/drawing/2014/main" id="{B33054D6-D345-E22C-FC2B-6CCF1F1C4517}"/>
                  </a:ext>
                </a:extLst>
              </p:cNvPr>
              <p:cNvSpPr txBox="1">
                <a:spLocks noRot="1" noChangeAspect="1" noMove="1" noResize="1" noEditPoints="1" noAdjustHandles="1" noChangeArrowheads="1" noChangeShapeType="1" noTextEdit="1"/>
              </p:cNvSpPr>
              <p:nvPr/>
            </p:nvSpPr>
            <p:spPr>
              <a:xfrm>
                <a:off x="152399" y="1565490"/>
                <a:ext cx="11887200" cy="4381969"/>
              </a:xfrm>
              <a:prstGeom prst="rect">
                <a:avLst/>
              </a:prstGeom>
              <a:blipFill>
                <a:blip r:embed="rId4"/>
                <a:stretch>
                  <a:fillRect l="-205" t="-417" b="-834"/>
                </a:stretch>
              </a:blipFill>
            </p:spPr>
            <p:txBody>
              <a:bodyPr/>
              <a:lstStyle/>
              <a:p>
                <a:r>
                  <a:rPr lang="ko-KR" altLang="en-US">
                    <a:noFill/>
                  </a:rPr>
                  <a:t> </a:t>
                </a:r>
              </a:p>
            </p:txBody>
          </p:sp>
        </mc:Fallback>
      </mc:AlternateContent>
      <p:sp>
        <p:nvSpPr>
          <p:cNvPr id="2" name="Google Shape;97;p2">
            <a:extLst>
              <a:ext uri="{FF2B5EF4-FFF2-40B4-BE49-F238E27FC236}">
                <a16:creationId xmlns:a16="http://schemas.microsoft.com/office/drawing/2014/main" id="{D77EE739-2516-05F1-76F4-DB18D92848F3}"/>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a:buSzPts val="2400"/>
            </a:pPr>
            <a:r>
              <a:rPr lang="en-US" sz="2800" dirty="0">
                <a:solidFill>
                  <a:srgbClr val="333333"/>
                </a:solidFill>
                <a:latin typeface="Times New Roman"/>
                <a:ea typeface="Times New Roman"/>
                <a:cs typeface="Times New Roman"/>
                <a:sym typeface="Times New Roman"/>
              </a:rPr>
              <a:t>2. </a:t>
            </a:r>
            <a:r>
              <a:rPr lang="en-US" altLang="ko-KR" sz="2800" dirty="0">
                <a:latin typeface="Times New Roman" panose="02020603050405020304" pitchFamily="18" charset="0"/>
                <a:cs typeface="Times New Roman" panose="02020603050405020304" pitchFamily="18" charset="0"/>
              </a:rPr>
              <a:t>Preliminaries</a:t>
            </a:r>
          </a:p>
          <a:p>
            <a:pPr marL="288000">
              <a:buSzPts val="2400"/>
            </a:pPr>
            <a:r>
              <a:rPr lang="en-US" altLang="ko-KR" sz="2000" dirty="0">
                <a:latin typeface="Times New Roman" panose="02020603050405020304" pitchFamily="18" charset="0"/>
                <a:cs typeface="Times New Roman" panose="02020603050405020304" pitchFamily="18" charset="0"/>
              </a:rPr>
              <a:t>2.1 Score-Based Generative Models (SGMs)</a:t>
            </a:r>
          </a:p>
        </p:txBody>
      </p:sp>
    </p:spTree>
    <p:extLst>
      <p:ext uri="{BB962C8B-B14F-4D97-AF65-F5344CB8AC3E}">
        <p14:creationId xmlns:p14="http://schemas.microsoft.com/office/powerpoint/2010/main" val="325272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pic>
        <p:nvPicPr>
          <p:cNvPr id="2" name="그림 1">
            <a:extLst>
              <a:ext uri="{FF2B5EF4-FFF2-40B4-BE49-F238E27FC236}">
                <a16:creationId xmlns:a16="http://schemas.microsoft.com/office/drawing/2014/main" id="{F5F4B651-2780-3859-8EAB-94AA617571C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4652" y="1465619"/>
            <a:ext cx="11162695" cy="3926762"/>
          </a:xfrm>
          <a:prstGeom prst="rect">
            <a:avLst/>
          </a:prstGeom>
        </p:spPr>
      </p:pic>
      <p:sp>
        <p:nvSpPr>
          <p:cNvPr id="4" name="TextBox 3">
            <a:extLst>
              <a:ext uri="{FF2B5EF4-FFF2-40B4-BE49-F238E27FC236}">
                <a16:creationId xmlns:a16="http://schemas.microsoft.com/office/drawing/2014/main" id="{9497A5CB-2A5E-B796-544A-F9A324E396CB}"/>
              </a:ext>
            </a:extLst>
          </p:cNvPr>
          <p:cNvSpPr txBox="1"/>
          <p:nvPr/>
        </p:nvSpPr>
        <p:spPr>
          <a:xfrm>
            <a:off x="1515476" y="6440835"/>
            <a:ext cx="10524123" cy="261610"/>
          </a:xfrm>
          <a:prstGeom prst="rect">
            <a:avLst/>
          </a:prstGeom>
          <a:noFill/>
        </p:spPr>
        <p:txBody>
          <a:bodyPr wrap="square">
            <a:spAutoFit/>
          </a:bodyPr>
          <a:lstStyle/>
          <a:p>
            <a:pPr algn="r"/>
            <a:r>
              <a:rPr lang="ko-KR" altLang="en-US" sz="1100" dirty="0" err="1">
                <a:latin typeface="Times New Roman" panose="02020603050405020304" pitchFamily="18" charset="0"/>
                <a:cs typeface="Times New Roman" panose="02020603050405020304" pitchFamily="18" charset="0"/>
              </a:rPr>
              <a:t>Yang</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Song</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Jascha</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Sohl-Dickstein</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Diederik</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P</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Kingma</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Abhishek</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Kumar</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Stefano</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Ermon</a:t>
            </a:r>
            <a:r>
              <a:rPr lang="ko-KR" altLang="en-US" sz="1100" dirty="0">
                <a:latin typeface="Times New Roman" panose="02020603050405020304" pitchFamily="18" charset="0"/>
                <a:cs typeface="Times New Roman" panose="02020603050405020304" pitchFamily="18" charset="0"/>
              </a:rPr>
              <a:t>, and </a:t>
            </a:r>
            <a:r>
              <a:rPr lang="ko-KR" altLang="en-US" sz="1100" dirty="0" err="1">
                <a:latin typeface="Times New Roman" panose="02020603050405020304" pitchFamily="18" charset="0"/>
                <a:cs typeface="Times New Roman" panose="02020603050405020304" pitchFamily="18" charset="0"/>
              </a:rPr>
              <a:t>Ben</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Poole</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Score-based</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generative</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modeling</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through</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stochastic</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differential</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equations</a:t>
            </a:r>
            <a:r>
              <a:rPr lang="ko-KR" altLang="en-US" sz="1100" dirty="0">
                <a:latin typeface="Times New Roman" panose="02020603050405020304" pitchFamily="18" charset="0"/>
                <a:cs typeface="Times New Roman" panose="02020603050405020304" pitchFamily="18" charset="0"/>
              </a:rPr>
              <a:t>.</a:t>
            </a:r>
          </a:p>
        </p:txBody>
      </p:sp>
      <p:sp>
        <p:nvSpPr>
          <p:cNvPr id="5" name="Google Shape;97;p2">
            <a:extLst>
              <a:ext uri="{FF2B5EF4-FFF2-40B4-BE49-F238E27FC236}">
                <a16:creationId xmlns:a16="http://schemas.microsoft.com/office/drawing/2014/main" id="{C02317E9-6FF4-22FC-DAC9-0F44DD8E74C9}"/>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a:buSzPts val="2400"/>
            </a:pPr>
            <a:r>
              <a:rPr lang="en-US" sz="2800" dirty="0">
                <a:solidFill>
                  <a:srgbClr val="333333"/>
                </a:solidFill>
                <a:latin typeface="Times New Roman"/>
                <a:ea typeface="Times New Roman"/>
                <a:cs typeface="Times New Roman"/>
                <a:sym typeface="Times New Roman"/>
              </a:rPr>
              <a:t>2. </a:t>
            </a:r>
            <a:r>
              <a:rPr lang="en-US" altLang="ko-KR" sz="2800" dirty="0">
                <a:latin typeface="Times New Roman" panose="02020603050405020304" pitchFamily="18" charset="0"/>
                <a:cs typeface="Times New Roman" panose="02020603050405020304" pitchFamily="18" charset="0"/>
              </a:rPr>
              <a:t>Preliminaries</a:t>
            </a:r>
          </a:p>
          <a:p>
            <a:pPr marL="288000">
              <a:buSzPts val="2400"/>
            </a:pPr>
            <a:r>
              <a:rPr lang="en-US" altLang="ko-KR" sz="2000" dirty="0">
                <a:latin typeface="Times New Roman" panose="02020603050405020304" pitchFamily="18" charset="0"/>
                <a:cs typeface="Times New Roman" panose="02020603050405020304" pitchFamily="18" charset="0"/>
              </a:rPr>
              <a:t>2.1 Score-Based Generative Models (SGMs)</a:t>
            </a:r>
          </a:p>
        </p:txBody>
      </p:sp>
    </p:spTree>
    <p:extLst>
      <p:ext uri="{BB962C8B-B14F-4D97-AF65-F5344CB8AC3E}">
        <p14:creationId xmlns:p14="http://schemas.microsoft.com/office/powerpoint/2010/main" val="3674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p:sp>
        <p:nvSpPr>
          <p:cNvPr id="3" name="Google Shape;97;p2">
            <a:extLst>
              <a:ext uri="{FF2B5EF4-FFF2-40B4-BE49-F238E27FC236}">
                <a16:creationId xmlns:a16="http://schemas.microsoft.com/office/drawing/2014/main" id="{0A2EF5DB-3FFB-0CCC-58BC-40852539A4A5}"/>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a:buSzPts val="2400"/>
            </a:pPr>
            <a:r>
              <a:rPr lang="en-US" sz="2800" dirty="0">
                <a:solidFill>
                  <a:srgbClr val="333333"/>
                </a:solidFill>
                <a:latin typeface="Times New Roman"/>
                <a:ea typeface="Times New Roman"/>
                <a:cs typeface="Times New Roman"/>
                <a:sym typeface="Times New Roman"/>
              </a:rPr>
              <a:t>2. </a:t>
            </a:r>
            <a:r>
              <a:rPr lang="en-US" altLang="ko-KR" sz="2800" dirty="0">
                <a:latin typeface="Times New Roman" panose="02020603050405020304" pitchFamily="18" charset="0"/>
                <a:cs typeface="Times New Roman" panose="02020603050405020304" pitchFamily="18" charset="0"/>
              </a:rPr>
              <a:t>Preliminaries</a:t>
            </a:r>
          </a:p>
          <a:p>
            <a:pPr marL="288000">
              <a:buSzPts val="2400"/>
            </a:pPr>
            <a:r>
              <a:rPr lang="en-US" altLang="ko-KR" sz="2000" dirty="0">
                <a:latin typeface="Times New Roman" panose="02020603050405020304" pitchFamily="18" charset="0"/>
                <a:cs typeface="Times New Roman" panose="02020603050405020304" pitchFamily="18" charset="0"/>
              </a:rPr>
              <a:t>2.1 Score-Based Generative Models (SGMs)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3054D6-D345-E22C-FC2B-6CCF1F1C4517}"/>
                  </a:ext>
                </a:extLst>
              </p:cNvPr>
              <p:cNvSpPr txBox="1"/>
              <p:nvPr/>
            </p:nvSpPr>
            <p:spPr>
              <a:xfrm>
                <a:off x="152399" y="1872869"/>
                <a:ext cx="11887200" cy="3112262"/>
              </a:xfrm>
              <a:prstGeom prst="rect">
                <a:avLst/>
              </a:prstGeom>
              <a:noFill/>
            </p:spPr>
            <p:txBody>
              <a:bodyPr wrap="square" rtlCol="0">
                <a:spAutoFit/>
              </a:bodyPr>
              <a:lstStyle/>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Probability Flow ODE.</a:t>
                </a:r>
                <a:r>
                  <a:rPr lang="en-US" altLang="ko-KR" sz="1600" dirty="0">
                    <a:latin typeface="Times New Roman" panose="02020603050405020304" pitchFamily="18" charset="0"/>
                    <a:cs typeface="Times New Roman" panose="02020603050405020304" pitchFamily="18" charset="0"/>
                  </a:rPr>
                  <a:t> Any diffusion process can be represented by a </a:t>
                </a:r>
                <a:r>
                  <a:rPr lang="en-US" altLang="ko-KR" sz="1600" i="1" dirty="0">
                    <a:latin typeface="Times New Roman" panose="02020603050405020304" pitchFamily="18" charset="0"/>
                    <a:cs typeface="Times New Roman" panose="02020603050405020304" pitchFamily="18" charset="0"/>
                  </a:rPr>
                  <a:t>deterministic</a:t>
                </a:r>
                <a:r>
                  <a:rPr lang="en-US" altLang="ko-KR" sz="1600" dirty="0">
                    <a:latin typeface="Times New Roman" panose="02020603050405020304" pitchFamily="18" charset="0"/>
                    <a:cs typeface="Times New Roman" panose="02020603050405020304" pitchFamily="18" charset="0"/>
                  </a:rPr>
                  <a:t> ODE = The </a:t>
                </a:r>
                <a:r>
                  <a:rPr lang="en-US" altLang="ko-KR" sz="1600" i="1" dirty="0">
                    <a:latin typeface="Times New Roman" panose="02020603050405020304" pitchFamily="18" charset="0"/>
                    <a:cs typeface="Times New Roman" panose="02020603050405020304" pitchFamily="18" charset="0"/>
                  </a:rPr>
                  <a:t>probability flow</a:t>
                </a:r>
                <a:r>
                  <a:rPr lang="en-US" altLang="ko-KR" sz="1600" dirty="0">
                    <a:latin typeface="Times New Roman" panose="02020603050405020304" pitchFamily="18" charset="0"/>
                    <a:cs typeface="Times New Roman" panose="02020603050405020304" pitchFamily="18" charset="0"/>
                  </a:rPr>
                  <a:t> (PF) ODE.</a:t>
                </a:r>
              </a:p>
              <a:p>
                <a:pPr indent="288000"/>
                <a:r>
                  <a:rPr lang="en-US" altLang="ko-KR" sz="1600" dirty="0">
                    <a:latin typeface="Times New Roman" panose="02020603050405020304" pitchFamily="18" charset="0"/>
                    <a:cs typeface="Times New Roman" panose="02020603050405020304" pitchFamily="18" charset="0"/>
                  </a:rPr>
                  <a:t>PF ODEs enable </a:t>
                </a:r>
                <a:r>
                  <a:rPr lang="en-US" altLang="ko-KR" sz="1600" i="1" dirty="0">
                    <a:latin typeface="Times New Roman" panose="02020603050405020304" pitchFamily="18" charset="0"/>
                    <a:cs typeface="Times New Roman" panose="02020603050405020304" pitchFamily="18" charset="0"/>
                  </a:rPr>
                  <a:t>uniquely identifiable encodings</a:t>
                </a:r>
                <a:r>
                  <a:rPr lang="en-US" altLang="ko-KR" sz="1600" dirty="0">
                    <a:latin typeface="Times New Roman" panose="02020603050405020304" pitchFamily="18" charset="0"/>
                    <a:cs typeface="Times New Roman" panose="02020603050405020304" pitchFamily="18" charset="0"/>
                  </a:rPr>
                  <a:t> of data and are central to DDIBs. PF ODE holds the following form:</a:t>
                </a:r>
              </a:p>
              <a:p>
                <a:pPr indent="288000"/>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dx</m:t>
                      </m:r>
                      <m:r>
                        <a:rPr lang="en-US" altLang="ko-KR" sz="1600" b="0" i="1" smtClean="0">
                          <a:latin typeface="Cambria Math" panose="02040503050406030204" pitchFamily="18" charset="0"/>
                          <a:cs typeface="Times New Roman" panose="02020603050405020304" pitchFamily="18" charset="0"/>
                        </a:rPr>
                        <m:t>=</m:t>
                      </m:r>
                      <m:d>
                        <m:dPr>
                          <m:begChr m:val="["/>
                          <m:endChr m:val="]"/>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f</m:t>
                          </m:r>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r>
                                <m:rPr>
                                  <m:nor/>
                                </m:rPr>
                                <a:rPr lang="en-US" altLang="ko-KR" sz="1600" b="0" i="0" smtClean="0">
                                  <a:latin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cs typeface="Times New Roman" panose="02020603050405020304" pitchFamily="18" charset="0"/>
                                </a:rPr>
                                <m:t>𝑡</m:t>
                              </m:r>
                            </m:e>
                          </m:d>
                          <m:r>
                            <a:rPr lang="en-US" altLang="ko-KR" sz="1600" b="0" i="1" smtClean="0">
                              <a:latin typeface="Cambria Math" panose="02040503050406030204" pitchFamily="18" charset="0"/>
                              <a:cs typeface="Times New Roman" panose="02020603050405020304" pitchFamily="18" charset="0"/>
                            </a:rPr>
                            <m:t>−</m:t>
                          </m:r>
                          <m:f>
                            <m:fPr>
                              <m:ctrlPr>
                                <a:rPr lang="en-US" altLang="ko-KR" sz="1600" b="0" i="1" smtClean="0">
                                  <a:latin typeface="Cambria Math" panose="02040503050406030204" pitchFamily="18" charset="0"/>
                                  <a:cs typeface="Times New Roman" panose="02020603050405020304" pitchFamily="18" charset="0"/>
                                </a:rPr>
                              </m:ctrlPr>
                            </m:fPr>
                            <m:num>
                              <m:r>
                                <a:rPr lang="en-US" altLang="ko-KR" sz="1600" b="0" i="1" smtClean="0">
                                  <a:latin typeface="Cambria Math" panose="02040503050406030204" pitchFamily="18" charset="0"/>
                                  <a:cs typeface="Times New Roman" panose="02020603050405020304" pitchFamily="18" charset="0"/>
                                </a:rPr>
                                <m:t>1</m:t>
                              </m:r>
                            </m:num>
                            <m:den>
                              <m:r>
                                <a:rPr lang="en-US" altLang="ko-KR" sz="1600" b="0" i="1" smtClean="0">
                                  <a:latin typeface="Cambria Math" panose="02040503050406030204" pitchFamily="18" charset="0"/>
                                  <a:cs typeface="Times New Roman" panose="02020603050405020304" pitchFamily="18" charset="0"/>
                                </a:rPr>
                                <m:t>2</m:t>
                              </m:r>
                            </m:den>
                          </m:f>
                          <m:sSup>
                            <m:sSupPr>
                              <m:ctrlPr>
                                <a:rPr lang="en-US" altLang="ko-KR" sz="1600" b="0" i="1" smtClean="0">
                                  <a:latin typeface="Cambria Math" panose="02040503050406030204" pitchFamily="18" charset="0"/>
                                  <a:cs typeface="Times New Roman" panose="02020603050405020304" pitchFamily="18" charset="0"/>
                                </a:rPr>
                              </m:ctrlPr>
                            </m:sSupPr>
                            <m:e>
                              <m:r>
                                <a:rPr lang="en-US" altLang="ko-KR" sz="1600" i="1">
                                  <a:latin typeface="Cambria Math" panose="02040503050406030204" pitchFamily="18" charset="0"/>
                                  <a:cs typeface="Times New Roman" panose="02020603050405020304" pitchFamily="18" charset="0"/>
                                </a:rPr>
                                <m:t>𝑔</m:t>
                              </m:r>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𝑡</m:t>
                                  </m:r>
                                </m:e>
                              </m:d>
                            </m:e>
                            <m:sup>
                              <m:r>
                                <a:rPr lang="en-US" altLang="ko-KR" sz="1600" b="0" i="1" smtClean="0">
                                  <a:latin typeface="Cambria Math" panose="02040503050406030204" pitchFamily="18" charset="0"/>
                                  <a:cs typeface="Times New Roman" panose="02020603050405020304" pitchFamily="18" charset="0"/>
                                </a:rPr>
                                <m:t>2</m:t>
                              </m:r>
                            </m:sup>
                          </m:sSup>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e>
                          </m:d>
                        </m:e>
                      </m:d>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oMath>
                  </m:oMathPara>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To solve the ODE, numerical ODE solvers are used:</a:t>
                </a:r>
              </a:p>
              <a:p>
                <a:pPr indent="288000"/>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r>
                        <m:rPr>
                          <m:nor/>
                        </m:rPr>
                        <a:rPr lang="en-US" altLang="ko-KR" sz="1600" b="0" i="0" smtClean="0">
                          <a:latin typeface="Cambria Math" panose="02040503050406030204" pitchFamily="18" charset="0"/>
                          <a:cs typeface="Times New Roman" panose="02020603050405020304" pitchFamily="18" charset="0"/>
                        </a:rPr>
                        <m:t>ODESolve</m:t>
                      </m:r>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d>
                            <m:dPr>
                              <m:ctrlPr>
                                <a:rPr lang="en-US" altLang="ko-KR" sz="1600" b="0" i="1" smtClean="0">
                                  <a:latin typeface="Cambria Math" panose="02040503050406030204" pitchFamily="18" charset="0"/>
                                  <a:cs typeface="Times New Roman" panose="02020603050405020304" pitchFamily="18" charset="0"/>
                                </a:rPr>
                              </m:ctrlPr>
                            </m:dPr>
                            <m:e>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𝑡</m:t>
                                  </m:r>
                                </m:e>
                                <m:sub>
                                  <m:r>
                                    <a:rPr lang="en-US" altLang="ko-KR" sz="1600" b="0" i="1" smtClean="0">
                                      <a:latin typeface="Cambria Math" panose="02040503050406030204" pitchFamily="18" charset="0"/>
                                      <a:cs typeface="Times New Roman" panose="02020603050405020304" pitchFamily="18" charset="0"/>
                                    </a:rPr>
                                    <m:t>0</m:t>
                                  </m:r>
                                </m:sub>
                              </m:sSub>
                            </m:e>
                          </m:d>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𝑣</m:t>
                              </m:r>
                            </m:e>
                            <m:sub>
                              <m:r>
                                <a:rPr lang="ko-KR" altLang="en-US" sz="1600" b="0" i="1" smtClean="0">
                                  <a:latin typeface="Cambria Math" panose="02040503050406030204" pitchFamily="18" charset="0"/>
                                  <a:cs typeface="Times New Roman" panose="02020603050405020304" pitchFamily="18" charset="0"/>
                                </a:rPr>
                                <m:t>𝜃</m:t>
                              </m:r>
                            </m:sub>
                          </m:sSub>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𝑡</m:t>
                              </m:r>
                            </m:e>
                            <m:sub>
                              <m:r>
                                <a:rPr lang="en-US" altLang="ko-KR" sz="1600" b="0" i="1" smtClean="0">
                                  <a:latin typeface="Cambria Math" panose="02040503050406030204" pitchFamily="18" charset="0"/>
                                  <a:cs typeface="Times New Roman" panose="02020603050405020304" pitchFamily="18" charset="0"/>
                                </a:rPr>
                                <m:t>0</m:t>
                              </m:r>
                            </m:sub>
                          </m:sSub>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𝑡</m:t>
                              </m:r>
                            </m:e>
                            <m:sub>
                              <m:r>
                                <a:rPr lang="en-US" altLang="ko-KR" sz="1600" b="0" i="1" smtClean="0">
                                  <a:latin typeface="Cambria Math" panose="02040503050406030204" pitchFamily="18" charset="0"/>
                                  <a:cs typeface="Times New Roman" panose="02020603050405020304" pitchFamily="18" charset="0"/>
                                </a:rPr>
                                <m:t>1</m:t>
                              </m:r>
                            </m:sub>
                          </m:sSub>
                        </m:e>
                      </m:d>
                      <m:r>
                        <a:rPr lang="en-US" altLang="ko-KR" sz="1600" b="0" i="1" smtClean="0">
                          <a:latin typeface="Cambria Math" panose="02040503050406030204" pitchFamily="18" charset="0"/>
                          <a:cs typeface="Times New Roman" panose="02020603050405020304" pitchFamily="18" charset="0"/>
                        </a:rPr>
                        <m:t>=</m:t>
                      </m:r>
                      <m:r>
                        <m:rPr>
                          <m:nor/>
                        </m:rPr>
                        <a:rPr lang="en-US" altLang="ko-KR" sz="1600" b="0" i="0" smtClean="0">
                          <a:latin typeface="Cambria Math" panose="02040503050406030204" pitchFamily="18" charset="0"/>
                          <a:cs typeface="Times New Roman" panose="02020603050405020304" pitchFamily="18" charset="0"/>
                        </a:rPr>
                        <m:t>x</m:t>
                      </m:r>
                      <m:d>
                        <m:dPr>
                          <m:ctrlPr>
                            <a:rPr lang="en-US" altLang="ko-KR" sz="1600" b="0" i="1" smtClean="0">
                              <a:latin typeface="Cambria Math" panose="02040503050406030204" pitchFamily="18" charset="0"/>
                              <a:cs typeface="Times New Roman" panose="02020603050405020304" pitchFamily="18" charset="0"/>
                            </a:rPr>
                          </m:ctrlPr>
                        </m:dPr>
                        <m:e>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𝑡</m:t>
                              </m:r>
                            </m:e>
                            <m:sub>
                              <m:r>
                                <a:rPr lang="en-US" altLang="ko-KR" sz="1600" b="0" i="1" smtClean="0">
                                  <a:latin typeface="Cambria Math" panose="02040503050406030204" pitchFamily="18" charset="0"/>
                                  <a:cs typeface="Times New Roman" panose="02020603050405020304" pitchFamily="18" charset="0"/>
                                </a:rPr>
                                <m:t>0</m:t>
                              </m:r>
                            </m:sub>
                          </m:sSub>
                        </m:e>
                      </m:d>
                      <m:r>
                        <a:rPr lang="en-US" altLang="ko-KR" sz="1600" b="0" i="1" smtClean="0">
                          <a:latin typeface="Cambria Math" panose="02040503050406030204" pitchFamily="18" charset="0"/>
                          <a:cs typeface="Times New Roman" panose="02020603050405020304" pitchFamily="18" charset="0"/>
                        </a:rPr>
                        <m:t>+</m:t>
                      </m:r>
                      <m:nary>
                        <m:naryPr>
                          <m:ctrlPr>
                            <a:rPr lang="en-US" altLang="ko-KR" sz="1600" b="0" i="1" smtClean="0">
                              <a:latin typeface="Cambria Math" panose="02040503050406030204" pitchFamily="18" charset="0"/>
                              <a:cs typeface="Times New Roman" panose="02020603050405020304" pitchFamily="18" charset="0"/>
                            </a:rPr>
                          </m:ctrlPr>
                        </m:naryPr>
                        <m:sub>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𝑡</m:t>
                              </m:r>
                            </m:e>
                            <m:sub>
                              <m:r>
                                <a:rPr lang="en-US" altLang="ko-KR" sz="1600" b="0" i="1" smtClean="0">
                                  <a:latin typeface="Cambria Math" panose="02040503050406030204" pitchFamily="18" charset="0"/>
                                  <a:cs typeface="Times New Roman" panose="02020603050405020304" pitchFamily="18" charset="0"/>
                                </a:rPr>
                                <m:t>0</m:t>
                              </m:r>
                            </m:sub>
                          </m:sSub>
                        </m:sub>
                        <m:sup>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𝑡</m:t>
                              </m:r>
                            </m:e>
                            <m:sub>
                              <m:r>
                                <a:rPr lang="en-US" altLang="ko-KR" sz="1600" b="0" i="1" smtClean="0">
                                  <a:latin typeface="Cambria Math" panose="02040503050406030204" pitchFamily="18" charset="0"/>
                                  <a:cs typeface="Times New Roman" panose="02020603050405020304" pitchFamily="18" charset="0"/>
                                </a:rPr>
                                <m:t>1</m:t>
                              </m:r>
                            </m:sub>
                          </m:sSub>
                        </m:sup>
                        <m:e>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𝑣</m:t>
                              </m:r>
                            </m:e>
                            <m:sub>
                              <m:r>
                                <a:rPr lang="ko-KR" altLang="en-US" sz="1600" b="0" i="1" smtClean="0">
                                  <a:latin typeface="Cambria Math" panose="02040503050406030204" pitchFamily="18" charset="0"/>
                                  <a:cs typeface="Times New Roman" panose="02020603050405020304" pitchFamily="18" charset="0"/>
                                </a:rPr>
                                <m:t>𝜃</m:t>
                              </m:r>
                            </m:sub>
                          </m:sSub>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r>
                                <a:rPr lang="en-US" altLang="ko-KR" sz="1600" b="0" i="1" smtClean="0">
                                  <a:latin typeface="Cambria Math" panose="02040503050406030204" pitchFamily="18" charset="0"/>
                                  <a:cs typeface="Times New Roman" panose="02020603050405020304" pitchFamily="18" charset="0"/>
                                </a:rPr>
                                <m:t>,</m:t>
                              </m:r>
                              <m:r>
                                <m:rPr>
                                  <m:nor/>
                                </m:rPr>
                                <a:rPr lang="en-US" altLang="ko-KR" sz="1600" b="0" i="0" smtClean="0">
                                  <a:latin typeface="Cambria Math" panose="02040503050406030204" pitchFamily="18" charset="0"/>
                                  <a:cs typeface="Times New Roman" panose="02020603050405020304" pitchFamily="18" charset="0"/>
                                </a:rPr>
                                <m:t>x</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e>
                          </m:d>
                        </m:e>
                      </m:nary>
                      <m:r>
                        <m:rPr>
                          <m:nor/>
                        </m:rPr>
                        <a:rPr lang="en-US" altLang="ko-KR" sz="1600" b="0" i="0" smtClean="0">
                          <a:latin typeface="Cambria Math" panose="02040503050406030204" pitchFamily="18" charset="0"/>
                          <a:cs typeface="Times New Roman" panose="02020603050405020304" pitchFamily="18" charset="0"/>
                        </a:rPr>
                        <m:t>d</m:t>
                      </m:r>
                      <m:r>
                        <a:rPr lang="en-US" altLang="ko-KR" sz="1600" b="0" i="1" smtClean="0">
                          <a:latin typeface="Cambria Math" panose="02040503050406030204" pitchFamily="18" charset="0"/>
                          <a:cs typeface="Times New Roman" panose="02020603050405020304" pitchFamily="18" charset="0"/>
                        </a:rPr>
                        <m:t>𝑡</m:t>
                      </m:r>
                    </m:oMath>
                  </m:oMathPara>
                </a14:m>
                <a:endParaRPr lang="en-US" altLang="ko-KR" sz="1600" b="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b="0" dirty="0">
                    <a:latin typeface="Times New Roman" panose="02020603050405020304" pitchFamily="18" charset="0"/>
                    <a:cs typeface="Times New Roman" panose="02020603050405020304" pitchFamily="18" charset="0"/>
                  </a:rPr>
                  <a:t>In experiments, the ODE solver is implemented in DDIMs.</a:t>
                </a:r>
              </a:p>
            </p:txBody>
          </p:sp>
        </mc:Choice>
        <mc:Fallback xmlns="">
          <p:sp>
            <p:nvSpPr>
              <p:cNvPr id="8" name="TextBox 7">
                <a:extLst>
                  <a:ext uri="{FF2B5EF4-FFF2-40B4-BE49-F238E27FC236}">
                    <a16:creationId xmlns:a16="http://schemas.microsoft.com/office/drawing/2014/main" id="{B33054D6-D345-E22C-FC2B-6CCF1F1C4517}"/>
                  </a:ext>
                </a:extLst>
              </p:cNvPr>
              <p:cNvSpPr txBox="1">
                <a:spLocks noRot="1" noChangeAspect="1" noMove="1" noResize="1" noEditPoints="1" noAdjustHandles="1" noChangeArrowheads="1" noChangeShapeType="1" noTextEdit="1"/>
              </p:cNvSpPr>
              <p:nvPr/>
            </p:nvSpPr>
            <p:spPr>
              <a:xfrm>
                <a:off x="152399" y="1872869"/>
                <a:ext cx="11887200" cy="3112262"/>
              </a:xfrm>
              <a:prstGeom prst="rect">
                <a:avLst/>
              </a:prstGeom>
              <a:blipFill>
                <a:blip r:embed="rId4"/>
                <a:stretch>
                  <a:fillRect l="-205" t="-587" b="-156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537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3054D6-D345-E22C-FC2B-6CCF1F1C4517}"/>
                  </a:ext>
                </a:extLst>
              </p:cNvPr>
              <p:cNvSpPr txBox="1"/>
              <p:nvPr/>
            </p:nvSpPr>
            <p:spPr>
              <a:xfrm>
                <a:off x="152399" y="2276421"/>
                <a:ext cx="11887200" cy="230832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DDIBs are Schrödinger Bridges between distributions.</a:t>
                </a:r>
              </a:p>
              <a:p>
                <a:pPr marL="285750" indent="-285750">
                  <a:buFont typeface="Arial" panose="020B0604020202020204" pitchFamily="34" charset="0"/>
                  <a:buChar char="•"/>
                </a:pPr>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Schrödinger Bridge – as an entropy-regularized optimal transport problem – seeks two optimal policies that transform back-and-forth between two </a:t>
                </a:r>
                <a:r>
                  <a:rPr lang="en-US" altLang="ko-KR" sz="1600" i="1" dirty="0">
                    <a:latin typeface="Times New Roman" panose="02020603050405020304" pitchFamily="18" charset="0"/>
                    <a:cs typeface="Times New Roman" panose="02020603050405020304" pitchFamily="18" charset="0"/>
                  </a:rPr>
                  <a:t>arbitrary</a:t>
                </a:r>
                <a:r>
                  <a:rPr lang="en-US" altLang="ko-KR" sz="1600" dirty="0">
                    <a:latin typeface="Times New Roman" panose="02020603050405020304" pitchFamily="18" charset="0"/>
                    <a:cs typeface="Times New Roman" panose="02020603050405020304" pitchFamily="18" charset="0"/>
                  </a:rPr>
                  <a:t> distributions in a </a:t>
                </a:r>
                <a:r>
                  <a:rPr lang="en-US" altLang="ko-KR" sz="1600" i="1" dirty="0">
                    <a:latin typeface="Times New Roman" panose="02020603050405020304" pitchFamily="18" charset="0"/>
                    <a:cs typeface="Times New Roman" panose="02020603050405020304" pitchFamily="18" charset="0"/>
                  </a:rPr>
                  <a:t>finite</a:t>
                </a:r>
                <a:r>
                  <a:rPr lang="en-US" altLang="ko-KR" sz="1600" dirty="0">
                    <a:latin typeface="Times New Roman" panose="02020603050405020304" pitchFamily="18" charset="0"/>
                    <a:cs typeface="Times New Roman" panose="02020603050405020304" pitchFamily="18" charset="0"/>
                  </a:rPr>
                  <a:t> horizon.</a:t>
                </a:r>
              </a:p>
              <a:p>
                <a:pPr indent="288000"/>
                <a:endParaRPr lang="en-US" altLang="ko-KR" sz="1600" dirty="0">
                  <a:latin typeface="Times New Roman" panose="02020603050405020304" pitchFamily="18" charset="0"/>
                  <a:cs typeface="Times New Roman" panose="02020603050405020304" pitchFamily="18" charset="0"/>
                </a:endParaRPr>
              </a:p>
              <a:p>
                <a:pPr marL="288000"/>
                <a:r>
                  <a:rPr lang="en-US" altLang="ko-KR" sz="1600" b="1" dirty="0">
                    <a:latin typeface="Times New Roman" panose="02020603050405020304" pitchFamily="18" charset="0"/>
                    <a:cs typeface="Times New Roman" panose="02020603050405020304" pitchFamily="18" charset="0"/>
                  </a:rPr>
                  <a:t>Problem 1 </a:t>
                </a:r>
                <a:r>
                  <a:rPr lang="en-US" altLang="ko-KR" sz="1600" dirty="0">
                    <a:latin typeface="Times New Roman" panose="02020603050405020304" pitchFamily="18" charset="0"/>
                    <a:cs typeface="Times New Roman" panose="02020603050405020304" pitchFamily="18" charset="0"/>
                  </a:rPr>
                  <a:t>(Schrödinger Bridge Problem)</a:t>
                </a:r>
                <a:r>
                  <a:rPr lang="en-US" altLang="ko-KR" sz="1600" b="1" dirty="0">
                    <a:latin typeface="Times New Roman" panose="02020603050405020304" pitchFamily="18" charset="0"/>
                    <a:cs typeface="Times New Roman" panose="02020603050405020304" pitchFamily="18" charset="0"/>
                  </a:rPr>
                  <a:t>.</a:t>
                </a:r>
                <a:r>
                  <a:rPr lang="en-US" altLang="ko-KR" sz="1600" dirty="0">
                    <a:latin typeface="Times New Roman" panose="02020603050405020304" pitchFamily="18" charset="0"/>
                    <a:cs typeface="Times New Roman" panose="02020603050405020304" pitchFamily="18" charset="0"/>
                  </a:rPr>
                  <a:t> With prescribed distributions </a:t>
                </a:r>
                <a14:m>
                  <m:oMath xmlns:m="http://schemas.openxmlformats.org/officeDocument/2006/math">
                    <m:sSub>
                      <m:sSubPr>
                        <m:ctrlPr>
                          <a:rPr lang="en-US" altLang="ko-KR" sz="160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cs typeface="Times New Roman" panose="02020603050405020304" pitchFamily="18" charset="0"/>
                          </a:rPr>
                          <m:t>0</m:t>
                        </m:r>
                      </m:sub>
                    </m:sSub>
                    <m:r>
                      <a:rPr lang="en-US" altLang="ko-KR" sz="1600" b="0" i="1" smtClean="0">
                        <a:latin typeface="Cambria Math" panose="02040503050406030204" pitchFamily="18" charset="0"/>
                        <a:cs typeface="Times New Roman" panose="02020603050405020304" pitchFamily="18" charset="0"/>
                      </a:rPr>
                      <m:t>, </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cs typeface="Times New Roman" panose="02020603050405020304" pitchFamily="18" charset="0"/>
                          </a:rPr>
                          <m:t>1</m:t>
                        </m:r>
                      </m:sub>
                    </m:sSub>
                  </m:oMath>
                </a14:m>
                <a:r>
                  <a:rPr lang="en-US" altLang="ko-KR" sz="1600" dirty="0">
                    <a:latin typeface="Times New Roman" panose="02020603050405020304" pitchFamily="18" charset="0"/>
                    <a:cs typeface="Times New Roman" panose="02020603050405020304" pitchFamily="18" charset="0"/>
                  </a:rPr>
                  <a:t> and a reference measure </a:t>
                </a:r>
                <a14:m>
                  <m:oMath xmlns:m="http://schemas.openxmlformats.org/officeDocument/2006/math">
                    <m:r>
                      <a:rPr lang="en-US" altLang="ko-KR" sz="1600" b="0" i="1" smtClean="0">
                        <a:latin typeface="Cambria Math" panose="02040503050406030204" pitchFamily="18" charset="0"/>
                        <a:cs typeface="Times New Roman" panose="02020603050405020304" pitchFamily="18" charset="0"/>
                      </a:rPr>
                      <m:t>𝑊</m:t>
                    </m:r>
                  </m:oMath>
                </a14:m>
                <a:r>
                  <a:rPr lang="en-US" altLang="ko-KR" sz="1600" dirty="0">
                    <a:latin typeface="Times New Roman" panose="02020603050405020304" pitchFamily="18" charset="0"/>
                    <a:cs typeface="Times New Roman" panose="02020603050405020304" pitchFamily="18" charset="0"/>
                  </a:rPr>
                  <a:t> as the prior, the SBP finds a distribution from </a:t>
                </a:r>
                <a14:m>
                  <m:oMath xmlns:m="http://schemas.openxmlformats.org/officeDocument/2006/math">
                    <m:r>
                      <a:rPr lang="en-US" altLang="ko-KR" sz="1600" b="0" i="1" smtClean="0">
                        <a:latin typeface="Cambria Math" panose="02040503050406030204" pitchFamily="18" charset="0"/>
                        <a:cs typeface="Times New Roman" panose="02020603050405020304" pitchFamily="18" charset="0"/>
                      </a:rPr>
                      <m:t>𝐷</m:t>
                    </m:r>
                    <m:d>
                      <m:dPr>
                        <m:ctrlPr>
                          <a:rPr lang="en-US" altLang="ko-KR" sz="1600" b="0" i="1" smtClean="0">
                            <a:latin typeface="Cambria Math" panose="02040503050406030204" pitchFamily="18" charset="0"/>
                            <a:cs typeface="Times New Roman" panose="02020603050405020304" pitchFamily="18" charset="0"/>
                          </a:rPr>
                        </m:ctrlPr>
                      </m:dPr>
                      <m:e>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cs typeface="Times New Roman" panose="02020603050405020304" pitchFamily="18" charset="0"/>
                              </a:rPr>
                              <m:t>0</m:t>
                            </m:r>
                          </m:sub>
                        </m:sSub>
                        <m:r>
                          <a:rPr lang="en-US" altLang="ko-KR" sz="1600" b="0" i="1" smtClean="0">
                            <a:latin typeface="Cambria Math" panose="02040503050406030204" pitchFamily="18" charset="0"/>
                            <a:cs typeface="Times New Roman" panose="02020603050405020304" pitchFamily="18" charset="0"/>
                          </a:rPr>
                          <m:t>, </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cs typeface="Times New Roman" panose="02020603050405020304" pitchFamily="18" charset="0"/>
                              </a:rPr>
                              <m:t>1</m:t>
                            </m:r>
                          </m:sub>
                        </m:sSub>
                      </m:e>
                    </m:d>
                  </m:oMath>
                </a14:m>
                <a:r>
                  <a:rPr lang="en-US" altLang="ko-KR" sz="1600" dirty="0">
                    <a:latin typeface="Times New Roman" panose="02020603050405020304" pitchFamily="18" charset="0"/>
                    <a:cs typeface="Times New Roman" panose="02020603050405020304" pitchFamily="18" charset="0"/>
                  </a:rPr>
                  <a:t> that minimizes its KL-divergence to </a:t>
                </a:r>
                <a14:m>
                  <m:oMath xmlns:m="http://schemas.openxmlformats.org/officeDocument/2006/math">
                    <m:r>
                      <a:rPr lang="en-US" altLang="ko-KR" sz="1600" b="0" i="1" smtClean="0">
                        <a:latin typeface="Cambria Math" panose="02040503050406030204" pitchFamily="18" charset="0"/>
                        <a:cs typeface="Times New Roman" panose="02020603050405020304" pitchFamily="18" charset="0"/>
                      </a:rPr>
                      <m:t>𝑊</m:t>
                    </m:r>
                    <m:r>
                      <a:rPr lang="en-US" altLang="ko-KR" sz="1600" b="0" i="0"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𝑃</m:t>
                        </m:r>
                      </m:e>
                      <m:sub>
                        <m:r>
                          <a:rPr lang="en-US" altLang="ko-KR" sz="1600" b="0" i="1" smtClean="0">
                            <a:latin typeface="Cambria Math" panose="02040503050406030204" pitchFamily="18" charset="0"/>
                            <a:cs typeface="Times New Roman" panose="02020603050405020304" pitchFamily="18" charset="0"/>
                          </a:rPr>
                          <m:t>𝑆𝐵𝑃</m:t>
                        </m:r>
                      </m:sub>
                    </m:sSub>
                    <m:box>
                      <m:boxPr>
                        <m:ctrlPr>
                          <a:rPr lang="en-US" altLang="ko-KR" sz="1600" b="0" i="1" smtClean="0">
                            <a:latin typeface="Cambria Math" panose="02040503050406030204" pitchFamily="18" charset="0"/>
                            <a:cs typeface="Times New Roman" panose="02020603050405020304" pitchFamily="18" charset="0"/>
                          </a:rPr>
                        </m:ctrlPr>
                      </m:boxPr>
                      <m:e>
                        <m:r>
                          <a:rPr lang="en-US" altLang="ko-KR" sz="1600" b="0" i="1" smtClean="0">
                            <a:latin typeface="Cambria Math" panose="02040503050406030204" pitchFamily="18" charset="0"/>
                            <a:cs typeface="Times New Roman" panose="02020603050405020304" pitchFamily="18" charset="0"/>
                          </a:rPr>
                          <m:t>≔</m:t>
                        </m:r>
                      </m:e>
                    </m:box>
                    <m:r>
                      <a:rPr lang="en-US" altLang="ko-KR" sz="1600" b="0" i="1" smtClean="0">
                        <a:latin typeface="Cambria Math" panose="02040503050406030204" pitchFamily="18" charset="0"/>
                        <a:cs typeface="Times New Roman" panose="02020603050405020304" pitchFamily="18" charset="0"/>
                      </a:rPr>
                      <m:t> </m:t>
                    </m:r>
                    <m:r>
                      <m:rPr>
                        <m:nor/>
                      </m:rPr>
                      <a:rPr lang="en-US" altLang="ko-KR" sz="1600" b="0" i="0" smtClean="0">
                        <a:latin typeface="Cambria Math" panose="02040503050406030204" pitchFamily="18" charset="0"/>
                        <a:cs typeface="Times New Roman" panose="02020603050405020304" pitchFamily="18" charset="0"/>
                      </a:rPr>
                      <m:t>argmin</m:t>
                    </m:r>
                    <m:d>
                      <m:dPr>
                        <m:begChr m:val="{"/>
                        <m:endChr m:val="}"/>
                        <m:ctrlPr>
                          <a:rPr lang="en-US" altLang="ko-KR" sz="1600" b="0" i="1" smtClean="0">
                            <a:latin typeface="Cambria Math" panose="02040503050406030204" pitchFamily="18" charset="0"/>
                            <a:cs typeface="Times New Roman" panose="02020603050405020304" pitchFamily="18" charset="0"/>
                          </a:rPr>
                        </m:ctrlPr>
                      </m:dPr>
                      <m:e>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𝐷</m:t>
                            </m:r>
                          </m:e>
                          <m:sub>
                            <m:r>
                              <a:rPr lang="en-US" altLang="ko-KR" sz="1600" b="0" i="1" smtClean="0">
                                <a:latin typeface="Cambria Math" panose="02040503050406030204" pitchFamily="18" charset="0"/>
                                <a:cs typeface="Times New Roman" panose="02020603050405020304" pitchFamily="18" charset="0"/>
                              </a:rPr>
                              <m:t>𝐾𝐿</m:t>
                            </m:r>
                          </m:sub>
                        </m:sSub>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𝑃</m:t>
                            </m:r>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𝑊</m:t>
                            </m:r>
                          </m:e>
                        </m:d>
                        <m:r>
                          <a:rPr lang="en-US" altLang="ko-KR" sz="1600" b="0" i="1" smtClean="0">
                            <a:latin typeface="Cambria Math" panose="02040503050406030204" pitchFamily="18" charset="0"/>
                            <a:cs typeface="Times New Roman" panose="02020603050405020304" pitchFamily="18" charset="0"/>
                          </a:rPr>
                          <m:t> | </m:t>
                        </m:r>
                        <m:r>
                          <a:rPr lang="en-US" altLang="ko-KR" sz="1600" b="0" i="1" smtClean="0">
                            <a:latin typeface="Cambria Math" panose="02040503050406030204" pitchFamily="18" charset="0"/>
                            <a:cs typeface="Times New Roman" panose="02020603050405020304" pitchFamily="18" charset="0"/>
                          </a:rPr>
                          <m:t>𝑃</m:t>
                        </m:r>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𝐷</m:t>
                        </m:r>
                        <m:d>
                          <m:d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e>
                    </m:d>
                  </m:oMath>
                </a14:m>
                <a:r>
                  <a:rPr lang="en-US" altLang="ko-KR" sz="1600" dirty="0">
                    <a:latin typeface="Times New Roman" panose="02020603050405020304" pitchFamily="18" charset="0"/>
                    <a:cs typeface="Times New Roman" panose="02020603050405020304" pitchFamily="18" charset="0"/>
                  </a:rPr>
                  <a:t>.</a:t>
                </a:r>
              </a:p>
              <a:p>
                <a:endParaRPr lang="en-US" altLang="ko-K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1600" dirty="0">
                    <a:latin typeface="Times New Roman" panose="02020603050405020304" pitchFamily="18" charset="0"/>
                    <a:cs typeface="Times New Roman" panose="02020603050405020304" pitchFamily="18" charset="0"/>
                  </a:rPr>
                  <a:t>The minimizer, </a:t>
                </a:r>
                <a14:m>
                  <m:oMath xmlns:m="http://schemas.openxmlformats.org/officeDocument/2006/math">
                    <m:sSub>
                      <m:sSubPr>
                        <m:ctrlPr>
                          <a:rPr lang="en-US" altLang="ko-KR" sz="1600" b="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𝑃</m:t>
                        </m:r>
                      </m:e>
                      <m:sub>
                        <m:r>
                          <a:rPr lang="en-US" altLang="ko-KR" sz="1600" b="0" i="1" smtClean="0">
                            <a:latin typeface="Cambria Math" panose="02040503050406030204" pitchFamily="18" charset="0"/>
                            <a:cs typeface="Times New Roman" panose="02020603050405020304" pitchFamily="18" charset="0"/>
                          </a:rPr>
                          <m:t>𝑆𝐵𝑃</m:t>
                        </m:r>
                      </m:sub>
                    </m:sSub>
                  </m:oMath>
                </a14:m>
                <a:r>
                  <a:rPr lang="en-US" altLang="ko-KR" sz="1600" dirty="0">
                    <a:latin typeface="Times New Roman" panose="02020603050405020304" pitchFamily="18" charset="0"/>
                    <a:cs typeface="Times New Roman" panose="02020603050405020304" pitchFamily="18" charset="0"/>
                  </a:rPr>
                  <a:t>, is dubbed the </a:t>
                </a:r>
                <a:r>
                  <a:rPr lang="en-US" altLang="ko-KR" sz="1600" i="1" dirty="0">
                    <a:latin typeface="Times New Roman" panose="02020603050405020304" pitchFamily="18" charset="0"/>
                    <a:cs typeface="Times New Roman" panose="02020603050405020304" pitchFamily="18" charset="0"/>
                  </a:rPr>
                  <a:t>Schrödinger Bridge </a:t>
                </a:r>
                <a:r>
                  <a:rPr lang="en-US" altLang="ko-KR" sz="1600" dirty="0">
                    <a:latin typeface="Times New Roman" panose="02020603050405020304" pitchFamily="18" charset="0"/>
                    <a:cs typeface="Times New Roman" panose="02020603050405020304" pitchFamily="18" charset="0"/>
                  </a:rPr>
                  <a:t>between </a:t>
                </a:r>
                <a14:m>
                  <m:oMath xmlns:m="http://schemas.openxmlformats.org/officeDocument/2006/math">
                    <m:sSub>
                      <m:sSubPr>
                        <m:ctrlPr>
                          <a:rPr lang="en-US" altLang="ko-KR" sz="1600" i="1">
                            <a:latin typeface="Cambria Math" panose="02040503050406030204" pitchFamily="18" charset="0"/>
                            <a:cs typeface="Times New Roman" panose="02020603050405020304" pitchFamily="18" charset="0"/>
                          </a:rPr>
                        </m:ctrlPr>
                      </m:sSubPr>
                      <m:e>
                        <m:r>
                          <a:rPr lang="en-US" altLang="ko-KR" sz="1600" i="1">
                            <a:latin typeface="Cambria Math" panose="02040503050406030204" pitchFamily="18" charset="0"/>
                            <a:cs typeface="Times New Roman" panose="02020603050405020304" pitchFamily="18" charset="0"/>
                          </a:rPr>
                          <m:t>𝑝</m:t>
                        </m:r>
                      </m:e>
                      <m:sub>
                        <m:r>
                          <a:rPr lang="en-US" altLang="ko-KR" sz="1600" i="1">
                            <a:latin typeface="Cambria Math" panose="02040503050406030204" pitchFamily="18" charset="0"/>
                            <a:cs typeface="Times New Roman" panose="02020603050405020304" pitchFamily="18" charset="0"/>
                          </a:rPr>
                          <m:t>0</m:t>
                        </m:r>
                      </m:sub>
                    </m:sSub>
                  </m:oMath>
                </a14:m>
                <a:r>
                  <a:rPr lang="en-US" altLang="ko-KR" sz="1600" i="1" dirty="0">
                    <a:latin typeface="Times New Roman" panose="02020603050405020304" pitchFamily="18" charset="0"/>
                    <a:cs typeface="Times New Roman" panose="02020603050405020304" pitchFamily="18" charset="0"/>
                  </a:rPr>
                  <a:t> </a:t>
                </a:r>
                <a:r>
                  <a:rPr lang="en-US" altLang="ko-KR" sz="16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ko-KR" sz="1600" i="1">
                            <a:latin typeface="Cambria Math" panose="02040503050406030204" pitchFamily="18" charset="0"/>
                            <a:cs typeface="Times New Roman" panose="02020603050405020304" pitchFamily="18" charset="0"/>
                          </a:rPr>
                        </m:ctrlPr>
                      </m:sSubPr>
                      <m:e>
                        <m:r>
                          <a:rPr lang="en-US" altLang="ko-KR" sz="1600" i="1">
                            <a:latin typeface="Cambria Math" panose="02040503050406030204" pitchFamily="18" charset="0"/>
                            <a:cs typeface="Times New Roman" panose="02020603050405020304" pitchFamily="18" charset="0"/>
                          </a:rPr>
                          <m:t>𝑝</m:t>
                        </m:r>
                      </m:e>
                      <m:sub>
                        <m:r>
                          <a:rPr lang="en-US" altLang="ko-KR" sz="1600" i="1">
                            <a:latin typeface="Cambria Math" panose="02040503050406030204" pitchFamily="18" charset="0"/>
                            <a:cs typeface="Times New Roman" panose="02020603050405020304" pitchFamily="18" charset="0"/>
                          </a:rPr>
                          <m:t>1</m:t>
                        </m:r>
                      </m:sub>
                    </m:sSub>
                  </m:oMath>
                </a14:m>
                <a:r>
                  <a:rPr lang="en-US" altLang="ko-KR" sz="1600" dirty="0">
                    <a:latin typeface="Times New Roman" panose="02020603050405020304" pitchFamily="18" charset="0"/>
                    <a:cs typeface="Times New Roman" panose="02020603050405020304" pitchFamily="18" charset="0"/>
                  </a:rPr>
                  <a:t> over prior </a:t>
                </a:r>
                <a14:m>
                  <m:oMath xmlns:m="http://schemas.openxmlformats.org/officeDocument/2006/math">
                    <m:r>
                      <a:rPr lang="en-US" altLang="ko-KR" sz="1600" i="1">
                        <a:latin typeface="Cambria Math" panose="02040503050406030204" pitchFamily="18" charset="0"/>
                        <a:cs typeface="Times New Roman" panose="02020603050405020304" pitchFamily="18" charset="0"/>
                      </a:rPr>
                      <m:t>𝑊</m:t>
                    </m:r>
                  </m:oMath>
                </a14:m>
                <a:r>
                  <a:rPr lang="en-US" altLang="ko-KR" sz="1600" dirty="0">
                    <a:latin typeface="Times New Roman" panose="02020603050405020304" pitchFamily="18" charset="0"/>
                    <a:cs typeface="Times New Roman" panose="02020603050405020304" pitchFamily="18" charset="0"/>
                  </a:rPr>
                  <a:t>.</a:t>
                </a:r>
              </a:p>
            </p:txBody>
          </p:sp>
        </mc:Choice>
        <mc:Fallback xmlns="">
          <p:sp>
            <p:nvSpPr>
              <p:cNvPr id="8" name="TextBox 7">
                <a:extLst>
                  <a:ext uri="{FF2B5EF4-FFF2-40B4-BE49-F238E27FC236}">
                    <a16:creationId xmlns:a16="http://schemas.microsoft.com/office/drawing/2014/main" id="{B33054D6-D345-E22C-FC2B-6CCF1F1C4517}"/>
                  </a:ext>
                </a:extLst>
              </p:cNvPr>
              <p:cNvSpPr txBox="1">
                <a:spLocks noRot="1" noChangeAspect="1" noMove="1" noResize="1" noEditPoints="1" noAdjustHandles="1" noChangeArrowheads="1" noChangeShapeType="1" noTextEdit="1"/>
              </p:cNvSpPr>
              <p:nvPr/>
            </p:nvSpPr>
            <p:spPr>
              <a:xfrm>
                <a:off x="152399" y="2276421"/>
                <a:ext cx="11887200" cy="2308324"/>
              </a:xfrm>
              <a:prstGeom prst="rect">
                <a:avLst/>
              </a:prstGeom>
              <a:blipFill>
                <a:blip r:embed="rId4"/>
                <a:stretch>
                  <a:fillRect l="-205" t="-792" b="-2375"/>
                </a:stretch>
              </a:blipFill>
            </p:spPr>
            <p:txBody>
              <a:bodyPr/>
              <a:lstStyle/>
              <a:p>
                <a:r>
                  <a:rPr lang="ko-KR" altLang="en-US">
                    <a:noFill/>
                  </a:rPr>
                  <a:t> </a:t>
                </a:r>
              </a:p>
            </p:txBody>
          </p:sp>
        </mc:Fallback>
      </mc:AlternateContent>
      <p:sp>
        <p:nvSpPr>
          <p:cNvPr id="2" name="Google Shape;97;p2">
            <a:extLst>
              <a:ext uri="{FF2B5EF4-FFF2-40B4-BE49-F238E27FC236}">
                <a16:creationId xmlns:a16="http://schemas.microsoft.com/office/drawing/2014/main" id="{C3431442-1C46-0C3F-8928-03E7DF50FAA1}"/>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a:buSzPts val="2400"/>
            </a:pPr>
            <a:r>
              <a:rPr lang="en-US" sz="2800" dirty="0">
                <a:solidFill>
                  <a:srgbClr val="333333"/>
                </a:solidFill>
                <a:latin typeface="Times New Roman"/>
                <a:ea typeface="Times New Roman"/>
                <a:cs typeface="Times New Roman"/>
                <a:sym typeface="Times New Roman"/>
              </a:rPr>
              <a:t>2. </a:t>
            </a:r>
            <a:r>
              <a:rPr lang="en-US" altLang="ko-KR" sz="2800" dirty="0">
                <a:latin typeface="Times New Roman" panose="02020603050405020304" pitchFamily="18" charset="0"/>
                <a:cs typeface="Times New Roman" panose="02020603050405020304" pitchFamily="18" charset="0"/>
              </a:rPr>
              <a:t>Preliminaries</a:t>
            </a:r>
          </a:p>
          <a:p>
            <a:pPr marL="288000">
              <a:buSzPts val="2400"/>
            </a:pPr>
            <a:r>
              <a:rPr lang="en-US" altLang="ko-KR" sz="2000" dirty="0">
                <a:latin typeface="Times New Roman" panose="02020603050405020304" pitchFamily="18" charset="0"/>
                <a:cs typeface="Times New Roman" panose="02020603050405020304" pitchFamily="18" charset="0"/>
              </a:rPr>
              <a:t>2.2 Schrödinger Bridge Problem (SBP)</a:t>
            </a:r>
          </a:p>
        </p:txBody>
      </p:sp>
    </p:spTree>
    <p:extLst>
      <p:ext uri="{BB962C8B-B14F-4D97-AF65-F5344CB8AC3E}">
        <p14:creationId xmlns:p14="http://schemas.microsoft.com/office/powerpoint/2010/main" val="411641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Google Shape;95;p2"/>
          <p:cNvCxnSpPr/>
          <p:nvPr/>
        </p:nvCxnSpPr>
        <p:spPr>
          <a:xfrm>
            <a:off x="152401" y="155554"/>
            <a:ext cx="11887200" cy="0"/>
          </a:xfrm>
          <a:prstGeom prst="straightConnector1">
            <a:avLst/>
          </a:prstGeom>
          <a:noFill/>
          <a:ln w="19050" cap="flat" cmpd="sng">
            <a:solidFill>
              <a:schemeClr val="dk1"/>
            </a:solidFill>
            <a:prstDash val="solid"/>
            <a:miter lim="800000"/>
            <a:headEnd type="none" w="sm" len="sm"/>
            <a:tailEnd type="none" w="sm" len="sm"/>
          </a:ln>
        </p:spPr>
      </p:cxnSp>
      <p:cxnSp>
        <p:nvCxnSpPr>
          <p:cNvPr id="96" name="Google Shape;96;p2"/>
          <p:cNvCxnSpPr/>
          <p:nvPr/>
        </p:nvCxnSpPr>
        <p:spPr>
          <a:xfrm>
            <a:off x="152401" y="6705612"/>
            <a:ext cx="11887200" cy="0"/>
          </a:xfrm>
          <a:prstGeom prst="straightConnector1">
            <a:avLst/>
          </a:prstGeom>
          <a:noFill/>
          <a:ln w="19050" cap="flat" cmpd="sng">
            <a:solidFill>
              <a:schemeClr val="dk1"/>
            </a:solidFill>
            <a:prstDash val="solid"/>
            <a:miter lim="800000"/>
            <a:headEnd type="none" w="sm" len="sm"/>
            <a:tailEnd type="none" w="sm" len="sm"/>
          </a:ln>
        </p:spPr>
      </p:cxnSp>
      <p:pic>
        <p:nvPicPr>
          <p:cNvPr id="98" name="Google Shape;98;p2"/>
          <p:cNvPicPr preferRelativeResize="0"/>
          <p:nvPr/>
        </p:nvPicPr>
        <p:blipFill rotWithShape="1">
          <a:blip r:embed="rId3">
            <a:alphaModFix/>
          </a:blip>
          <a:srcRect/>
          <a:stretch/>
        </p:blipFill>
        <p:spPr>
          <a:xfrm>
            <a:off x="9909275" y="223512"/>
            <a:ext cx="2130324" cy="583825"/>
          </a:xfrm>
          <a:prstGeom prst="rect">
            <a:avLst/>
          </a:prstGeom>
          <a:noFill/>
          <a:ln>
            <a:no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33054D6-D345-E22C-FC2B-6CCF1F1C4517}"/>
                  </a:ext>
                </a:extLst>
              </p:cNvPr>
              <p:cNvSpPr txBox="1"/>
              <p:nvPr/>
            </p:nvSpPr>
            <p:spPr>
              <a:xfrm>
                <a:off x="152399" y="1990208"/>
                <a:ext cx="11887200" cy="2877583"/>
              </a:xfrm>
              <a:prstGeom prst="rect">
                <a:avLst/>
              </a:prstGeom>
              <a:noFill/>
            </p:spPr>
            <p:txBody>
              <a:bodyPr wrap="square" rtlCol="0">
                <a:spAutoFit/>
              </a:bodyPr>
              <a:lstStyle/>
              <a:p>
                <a:pPr marL="285750" indent="-285750">
                  <a:buFont typeface="Arial" panose="020B0604020202020204" pitchFamily="34" charset="0"/>
                  <a:buChar char="•"/>
                </a:pPr>
                <a:r>
                  <a:rPr lang="en-US" altLang="ko-KR" sz="1600" b="1" dirty="0">
                    <a:latin typeface="Times New Roman" panose="02020603050405020304" pitchFamily="18" charset="0"/>
                    <a:cs typeface="Times New Roman" panose="02020603050405020304" pitchFamily="18" charset="0"/>
                  </a:rPr>
                  <a:t>Relation Between SBPs and SGMs.</a:t>
                </a:r>
                <a:r>
                  <a:rPr lang="en-US" altLang="ko-KR" sz="1600" dirty="0">
                    <a:latin typeface="Times New Roman" panose="02020603050405020304" pitchFamily="18" charset="0"/>
                    <a:cs typeface="Times New Roman" panose="02020603050405020304" pitchFamily="18" charset="0"/>
                  </a:rPr>
                  <a:t> Chen et al. (2021) establishes connections between SGMs and SBPs.</a:t>
                </a:r>
              </a:p>
              <a:p>
                <a:pPr indent="288000"/>
                <a:r>
                  <a:rPr lang="en-US" altLang="ko-KR" sz="1600" dirty="0">
                    <a:latin typeface="Times New Roman" panose="02020603050405020304" pitchFamily="18" charset="0"/>
                    <a:cs typeface="Times New Roman" panose="02020603050405020304" pitchFamily="18" charset="0"/>
                  </a:rPr>
                  <a:t>The solution to the optimization can be expressed by the path measure of the forward, or equivalently backward, SDE:</a:t>
                </a:r>
              </a:p>
              <a:p>
                <a:pPr indent="288000"/>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r>
                        <m:rPr>
                          <m:nor/>
                        </m:rPr>
                        <a:rPr lang="en-US" altLang="ko-KR" sz="1600">
                          <a:latin typeface="Cambria Math" panose="02040503050406030204" pitchFamily="18" charset="0"/>
                          <a:cs typeface="Times New Roman" panose="02020603050405020304" pitchFamily="18" charset="0"/>
                        </a:rPr>
                        <m:t>d</m:t>
                      </m:r>
                      <m:sSub>
                        <m:sSubPr>
                          <m:ctrlPr>
                            <a:rPr lang="en-US" altLang="ko-KR" sz="1600" i="1" smtClean="0">
                              <a:latin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cs typeface="Times New Roman" panose="02020603050405020304" pitchFamily="18" charset="0"/>
                            </a:rPr>
                            <m:t>X</m:t>
                          </m:r>
                        </m:e>
                        <m:sub>
                          <m:r>
                            <a:rPr lang="en-US" altLang="ko-KR" sz="1600" i="1">
                              <a:latin typeface="Cambria Math" panose="02040503050406030204" pitchFamily="18" charset="0"/>
                              <a:cs typeface="Times New Roman" panose="02020603050405020304" pitchFamily="18" charset="0"/>
                            </a:rPr>
                            <m:t>𝑡</m:t>
                          </m:r>
                        </m:sub>
                      </m:sSub>
                      <m:r>
                        <m:rPr>
                          <m:nor/>
                        </m:rPr>
                        <a:rPr lang="en-US" altLang="ko-KR" sz="1600">
                          <a:latin typeface="Cambria Math" panose="02040503050406030204" pitchFamily="18" charset="0"/>
                          <a:cs typeface="Times New Roman" panose="02020603050405020304" pitchFamily="18" charset="0"/>
                        </a:rPr>
                        <m:t> = </m:t>
                      </m:r>
                      <m:d>
                        <m:dPr>
                          <m:begChr m:val="["/>
                          <m:endChr m:val="]"/>
                          <m:ctrlPr>
                            <a:rPr lang="en-US" altLang="ko-KR" sz="1600" i="1" smtClean="0">
                              <a:latin typeface="Cambria Math" panose="02040503050406030204" pitchFamily="18" charset="0"/>
                              <a:cs typeface="Times New Roman" panose="02020603050405020304" pitchFamily="18" charset="0"/>
                            </a:rPr>
                          </m:ctrlPr>
                        </m:dPr>
                        <m:e>
                          <m:r>
                            <m:rPr>
                              <m:sty m:val="p"/>
                            </m:rPr>
                            <a:rPr lang="en-US" altLang="ko-KR" sz="1600" i="1">
                              <a:latin typeface="Cambria Math" panose="02040503050406030204" pitchFamily="18" charset="0"/>
                              <a:cs typeface="Times New Roman" panose="02020603050405020304" pitchFamily="18" charset="0"/>
                            </a:rPr>
                            <m:t>f</m:t>
                          </m:r>
                          <m:r>
                            <a:rPr lang="en-US" altLang="ko-KR" sz="1600" i="1">
                              <a:latin typeface="Cambria Math" panose="02040503050406030204" pitchFamily="18" charset="0"/>
                              <a:cs typeface="Times New Roman" panose="02020603050405020304" pitchFamily="18" charset="0"/>
                            </a:rPr>
                            <m:t>+</m:t>
                          </m:r>
                          <m:sSup>
                            <m:sSupPr>
                              <m:ctrlPr>
                                <a:rPr lang="en-US" altLang="ko-KR" sz="1600" i="1" smtClean="0">
                                  <a:solidFill>
                                    <a:srgbClr val="C00000"/>
                                  </a:solidFill>
                                  <a:latin typeface="Cambria Math" panose="02040503050406030204" pitchFamily="18" charset="0"/>
                                  <a:cs typeface="Times New Roman" panose="02020603050405020304" pitchFamily="18" charset="0"/>
                                </a:rPr>
                              </m:ctrlPr>
                            </m:sSupPr>
                            <m:e>
                              <m:r>
                                <a:rPr lang="en-US" altLang="ko-KR" sz="1600" i="1">
                                  <a:solidFill>
                                    <a:srgbClr val="C00000"/>
                                  </a:solidFill>
                                  <a:latin typeface="Cambria Math" panose="02040503050406030204" pitchFamily="18" charset="0"/>
                                  <a:cs typeface="Times New Roman" panose="02020603050405020304" pitchFamily="18" charset="0"/>
                                </a:rPr>
                                <m:t>𝑔</m:t>
                              </m:r>
                            </m:e>
                            <m:sup>
                              <m:r>
                                <a:rPr lang="en-US" altLang="ko-KR" sz="1600" i="1">
                                  <a:solidFill>
                                    <a:srgbClr val="C00000"/>
                                  </a:solidFill>
                                  <a:latin typeface="Cambria Math" panose="02040503050406030204" pitchFamily="18" charset="0"/>
                                  <a:cs typeface="Times New Roman" panose="02020603050405020304" pitchFamily="18" charset="0"/>
                                </a:rPr>
                                <m:t>2</m:t>
                              </m:r>
                            </m:sup>
                          </m:sSup>
                          <m:sSub>
                            <m:sSubPr>
                              <m:ctrlPr>
                                <a:rPr lang="en-US"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e>
                            <m:sub>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x</m:t>
                              </m:r>
                            </m:sub>
                          </m:sSub>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log</m:t>
                          </m:r>
                          <m:r>
                            <a:rPr lang="en-US" altLang="ko-KR" sz="1600" b="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l-GR"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Ψ</m:t>
                              </m:r>
                            </m:e>
                            <m:sub>
                              <m:r>
                                <a:rPr lang="en-US" altLang="ko-KR" sz="1600" i="1">
                                  <a:solidFill>
                                    <a:srgbClr val="C00000"/>
                                  </a:solidFill>
                                  <a:latin typeface="Cambria Math" panose="02040503050406030204" pitchFamily="18" charset="0"/>
                                  <a:cs typeface="Times New Roman" panose="02020603050405020304" pitchFamily="18" charset="0"/>
                                </a:rPr>
                                <m:t>𝑡</m:t>
                              </m:r>
                            </m:sub>
                          </m:sSub>
                          <m:d>
                            <m:dPr>
                              <m:ctrlPr>
                                <a:rPr lang="el-GR"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x</m:t>
                              </m:r>
                            </m:e>
                          </m:d>
                        </m:e>
                      </m:d>
                      <m:r>
                        <m:rPr>
                          <m:nor/>
                        </m:rPr>
                        <a:rPr lang="en-US" altLang="ko-KR" sz="1600">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m:t>
                      </m:r>
                      <m:r>
                        <a:rPr lang="en-US" altLang="ko-KR" sz="1600" i="1">
                          <a:latin typeface="Cambria Math" panose="02040503050406030204" pitchFamily="18" charset="0"/>
                          <a:cs typeface="Times New Roman" panose="02020603050405020304" pitchFamily="18" charset="0"/>
                        </a:rPr>
                        <m:t>𝑡</m:t>
                      </m:r>
                      <m:r>
                        <a:rPr lang="en-US" altLang="ko-KR" sz="1600" i="1">
                          <a:latin typeface="Cambria Math" panose="02040503050406030204" pitchFamily="18" charset="0"/>
                          <a:cs typeface="Times New Roman" panose="02020603050405020304" pitchFamily="18" charset="0"/>
                        </a:rPr>
                        <m:t>+</m:t>
                      </m:r>
                      <m:r>
                        <a:rPr lang="en-US" altLang="ko-KR" sz="1600" i="1">
                          <a:latin typeface="Cambria Math" panose="02040503050406030204" pitchFamily="18" charset="0"/>
                          <a:cs typeface="Times New Roman" panose="02020603050405020304" pitchFamily="18" charset="0"/>
                        </a:rPr>
                        <m:t>𝑔</m:t>
                      </m:r>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𝑡</m:t>
                          </m:r>
                        </m:e>
                      </m:d>
                      <m:r>
                        <a:rPr lang="en-US" altLang="ko-KR" sz="1600" i="1">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dw</m:t>
                      </m:r>
                      <m:r>
                        <m:rPr>
                          <m:nor/>
                        </m:rPr>
                        <a:rPr lang="en-US" altLang="ko-KR" sz="1600" b="0" i="0" smtClean="0">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m:t>
                      </m:r>
                      <m:sSub>
                        <m:sSubPr>
                          <m:ctrlPr>
                            <a:rPr lang="en-US" altLang="ko-KR" sz="1600" i="1">
                              <a:latin typeface="Cambria Math" panose="02040503050406030204" pitchFamily="18" charset="0"/>
                              <a:cs typeface="Times New Roman" panose="02020603050405020304" pitchFamily="18" charset="0"/>
                            </a:rPr>
                          </m:ctrlPr>
                        </m:sSubPr>
                        <m:e>
                          <m:r>
                            <m:rPr>
                              <m:sty m:val="p"/>
                            </m:rPr>
                            <a:rPr lang="en-US" altLang="ko-KR" sz="1600" i="1">
                              <a:latin typeface="Cambria Math" panose="02040503050406030204" pitchFamily="18" charset="0"/>
                              <a:cs typeface="Times New Roman" panose="02020603050405020304" pitchFamily="18" charset="0"/>
                            </a:rPr>
                            <m:t>X</m:t>
                          </m:r>
                        </m:e>
                        <m:sub>
                          <m:r>
                            <a:rPr lang="en-US" altLang="ko-KR" sz="1600" i="1">
                              <a:latin typeface="Cambria Math" panose="02040503050406030204" pitchFamily="18" charset="0"/>
                              <a:cs typeface="Times New Roman" panose="02020603050405020304" pitchFamily="18" charset="0"/>
                            </a:rPr>
                            <m:t>𝑡</m:t>
                          </m:r>
                        </m:sub>
                      </m:sSub>
                      <m:r>
                        <m:rPr>
                          <m:nor/>
                        </m:rPr>
                        <a:rPr lang="en-US" altLang="ko-KR" sz="1600">
                          <a:latin typeface="Cambria Math" panose="02040503050406030204" pitchFamily="18" charset="0"/>
                          <a:cs typeface="Times New Roman" panose="02020603050405020304" pitchFamily="18" charset="0"/>
                        </a:rPr>
                        <m:t> = </m:t>
                      </m:r>
                      <m:d>
                        <m:dPr>
                          <m:begChr m:val="["/>
                          <m:endChr m:val="]"/>
                          <m:ctrlPr>
                            <a:rPr lang="en-US" altLang="ko-KR" sz="1600" i="1">
                              <a:latin typeface="Cambria Math" panose="02040503050406030204" pitchFamily="18" charset="0"/>
                              <a:cs typeface="Times New Roman" panose="02020603050405020304" pitchFamily="18" charset="0"/>
                            </a:rPr>
                          </m:ctrlPr>
                        </m:dPr>
                        <m:e>
                          <m:r>
                            <m:rPr>
                              <m:sty m:val="p"/>
                            </m:rPr>
                            <a:rPr lang="en-US" altLang="ko-KR" sz="1600" i="1">
                              <a:latin typeface="Cambria Math" panose="02040503050406030204" pitchFamily="18" charset="0"/>
                              <a:cs typeface="Times New Roman" panose="02020603050405020304" pitchFamily="18" charset="0"/>
                            </a:rPr>
                            <m:t>f</m:t>
                          </m:r>
                          <m:r>
                            <a:rPr lang="en-US" altLang="ko-KR" sz="1600" b="0" i="1" smtClean="0">
                              <a:latin typeface="Cambria Math" panose="02040503050406030204" pitchFamily="18" charset="0"/>
                              <a:cs typeface="Times New Roman" panose="02020603050405020304" pitchFamily="18" charset="0"/>
                            </a:rPr>
                            <m:t>−</m:t>
                          </m:r>
                          <m:sSup>
                            <m:sSupPr>
                              <m:ctrlPr>
                                <a:rPr lang="en-US" altLang="ko-KR" sz="1600" i="1" smtClean="0">
                                  <a:solidFill>
                                    <a:srgbClr val="C00000"/>
                                  </a:solidFill>
                                  <a:latin typeface="Cambria Math" panose="02040503050406030204" pitchFamily="18" charset="0"/>
                                  <a:cs typeface="Times New Roman" panose="02020603050405020304" pitchFamily="18" charset="0"/>
                                </a:rPr>
                              </m:ctrlPr>
                            </m:sSupPr>
                            <m:e>
                              <m:r>
                                <a:rPr lang="en-US" altLang="ko-KR" sz="1600" i="1">
                                  <a:solidFill>
                                    <a:srgbClr val="C00000"/>
                                  </a:solidFill>
                                  <a:latin typeface="Cambria Math" panose="02040503050406030204" pitchFamily="18" charset="0"/>
                                  <a:cs typeface="Times New Roman" panose="02020603050405020304" pitchFamily="18" charset="0"/>
                                </a:rPr>
                                <m:t>𝑔</m:t>
                              </m:r>
                            </m:e>
                            <m:sup>
                              <m:r>
                                <a:rPr lang="en-US" altLang="ko-KR" sz="1600" i="1">
                                  <a:solidFill>
                                    <a:srgbClr val="C00000"/>
                                  </a:solidFill>
                                  <a:latin typeface="Cambria Math" panose="02040503050406030204" pitchFamily="18" charset="0"/>
                                  <a:cs typeface="Times New Roman" panose="02020603050405020304" pitchFamily="18" charset="0"/>
                                </a:rPr>
                                <m:t>2</m:t>
                              </m:r>
                            </m:sup>
                          </m:sSup>
                          <m:sSub>
                            <m:sSubPr>
                              <m:ctrl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e>
                            <m:sub>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x</m:t>
                              </m:r>
                            </m:sub>
                          </m:sSub>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log</m:t>
                          </m:r>
                          <m: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l-GR" altLang="ko-KR" sz="16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Ψ</m:t>
                                  </m:r>
                                </m:e>
                              </m:acc>
                            </m:e>
                            <m:sub>
                              <m:r>
                                <a:rPr lang="en-US" altLang="ko-KR" sz="1600" b="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l-GR"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ko-KR" sz="16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x</m:t>
                              </m:r>
                            </m:e>
                          </m:d>
                        </m:e>
                      </m:d>
                      <m:r>
                        <m:rPr>
                          <m:nor/>
                        </m:rPr>
                        <a:rPr lang="en-US" altLang="ko-KR" sz="1600">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m:t>
                      </m:r>
                      <m:r>
                        <a:rPr lang="en-US" altLang="ko-KR" sz="1600" i="1">
                          <a:latin typeface="Cambria Math" panose="02040503050406030204" pitchFamily="18" charset="0"/>
                          <a:cs typeface="Times New Roman" panose="02020603050405020304" pitchFamily="18" charset="0"/>
                        </a:rPr>
                        <m:t>𝑡</m:t>
                      </m:r>
                      <m:r>
                        <a:rPr lang="en-US" altLang="ko-KR" sz="1600" i="1">
                          <a:latin typeface="Cambria Math" panose="02040503050406030204" pitchFamily="18" charset="0"/>
                          <a:cs typeface="Times New Roman" panose="02020603050405020304" pitchFamily="18" charset="0"/>
                        </a:rPr>
                        <m:t>+</m:t>
                      </m:r>
                      <m:r>
                        <a:rPr lang="en-US" altLang="ko-KR" sz="1600" i="1">
                          <a:latin typeface="Cambria Math" panose="02040503050406030204" pitchFamily="18" charset="0"/>
                          <a:cs typeface="Times New Roman" panose="02020603050405020304" pitchFamily="18" charset="0"/>
                        </a:rPr>
                        <m:t>𝑔</m:t>
                      </m:r>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𝑡</m:t>
                          </m:r>
                        </m:e>
                      </m:d>
                      <m:r>
                        <a:rPr lang="en-US" altLang="ko-KR" sz="1600" i="1">
                          <a:latin typeface="Cambria Math" panose="02040503050406030204" pitchFamily="18" charset="0"/>
                          <a:cs typeface="Times New Roman" panose="02020603050405020304" pitchFamily="18" charset="0"/>
                        </a:rPr>
                        <m:t> </m:t>
                      </m:r>
                      <m:r>
                        <m:rPr>
                          <m:nor/>
                        </m:rPr>
                        <a:rPr lang="en-US" altLang="ko-KR" sz="1600">
                          <a:latin typeface="Cambria Math" panose="02040503050406030204" pitchFamily="18" charset="0"/>
                          <a:cs typeface="Times New Roman" panose="02020603050405020304" pitchFamily="18" charset="0"/>
                        </a:rPr>
                        <m:t>dw</m:t>
                      </m:r>
                    </m:oMath>
                  </m:oMathPara>
                </a14:m>
                <a:endParaRPr lang="en-US" altLang="ko-KR" sz="1600" dirty="0">
                  <a:latin typeface="Times New Roman" panose="02020603050405020304" pitchFamily="18" charset="0"/>
                  <a:cs typeface="Times New Roman" panose="02020603050405020304" pitchFamily="18" charset="0"/>
                </a:endParaRP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altLang="ko-KR" sz="1600" b="0" i="1" smtClean="0">
                        <a:latin typeface="Cambria Math" panose="02040503050406030204" pitchFamily="18" charset="0"/>
                        <a:ea typeface="Cambria Math" panose="02040503050406030204" pitchFamily="18" charset="0"/>
                        <a:cs typeface="Times New Roman" panose="02020603050405020304" pitchFamily="18" charset="0"/>
                      </a:rPr>
                      <m:t>Ψ</m:t>
                    </m:r>
                    <m:r>
                      <a:rPr lang="en-US" altLang="ko-KR" sz="1600" b="0" i="0" smtClean="0">
                        <a:latin typeface="Cambria Math" panose="02040503050406030204" pitchFamily="18" charset="0"/>
                        <a:cs typeface="Times New Roman" panose="02020603050405020304" pitchFamily="18" charset="0"/>
                      </a:rPr>
                      <m:t>,</m:t>
                    </m:r>
                    <m:acc>
                      <m:accPr>
                        <m:chr m:val="̂"/>
                        <m:ctrlPr>
                          <a:rPr lang="en-US" altLang="ko-KR" sz="1600" i="1" smtClean="0">
                            <a:latin typeface="Cambria Math" panose="02040503050406030204" pitchFamily="18" charset="0"/>
                            <a:cs typeface="Times New Roman" panose="02020603050405020304" pitchFamily="18" charset="0"/>
                          </a:rPr>
                        </m:ctrlPr>
                      </m:accPr>
                      <m:e>
                        <m:r>
                          <m:rPr>
                            <m:sty m:val="p"/>
                          </m:rPr>
                          <a:rPr lang="el-GR" altLang="ko-KR" sz="1600" i="1" smtClean="0">
                            <a:latin typeface="Cambria Math" panose="02040503050406030204" pitchFamily="18" charset="0"/>
                            <a:ea typeface="Cambria Math" panose="02040503050406030204" pitchFamily="18" charset="0"/>
                            <a:cs typeface="Times New Roman" panose="02020603050405020304" pitchFamily="18" charset="0"/>
                          </a:rPr>
                          <m:t>Ψ</m:t>
                        </m:r>
                      </m:e>
                    </m:acc>
                  </m:oMath>
                </a14:m>
                <a:r>
                  <a:rPr lang="en-US" altLang="ko-KR" sz="1600" dirty="0">
                    <a:latin typeface="Times New Roman" panose="02020603050405020304" pitchFamily="18" charset="0"/>
                    <a:cs typeface="Times New Roman" panose="02020603050405020304" pitchFamily="18" charset="0"/>
                  </a:rPr>
                  <a:t> are the Schrödinger factors that satisfy density factorization: </a:t>
                </a:r>
                <a14:m>
                  <m:oMath xmlns:m="http://schemas.openxmlformats.org/officeDocument/2006/math">
                    <m:sSub>
                      <m:sSubPr>
                        <m:ctrlPr>
                          <a:rPr lang="en-US" altLang="ko-KR" sz="160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cs typeface="Times New Roman" panose="02020603050405020304" pitchFamily="18" charset="0"/>
                          </a:rPr>
                          <m:t>𝑡</m:t>
                        </m:r>
                      </m:sub>
                    </m:sSub>
                    <m:d>
                      <m:dPr>
                        <m:ctrlPr>
                          <a:rPr lang="en-US" altLang="ko-KR" sz="160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e>
                    </m:d>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r>
                          <m:rPr>
                            <m:sty m:val="p"/>
                          </m:rPr>
                          <a:rPr lang="el-GR" altLang="ko-KR" sz="1600" b="0" i="1" smtClean="0">
                            <a:latin typeface="Cambria Math" panose="02040503050406030204" pitchFamily="18" charset="0"/>
                            <a:ea typeface="Cambria Math" panose="02040503050406030204" pitchFamily="18" charset="0"/>
                            <a:cs typeface="Times New Roman" panose="02020603050405020304" pitchFamily="18" charset="0"/>
                          </a:rPr>
                          <m:t>Ψ</m:t>
                        </m:r>
                      </m:e>
                      <m:sub>
                        <m:r>
                          <a:rPr lang="en-US" altLang="ko-KR" sz="1600" b="0" i="1" smtClean="0">
                            <a:latin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e>
                    </m:d>
                    <m:sSub>
                      <m:sSubPr>
                        <m:ctrlPr>
                          <a:rPr lang="en-US" altLang="ko-KR" sz="1600" b="0" i="1" smtClean="0">
                            <a:latin typeface="Cambria Math" panose="02040503050406030204" pitchFamily="18" charset="0"/>
                            <a:cs typeface="Times New Roman" panose="02020603050405020304" pitchFamily="18" charset="0"/>
                          </a:rPr>
                        </m:ctrlPr>
                      </m:sSubPr>
                      <m:e>
                        <m:acc>
                          <m:accPr>
                            <m:chr m:val="̂"/>
                            <m:ctrlPr>
                              <a:rPr lang="en-US" altLang="ko-KR" sz="1600" b="0" i="1" smtClean="0">
                                <a:latin typeface="Cambria Math" panose="02040503050406030204" pitchFamily="18" charset="0"/>
                                <a:cs typeface="Times New Roman" panose="02020603050405020304" pitchFamily="18" charset="0"/>
                              </a:rPr>
                            </m:ctrlPr>
                          </m:accPr>
                          <m:e>
                            <m:r>
                              <m:rPr>
                                <m:sty m:val="p"/>
                              </m:rPr>
                              <a:rPr lang="el-GR" altLang="ko-KR" sz="1600" b="0" i="1" smtClean="0">
                                <a:latin typeface="Cambria Math" panose="02040503050406030204" pitchFamily="18" charset="0"/>
                                <a:ea typeface="Cambria Math" panose="02040503050406030204" pitchFamily="18" charset="0"/>
                                <a:cs typeface="Times New Roman" panose="02020603050405020304" pitchFamily="18" charset="0"/>
                              </a:rPr>
                              <m:t>Ψ</m:t>
                            </m:r>
                          </m:e>
                        </m:acc>
                      </m:e>
                      <m:sub>
                        <m:r>
                          <a:rPr lang="en-US" altLang="ko-KR" sz="1600" b="0" i="1" smtClean="0">
                            <a:latin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cs typeface="Times New Roman" panose="02020603050405020304" pitchFamily="18" charset="0"/>
                          </a:rPr>
                          <m:t>x</m:t>
                        </m:r>
                      </m:e>
                    </m:d>
                  </m:oMath>
                </a14:m>
                <a:r>
                  <a:rPr lang="en-US" altLang="ko-KR" sz="1600" dirty="0">
                    <a:latin typeface="Times New Roman" panose="02020603050405020304" pitchFamily="18" charset="0"/>
                    <a:cs typeface="Times New Roman" panose="02020603050405020304" pitchFamily="18" charset="0"/>
                  </a:rPr>
                  <a:t>.</a:t>
                </a:r>
              </a:p>
              <a:p>
                <a:pPr indent="288000"/>
                <a:r>
                  <a:rPr lang="en-US" altLang="ko-KR"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ko-KR" sz="1600" i="1" smtClean="0">
                            <a:latin typeface="Cambria Math" panose="02040503050406030204" pitchFamily="18" charset="0"/>
                            <a:cs typeface="Times New Roman" panose="02020603050405020304" pitchFamily="18" charset="0"/>
                          </a:rPr>
                        </m:ctrlPr>
                      </m:sSubPr>
                      <m:e>
                        <m:r>
                          <m:rPr>
                            <m:nor/>
                          </m:rPr>
                          <a:rPr lang="en-US" altLang="ko-KR" sz="1600" b="0" i="0" smtClean="0">
                            <a:latin typeface="Cambria Math" panose="02040503050406030204" pitchFamily="18" charset="0"/>
                            <a:cs typeface="Times New Roman" panose="02020603050405020304" pitchFamily="18" charset="0"/>
                          </a:rPr>
                          <m:t>z</m:t>
                        </m:r>
                      </m:e>
                      <m:sub>
                        <m:r>
                          <a:rPr lang="en-US" altLang="ko-KR" sz="1600" b="0" i="1" smtClean="0">
                            <a:latin typeface="Cambria Math" panose="02040503050406030204" pitchFamily="18" charset="0"/>
                            <a:cs typeface="Times New Roman" panose="02020603050405020304" pitchFamily="18" charset="0"/>
                          </a:rPr>
                          <m:t>𝑡</m:t>
                        </m:r>
                      </m:sub>
                    </m:sSub>
                    <m:r>
                      <a:rPr lang="en-US" altLang="ko-KR" sz="1600" b="0" i="1" smtClean="0">
                        <a:latin typeface="Cambria Math" panose="02040503050406030204" pitchFamily="18" charset="0"/>
                        <a:cs typeface="Times New Roman" panose="02020603050405020304" pitchFamily="18" charset="0"/>
                      </a:rPr>
                      <m:t>=</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Sub>
                      <m:sSubPr>
                        <m:ctrl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x</m:t>
                        </m:r>
                      </m:sub>
                    </m:sSub>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log</m:t>
                    </m:r>
                    <m: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l-GR"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Ψ</m:t>
                        </m:r>
                      </m:e>
                      <m:sub>
                        <m:r>
                          <a:rPr lang="en-US" altLang="ko-KR" sz="1600" i="1">
                            <a:solidFill>
                              <a:schemeClr val="tx1"/>
                            </a:solidFill>
                            <a:latin typeface="Cambria Math" panose="02040503050406030204" pitchFamily="18" charset="0"/>
                            <a:cs typeface="Times New Roman" panose="02020603050405020304" pitchFamily="18" charset="0"/>
                          </a:rPr>
                          <m:t>𝑡</m:t>
                        </m:r>
                      </m:sub>
                    </m:sSub>
                    <m:d>
                      <m:dPr>
                        <m:ctrlPr>
                          <a:rPr lang="el-GR"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x</m:t>
                        </m:r>
                      </m:e>
                    </m:d>
                    <m: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m:rPr>
                                <m:nor/>
                              </m:rPr>
                              <a:rPr lang="en-US" altLang="ko-KR" sz="16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z</m:t>
                            </m:r>
                          </m:e>
                        </m:acc>
                      </m:e>
                      <m:sub>
                        <m: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ko-KR" sz="1600" i="1">
                        <a:latin typeface="Cambria Math" panose="02040503050406030204" pitchFamily="18" charset="0"/>
                        <a:cs typeface="Times New Roman" panose="02020603050405020304" pitchFamily="18" charset="0"/>
                      </a:rPr>
                      <m:t>𝑔</m:t>
                    </m:r>
                    <m:d>
                      <m:dPr>
                        <m:ctrlPr>
                          <a:rPr lang="en-US" altLang="ko-KR" sz="1600" i="1">
                            <a:latin typeface="Cambria Math" panose="02040503050406030204" pitchFamily="18" charset="0"/>
                            <a:cs typeface="Times New Roman" panose="02020603050405020304" pitchFamily="18" charset="0"/>
                          </a:rPr>
                        </m:ctrlPr>
                      </m:dPr>
                      <m:e>
                        <m:r>
                          <a:rPr lang="en-US" altLang="ko-KR" sz="1600" i="1">
                            <a:latin typeface="Cambria Math" panose="02040503050406030204" pitchFamily="18" charset="0"/>
                            <a:cs typeface="Times New Roman" panose="02020603050405020304" pitchFamily="18" charset="0"/>
                          </a:rPr>
                          <m:t>𝑡</m:t>
                        </m:r>
                      </m:e>
                    </m:d>
                    <m:sSub>
                      <m:sSubPr>
                        <m:ctrlPr>
                          <a:rPr lang="en-US" altLang="ko-KR"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x</m:t>
                        </m:r>
                      </m:sub>
                    </m:sSub>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log</m:t>
                    </m:r>
                    <m:r>
                      <a:rPr lang="en-US" altLang="ko-KR" sz="16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l-GR"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Ψ</m:t>
                            </m:r>
                          </m:e>
                        </m:acc>
                      </m:e>
                      <m:sub>
                        <m: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l-GR"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ko-KR"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x</m:t>
                        </m:r>
                      </m:e>
                    </m:d>
                  </m:oMath>
                </a14:m>
                <a:r>
                  <a:rPr lang="en-US" altLang="ko-KR" sz="1600" dirty="0">
                    <a:latin typeface="Times New Roman" panose="02020603050405020304" pitchFamily="18" charset="0"/>
                    <a:cs typeface="Times New Roman" panose="02020603050405020304" pitchFamily="18" charset="0"/>
                  </a:rPr>
                  <a:t> → considered as the forward, backward policies</a:t>
                </a:r>
              </a:p>
              <a:p>
                <a:pPr indent="288000"/>
                <a:endParaRPr lang="en-US" altLang="ko-KR" sz="1600" dirty="0">
                  <a:latin typeface="Times New Roman" panose="02020603050405020304" pitchFamily="18" charset="0"/>
                  <a:cs typeface="Times New Roman" panose="02020603050405020304" pitchFamily="18" charset="0"/>
                </a:endParaRPr>
              </a:p>
              <a:p>
                <a:pPr indent="288000"/>
                <a:r>
                  <a:rPr lang="en-US" altLang="ko-KR" sz="1600" dirty="0">
                    <a:latin typeface="Times New Roman" panose="02020603050405020304" pitchFamily="18" charset="0"/>
                    <a:cs typeface="Times New Roman" panose="02020603050405020304" pitchFamily="18" charset="0"/>
                  </a:rPr>
                  <a:t>The data log-likelihood objective for SBPs is computed and shown to be equal to that of SGMs with special choices of </a:t>
                </a:r>
                <a14:m>
                  <m:oMath xmlns:m="http://schemas.openxmlformats.org/officeDocument/2006/math">
                    <m:sSub>
                      <m:sSubPr>
                        <m:ctrlP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ko-KR" sz="16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z</m:t>
                        </m:r>
                      </m:e>
                      <m:sub>
                        <m: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m:rPr>
                                <m:nor/>
                              </m:rPr>
                              <a:rPr lang="en-US" altLang="ko-KR" sz="16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z</m:t>
                            </m:r>
                          </m:e>
                        </m:acc>
                      </m:e>
                      <m:sub>
                        <m:r>
                          <a:rPr lang="en-US" altLang="ko-KR"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altLang="ko-KR" sz="1600" dirty="0">
                    <a:latin typeface="Times New Roman" panose="02020603050405020304" pitchFamily="18" charset="0"/>
                    <a:cs typeface="Times New Roman" panose="02020603050405020304" pitchFamily="18" charset="0"/>
                  </a:rPr>
                  <a:t>:</a:t>
                </a:r>
              </a:p>
              <a:p>
                <a:pPr indent="288000"/>
                <a:endParaRPr lang="en-US" altLang="ko-KR" sz="1600" dirty="0">
                  <a:latin typeface="Times New Roman" panose="02020603050405020304" pitchFamily="18" charset="0"/>
                  <a:cs typeface="Times New Roman" panose="02020603050405020304" pitchFamily="18" charset="0"/>
                </a:endParaRPr>
              </a:p>
              <a:p>
                <a:pPr indent="288000"/>
                <a14:m>
                  <m:oMathPara xmlns:m="http://schemas.openxmlformats.org/officeDocument/2006/math">
                    <m:oMathParaPr>
                      <m:jc m:val="centerGroup"/>
                    </m:oMathParaPr>
                    <m:oMath xmlns:m="http://schemas.openxmlformats.org/officeDocument/2006/math">
                      <m:d>
                        <m:dPr>
                          <m:ctrlPr>
                            <a:rPr lang="en-US" altLang="ko-KR" sz="1600" i="1" smtClean="0">
                              <a:latin typeface="Cambria Math" panose="02040503050406030204" pitchFamily="18" charset="0"/>
                              <a:cs typeface="Times New Roman" panose="02020603050405020304" pitchFamily="18" charset="0"/>
                            </a:rPr>
                          </m:ctrlPr>
                        </m:dPr>
                        <m:e>
                          <m:sSub>
                            <m:sSubPr>
                              <m:ctrlPr>
                                <a:rPr lang="en-US" altLang="ko-KR" sz="1600" i="1" smtClean="0">
                                  <a:latin typeface="Cambria Math" panose="02040503050406030204" pitchFamily="18" charset="0"/>
                                  <a:cs typeface="Times New Roman" panose="02020603050405020304" pitchFamily="18" charset="0"/>
                                </a:rPr>
                              </m:ctrlPr>
                            </m:sSubPr>
                            <m:e>
                              <m:r>
                                <m:rPr>
                                  <m:nor/>
                                </m:rPr>
                                <a:rPr lang="en-US" altLang="ko-KR" sz="1600" b="0" i="0" smtClean="0">
                                  <a:latin typeface="Cambria Math" panose="02040503050406030204" pitchFamily="18" charset="0"/>
                                  <a:cs typeface="Times New Roman" panose="02020603050405020304" pitchFamily="18" charset="0"/>
                                </a:rPr>
                                <m:t>z</m:t>
                              </m:r>
                            </m:e>
                            <m:sub>
                              <m:r>
                                <a:rPr lang="en-US" altLang="ko-KR" sz="1600" b="0" i="1" smtClean="0">
                                  <a:latin typeface="Cambria Math" panose="02040503050406030204" pitchFamily="18" charset="0"/>
                                  <a:cs typeface="Times New Roman" panose="02020603050405020304" pitchFamily="18" charset="0"/>
                                </a:rPr>
                                <m:t>𝑡</m:t>
                              </m:r>
                            </m:sub>
                          </m:sSub>
                          <m:r>
                            <a:rPr lang="en-US" altLang="ko-KR" sz="1600" b="0" i="1" smtClean="0">
                              <a:latin typeface="Cambria Math" panose="02040503050406030204" pitchFamily="18" charset="0"/>
                              <a:cs typeface="Times New Roman" panose="02020603050405020304" pitchFamily="18" charset="0"/>
                            </a:rPr>
                            <m:t>,</m:t>
                          </m:r>
                          <m:sSub>
                            <m:sSubPr>
                              <m:ctrlPr>
                                <a:rPr lang="en-US" altLang="ko-KR" sz="1600" b="0" i="1" smtClean="0">
                                  <a:latin typeface="Cambria Math" panose="02040503050406030204" pitchFamily="18" charset="0"/>
                                  <a:cs typeface="Times New Roman" panose="02020603050405020304" pitchFamily="18" charset="0"/>
                                </a:rPr>
                              </m:ctrlPr>
                            </m:sSubPr>
                            <m:e>
                              <m:acc>
                                <m:accPr>
                                  <m:chr m:val="̂"/>
                                  <m:ctrlPr>
                                    <a:rPr lang="en-US" altLang="ko-KR" sz="1600" b="0" i="1" smtClean="0">
                                      <a:latin typeface="Cambria Math" panose="02040503050406030204" pitchFamily="18" charset="0"/>
                                      <a:cs typeface="Times New Roman" panose="02020603050405020304" pitchFamily="18" charset="0"/>
                                    </a:rPr>
                                  </m:ctrlPr>
                                </m:accPr>
                                <m:e>
                                  <m:r>
                                    <m:rPr>
                                      <m:nor/>
                                    </m:rPr>
                                    <a:rPr lang="en-US" altLang="ko-KR" sz="1600" b="0" i="0" smtClean="0">
                                      <a:latin typeface="Cambria Math" panose="02040503050406030204" pitchFamily="18" charset="0"/>
                                      <a:cs typeface="Times New Roman" panose="02020603050405020304" pitchFamily="18" charset="0"/>
                                    </a:rPr>
                                    <m:t>z</m:t>
                                  </m:r>
                                </m:e>
                              </m:acc>
                            </m:e>
                            <m:sub>
                              <m:r>
                                <a:rPr lang="en-US" altLang="ko-KR" sz="1600" b="0" i="1" smtClean="0">
                                  <a:latin typeface="Cambria Math" panose="02040503050406030204" pitchFamily="18" charset="0"/>
                                  <a:cs typeface="Times New Roman" panose="02020603050405020304" pitchFamily="18" charset="0"/>
                                </a:rPr>
                                <m:t>𝑡</m:t>
                              </m:r>
                            </m:sub>
                          </m:sSub>
                        </m:e>
                      </m:d>
                      <m:r>
                        <a:rPr lang="en-US" altLang="ko-KR" sz="1600" b="0" i="1" smtClean="0">
                          <a:latin typeface="Cambria Math" panose="02040503050406030204" pitchFamily="18" charset="0"/>
                          <a:cs typeface="Times New Roman" panose="02020603050405020304" pitchFamily="18" charset="0"/>
                        </a:rPr>
                        <m:t>=</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0, </m:t>
                          </m:r>
                          <m:r>
                            <a:rPr lang="en-US" altLang="ko-KR" sz="1600" b="0" i="1" smtClean="0">
                              <a:latin typeface="Cambria Math" panose="02040503050406030204" pitchFamily="18" charset="0"/>
                              <a:cs typeface="Times New Roman" panose="02020603050405020304" pitchFamily="18" charset="0"/>
                            </a:rPr>
                            <m:t>𝑔</m:t>
                          </m:r>
                          <m:d>
                            <m:dPr>
                              <m:ctrlPr>
                                <a:rPr lang="en-US" altLang="ko-KR" sz="1600" b="0" i="1" smtClean="0">
                                  <a:latin typeface="Cambria Math" panose="02040503050406030204" pitchFamily="18" charset="0"/>
                                  <a:cs typeface="Times New Roman" panose="02020603050405020304" pitchFamily="18" charset="0"/>
                                </a:rPr>
                              </m:ctrlPr>
                            </m:dPr>
                            <m:e>
                              <m:r>
                                <a:rPr lang="en-US" altLang="ko-KR" sz="1600" b="0" i="1" smtClean="0">
                                  <a:latin typeface="Cambria Math" panose="02040503050406030204" pitchFamily="18" charset="0"/>
                                  <a:cs typeface="Times New Roman" panose="02020603050405020304" pitchFamily="18" charset="0"/>
                                </a:rPr>
                                <m:t>𝑡</m:t>
                              </m:r>
                            </m:e>
                          </m:d>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m:t>
                              </m:r>
                            </m:e>
                            <m: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sub>
                          </m:sSub>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log</m:t>
                          </m:r>
                          <m:sSub>
                            <m:sSub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US" altLang="ko-KR" sz="16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nor/>
                                </m:rPr>
                                <a:rPr lang="en-US" altLang="ko-KR" sz="1600" b="0" i="0" smtClean="0">
                                  <a:latin typeface="Cambria Math" panose="02040503050406030204" pitchFamily="18" charset="0"/>
                                  <a:ea typeface="Cambria Math" panose="02040503050406030204" pitchFamily="18" charset="0"/>
                                  <a:cs typeface="Times New Roman" panose="02020603050405020304" pitchFamily="18" charset="0"/>
                                </a:rPr>
                                <m:t>x</m:t>
                              </m:r>
                            </m:e>
                          </m:d>
                        </m:e>
                      </m:d>
                    </m:oMath>
                  </m:oMathPara>
                </a14:m>
                <a:endParaRPr lang="en-US" altLang="ko-KR" sz="16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B33054D6-D345-E22C-FC2B-6CCF1F1C4517}"/>
                  </a:ext>
                </a:extLst>
              </p:cNvPr>
              <p:cNvSpPr txBox="1">
                <a:spLocks noRot="1" noChangeAspect="1" noMove="1" noResize="1" noEditPoints="1" noAdjustHandles="1" noChangeArrowheads="1" noChangeShapeType="1" noTextEdit="1"/>
              </p:cNvSpPr>
              <p:nvPr/>
            </p:nvSpPr>
            <p:spPr>
              <a:xfrm>
                <a:off x="152399" y="1990208"/>
                <a:ext cx="11887200" cy="2877583"/>
              </a:xfrm>
              <a:prstGeom prst="rect">
                <a:avLst/>
              </a:prstGeom>
              <a:blipFill>
                <a:blip r:embed="rId4"/>
                <a:stretch>
                  <a:fillRect l="-205" t="-634"/>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6624DB98-22EE-69E1-A19D-93D8E28B4A78}"/>
              </a:ext>
            </a:extLst>
          </p:cNvPr>
          <p:cNvSpPr txBox="1"/>
          <p:nvPr/>
        </p:nvSpPr>
        <p:spPr>
          <a:xfrm>
            <a:off x="240632" y="6440844"/>
            <a:ext cx="11798967" cy="261610"/>
          </a:xfrm>
          <a:prstGeom prst="rect">
            <a:avLst/>
          </a:prstGeom>
          <a:noFill/>
        </p:spPr>
        <p:txBody>
          <a:bodyPr wrap="square">
            <a:spAutoFit/>
          </a:bodyPr>
          <a:lstStyle/>
          <a:p>
            <a:pPr algn="r"/>
            <a:r>
              <a:rPr lang="en-US" altLang="ko-KR" sz="1100" dirty="0">
                <a:latin typeface="Times New Roman" panose="02020603050405020304" pitchFamily="18" charset="0"/>
                <a:cs typeface="Times New Roman" panose="02020603050405020304" pitchFamily="18" charset="0"/>
              </a:rPr>
              <a:t>Chen et al (2021).</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Tianrong</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Chen</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Guan-Horng</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Liu</a:t>
            </a:r>
            <a:r>
              <a:rPr lang="ko-KR" altLang="en-US" sz="1100" dirty="0">
                <a:latin typeface="Times New Roman" panose="02020603050405020304" pitchFamily="18" charset="0"/>
                <a:cs typeface="Times New Roman" panose="02020603050405020304" pitchFamily="18" charset="0"/>
              </a:rPr>
              <a:t>, and </a:t>
            </a:r>
            <a:r>
              <a:rPr lang="ko-KR" altLang="en-US" sz="1100" dirty="0" err="1">
                <a:latin typeface="Times New Roman" panose="02020603050405020304" pitchFamily="18" charset="0"/>
                <a:cs typeface="Times New Roman" panose="02020603050405020304" pitchFamily="18" charset="0"/>
              </a:rPr>
              <a:t>Evangelos</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A</a:t>
            </a:r>
            <a:r>
              <a:rPr lang="ko-KR" altLang="en-US" sz="1100" dirty="0">
                <a:latin typeface="Times New Roman" panose="02020603050405020304" pitchFamily="18" charset="0"/>
                <a:cs typeface="Times New Roman" panose="02020603050405020304" pitchFamily="18" charset="0"/>
              </a:rPr>
              <a:t> </a:t>
            </a:r>
            <a:r>
              <a:rPr lang="ko-KR" altLang="en-US" sz="1100" dirty="0" err="1">
                <a:latin typeface="Times New Roman" panose="02020603050405020304" pitchFamily="18" charset="0"/>
                <a:cs typeface="Times New Roman" panose="02020603050405020304" pitchFamily="18" charset="0"/>
              </a:rPr>
              <a:t>Theodorou</a:t>
            </a:r>
            <a:r>
              <a:rPr lang="ko-KR" altLang="en-US" sz="1100" dirty="0">
                <a:latin typeface="Times New Roman" panose="02020603050405020304" pitchFamily="18" charset="0"/>
                <a:cs typeface="Times New Roman" panose="02020603050405020304" pitchFamily="18" charset="0"/>
              </a:rPr>
              <a:t>. </a:t>
            </a:r>
            <a:r>
              <a:rPr lang="en-US" altLang="ko-KR" sz="1100" dirty="0">
                <a:latin typeface="Times New Roman" panose="02020603050405020304" pitchFamily="18" charset="0"/>
                <a:cs typeface="Times New Roman" panose="02020603050405020304" pitchFamily="18" charset="0"/>
              </a:rPr>
              <a:t>Likelihood training of </a:t>
            </a:r>
            <a:r>
              <a:rPr lang="en-US" altLang="ko-KR" sz="1100" dirty="0" err="1">
                <a:latin typeface="Times New Roman" panose="02020603050405020304" pitchFamily="18" charset="0"/>
                <a:cs typeface="Times New Roman" panose="02020603050405020304" pitchFamily="18" charset="0"/>
              </a:rPr>
              <a:t>schrödinger</a:t>
            </a:r>
            <a:r>
              <a:rPr lang="en-US" altLang="ko-KR" sz="1100" dirty="0">
                <a:latin typeface="Times New Roman" panose="02020603050405020304" pitchFamily="18" charset="0"/>
                <a:cs typeface="Times New Roman" panose="02020603050405020304" pitchFamily="18" charset="0"/>
              </a:rPr>
              <a:t> bridge using forward-backward </a:t>
            </a:r>
            <a:r>
              <a:rPr lang="en-US" altLang="ko-KR" sz="1100" dirty="0" err="1">
                <a:latin typeface="Times New Roman" panose="02020603050405020304" pitchFamily="18" charset="0"/>
                <a:cs typeface="Times New Roman" panose="02020603050405020304" pitchFamily="18" charset="0"/>
              </a:rPr>
              <a:t>sdes</a:t>
            </a:r>
            <a:r>
              <a:rPr lang="en-US" altLang="ko-KR" sz="1100" dirty="0">
                <a:latin typeface="Times New Roman" panose="02020603050405020304" pitchFamily="18" charset="0"/>
                <a:cs typeface="Times New Roman" panose="02020603050405020304" pitchFamily="18" charset="0"/>
              </a:rPr>
              <a:t> theory. </a:t>
            </a:r>
            <a:r>
              <a:rPr lang="en-US" altLang="ko-KR" sz="1100" i="1" dirty="0" err="1">
                <a:latin typeface="Times New Roman" panose="02020603050405020304" pitchFamily="18" charset="0"/>
                <a:cs typeface="Times New Roman" panose="02020603050405020304" pitchFamily="18" charset="0"/>
              </a:rPr>
              <a:t>arXiv</a:t>
            </a:r>
            <a:r>
              <a:rPr lang="en-US" altLang="ko-KR" sz="1100" i="1" dirty="0">
                <a:latin typeface="Times New Roman" panose="02020603050405020304" pitchFamily="18" charset="0"/>
                <a:cs typeface="Times New Roman" panose="02020603050405020304" pitchFamily="18" charset="0"/>
              </a:rPr>
              <a:t> preprint arXiv:2110.11291</a:t>
            </a:r>
            <a:r>
              <a:rPr lang="en-US" altLang="ko-KR" sz="1100" dirty="0">
                <a:latin typeface="Times New Roman" panose="02020603050405020304" pitchFamily="18" charset="0"/>
                <a:cs typeface="Times New Roman" panose="02020603050405020304" pitchFamily="18" charset="0"/>
              </a:rPr>
              <a:t>, 2021.</a:t>
            </a:r>
            <a:endParaRPr lang="ko-KR" altLang="en-US" sz="1100" dirty="0">
              <a:latin typeface="Times New Roman" panose="02020603050405020304" pitchFamily="18" charset="0"/>
              <a:cs typeface="Times New Roman" panose="02020603050405020304" pitchFamily="18" charset="0"/>
            </a:endParaRPr>
          </a:p>
        </p:txBody>
      </p:sp>
      <p:sp>
        <p:nvSpPr>
          <p:cNvPr id="2" name="Google Shape;97;p2">
            <a:extLst>
              <a:ext uri="{FF2B5EF4-FFF2-40B4-BE49-F238E27FC236}">
                <a16:creationId xmlns:a16="http://schemas.microsoft.com/office/drawing/2014/main" id="{194E2AF0-DC1B-65AA-B04F-0D9E94250DBA}"/>
              </a:ext>
            </a:extLst>
          </p:cNvPr>
          <p:cNvSpPr txBox="1"/>
          <p:nvPr/>
        </p:nvSpPr>
        <p:spPr>
          <a:xfrm>
            <a:off x="152400" y="231750"/>
            <a:ext cx="9490800" cy="830956"/>
          </a:xfrm>
          <a:prstGeom prst="rect">
            <a:avLst/>
          </a:prstGeom>
          <a:noFill/>
          <a:ln>
            <a:noFill/>
          </a:ln>
        </p:spPr>
        <p:txBody>
          <a:bodyPr spcFirstLastPara="1" wrap="square" lIns="91425" tIns="45700" rIns="91425" bIns="45700" anchor="t" anchorCtr="0">
            <a:spAutoFit/>
          </a:bodyPr>
          <a:lstStyle/>
          <a:p>
            <a:pPr>
              <a:buSzPts val="2400"/>
            </a:pPr>
            <a:r>
              <a:rPr lang="en-US" sz="2800" dirty="0">
                <a:solidFill>
                  <a:srgbClr val="333333"/>
                </a:solidFill>
                <a:latin typeface="Times New Roman"/>
                <a:ea typeface="Times New Roman"/>
                <a:cs typeface="Times New Roman"/>
                <a:sym typeface="Times New Roman"/>
              </a:rPr>
              <a:t>2. </a:t>
            </a:r>
            <a:r>
              <a:rPr lang="en-US" altLang="ko-KR" sz="2800" dirty="0">
                <a:latin typeface="Times New Roman" panose="02020603050405020304" pitchFamily="18" charset="0"/>
                <a:cs typeface="Times New Roman" panose="02020603050405020304" pitchFamily="18" charset="0"/>
              </a:rPr>
              <a:t>Preliminaries</a:t>
            </a:r>
          </a:p>
          <a:p>
            <a:pPr marL="288000">
              <a:buSzPts val="2400"/>
            </a:pPr>
            <a:r>
              <a:rPr lang="en-US" altLang="ko-KR" sz="2000" dirty="0">
                <a:latin typeface="Times New Roman" panose="02020603050405020304" pitchFamily="18" charset="0"/>
                <a:cs typeface="Times New Roman" panose="02020603050405020304" pitchFamily="18" charset="0"/>
              </a:rPr>
              <a:t>2.2 Schrödinger Bridge Problem (SBP)</a:t>
            </a:r>
          </a:p>
        </p:txBody>
      </p:sp>
    </p:spTree>
    <p:extLst>
      <p:ext uri="{BB962C8B-B14F-4D97-AF65-F5344CB8AC3E}">
        <p14:creationId xmlns:p14="http://schemas.microsoft.com/office/powerpoint/2010/main" val="3205942739"/>
      </p:ext>
    </p:extLst>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7646</TotalTime>
  <Words>1668</Words>
  <Application>Microsoft Office PowerPoint</Application>
  <PresentationFormat>와이드스크린</PresentationFormat>
  <Paragraphs>163</Paragraphs>
  <Slides>18</Slides>
  <Notes>18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18</vt:i4>
      </vt:variant>
    </vt:vector>
  </HeadingPairs>
  <TitlesOfParts>
    <vt:vector size="23" baseType="lpstr">
      <vt:lpstr>Arial</vt:lpstr>
      <vt:lpstr>Calibri</vt:lpstr>
      <vt:lpstr>Cambria Math</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김민경</dc:creator>
  <cp:lastModifiedBy>최창용</cp:lastModifiedBy>
  <cp:revision>357</cp:revision>
  <dcterms:created xsi:type="dcterms:W3CDTF">2019-10-31T04:46:14Z</dcterms:created>
  <dcterms:modified xsi:type="dcterms:W3CDTF">2023-04-08T09:46:27Z</dcterms:modified>
</cp:coreProperties>
</file>