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84" r:id="rId3"/>
    <p:sldMasterId id="2147483672" r:id="rId4"/>
    <p:sldMasterId id="2147483660" r:id="rId5"/>
  </p:sldMasterIdLst>
  <p:notesMasterIdLst>
    <p:notesMasterId r:id="rId29"/>
  </p:notesMasterIdLst>
  <p:sldIdLst>
    <p:sldId id="256" r:id="rId6"/>
    <p:sldId id="298" r:id="rId7"/>
    <p:sldId id="313" r:id="rId8"/>
    <p:sldId id="336" r:id="rId9"/>
    <p:sldId id="337" r:id="rId10"/>
    <p:sldId id="338" r:id="rId11"/>
    <p:sldId id="340" r:id="rId12"/>
    <p:sldId id="320" r:id="rId13"/>
    <p:sldId id="341" r:id="rId14"/>
    <p:sldId id="316" r:id="rId15"/>
    <p:sldId id="326" r:id="rId16"/>
    <p:sldId id="323" r:id="rId17"/>
    <p:sldId id="335" r:id="rId18"/>
    <p:sldId id="317" r:id="rId19"/>
    <p:sldId id="327" r:id="rId20"/>
    <p:sldId id="328" r:id="rId21"/>
    <p:sldId id="330" r:id="rId22"/>
    <p:sldId id="331" r:id="rId23"/>
    <p:sldId id="329" r:id="rId24"/>
    <p:sldId id="318" r:id="rId25"/>
    <p:sldId id="342" r:id="rId26"/>
    <p:sldId id="274" r:id="rId27"/>
    <p:sldId id="32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1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4CAE"/>
    <a:srgbClr val="9B71C1"/>
    <a:srgbClr val="00B0F0"/>
    <a:srgbClr val="65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01" autoAdjust="0"/>
    <p:restoredTop sz="94987" autoAdjust="0"/>
  </p:normalViewPr>
  <p:slideViewPr>
    <p:cSldViewPr snapToGrid="0">
      <p:cViewPr>
        <p:scale>
          <a:sx n="75" d="100"/>
          <a:sy n="75" d="100"/>
        </p:scale>
        <p:origin x="840" y="24"/>
      </p:cViewPr>
      <p:guideLst>
        <p:guide orient="horz" pos="4133"/>
        <p:guide pos="1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63DD-9811-4DCF-AE02-D589B4D7BDF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784F-41AC-4927-8DFC-CE0DAECC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4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target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필요한 만큼 생성할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 이렇게 생성된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input-target pairs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새로운 데이터 함께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generator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네트워크를 업데이트한다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그러므로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scholar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모델은 생성된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input-target pairs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활용하여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기존 지식을 잊어버리지 않고 새로운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학습할 수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구조가 다른 네트워크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까지도 학습할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target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필요한 만큼 생성할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 이렇게 생성된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input-target pairs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새로운 데이터 함께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generator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네트워크를 업데이트한다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그러므로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scholar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모델은 생성된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input-target pairs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활용하여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기존 지식을 잊어버리지 않고 새로운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학습할 수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구조가 다른 네트워크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까지도 학습할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7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모든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다 해결할 수 있어야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그러므로 전체 목적함수는 모든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 sequence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대해 편향되지 않은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losses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합을 최소화하는 것이다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입력 순열을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제대로된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클래스로 분류해야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대부분의 경우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모든 픽셀들이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tasks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간에 바뀐 것이 아니라면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tasks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 서로 독립적이며 네트워크의 보존 강도를 측정하는 데 도움이 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9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Figure 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 기존의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 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두꺼운 곡선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에서의 성능과 새로운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 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희미한 곡선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에서의 성능을 보여준다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 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Replay </a:t>
            </a:r>
            <a:r>
              <a:rPr lang="ko-KR" altLang="en-US" b="0" i="0" dirty="0">
                <a:solidFill>
                  <a:srgbClr val="8A3DB6"/>
                </a:solidFill>
                <a:effectLst/>
                <a:latin typeface="Noto Sans KR"/>
              </a:rPr>
              <a:t>없이 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8A3DB6"/>
                </a:solidFill>
                <a:effectLst/>
                <a:latin typeface="Noto Sans KR"/>
              </a:rPr>
              <a:t>만이 학습된 경우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8A3DB6"/>
                </a:solidFill>
                <a:effectLst/>
                <a:latin typeface="Noto Sans KR"/>
              </a:rPr>
              <a:t>기존 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8A3DB6"/>
                </a:solidFill>
                <a:effectLst/>
                <a:latin typeface="Noto Sans KR"/>
              </a:rPr>
              <a:t>에 대한 성능이 떨어졌다 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8A3DB6"/>
                </a:solidFill>
                <a:effectLst/>
                <a:latin typeface="Noto Sans KR"/>
              </a:rPr>
              <a:t>보라색</a:t>
            </a:r>
            <a:r>
              <a:rPr lang="en-US" altLang="ko-KR" b="0" i="0" dirty="0">
                <a:solidFill>
                  <a:srgbClr val="8A3DB6"/>
                </a:solidFill>
                <a:effectLst/>
                <a:latin typeface="Noto Sans KR"/>
              </a:rPr>
              <a:t>).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MNIST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SVHN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인풋 데이터가 유사한 생김새를 가지므로 이전의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대한 성능이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까지 떨어지진 않았지만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감소폭이 꽤 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이와 달리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solidFill>
                  <a:srgbClr val="F89009"/>
                </a:solidFill>
                <a:effectLst/>
                <a:latin typeface="Noto Sans KR"/>
              </a:rPr>
              <a:t>generative replay</a:t>
            </a:r>
            <a:r>
              <a:rPr lang="ko-KR" altLang="en-US" b="0" i="0" dirty="0">
                <a:solidFill>
                  <a:srgbClr val="F89009"/>
                </a:solidFill>
                <a:effectLst/>
                <a:latin typeface="Noto Sans KR"/>
              </a:rPr>
              <a:t>와 함께 학습된 </a:t>
            </a:r>
            <a:r>
              <a:rPr lang="en-US" altLang="ko-KR" b="0" i="0" dirty="0">
                <a:solidFill>
                  <a:srgbClr val="F89009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F89009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F89009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F89009"/>
                </a:solidFill>
                <a:effectLst/>
                <a:latin typeface="Noto Sans KR"/>
              </a:rPr>
              <a:t>주황색</a:t>
            </a:r>
            <a:r>
              <a:rPr lang="en-US" altLang="ko-KR" b="0" i="0" dirty="0">
                <a:solidFill>
                  <a:srgbClr val="F89009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첫 번째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대한 성능을 유지하면서 두 번째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대한 성능까지 좋았다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 </a:t>
            </a:r>
            <a:r>
              <a:rPr lang="ko-KR" altLang="en-US" b="0" i="0" dirty="0">
                <a:solidFill>
                  <a:srgbClr val="409D00"/>
                </a:solidFill>
                <a:effectLst/>
                <a:latin typeface="Noto Sans KR"/>
              </a:rPr>
              <a:t>실제 과거 데이터를 </a:t>
            </a:r>
            <a:r>
              <a:rPr lang="en-US" altLang="ko-KR" b="0" i="0" dirty="0">
                <a:solidFill>
                  <a:srgbClr val="409D00"/>
                </a:solidFill>
                <a:effectLst/>
                <a:latin typeface="Noto Sans KR"/>
              </a:rPr>
              <a:t>old solver</a:t>
            </a:r>
            <a:r>
              <a:rPr lang="ko-KR" altLang="en-US" b="0" i="0" dirty="0">
                <a:solidFill>
                  <a:srgbClr val="409D00"/>
                </a:solidFill>
                <a:effectLst/>
                <a:latin typeface="Noto Sans KR"/>
              </a:rPr>
              <a:t>에서 나온 </a:t>
            </a:r>
            <a:r>
              <a:rPr lang="en-US" altLang="ko-KR" b="0" i="0" dirty="0">
                <a:solidFill>
                  <a:srgbClr val="409D00"/>
                </a:solidFill>
                <a:effectLst/>
                <a:latin typeface="Noto Sans KR"/>
              </a:rPr>
              <a:t>response</a:t>
            </a:r>
            <a:r>
              <a:rPr lang="ko-KR" altLang="en-US" b="0" i="0" dirty="0">
                <a:solidFill>
                  <a:srgbClr val="409D00"/>
                </a:solidFill>
                <a:effectLst/>
                <a:latin typeface="Noto Sans KR"/>
              </a:rPr>
              <a:t>와 함께 </a:t>
            </a:r>
            <a:r>
              <a:rPr lang="en-US" altLang="ko-KR" b="0" i="0" dirty="0">
                <a:solidFill>
                  <a:srgbClr val="409D00"/>
                </a:solidFill>
                <a:effectLst/>
                <a:latin typeface="Noto Sans KR"/>
              </a:rPr>
              <a:t>replay</a:t>
            </a:r>
            <a:r>
              <a:rPr lang="ko-KR" altLang="en-US" b="0" i="0" dirty="0">
                <a:solidFill>
                  <a:srgbClr val="409D00"/>
                </a:solidFill>
                <a:effectLst/>
                <a:latin typeface="Noto Sans KR"/>
              </a:rPr>
              <a:t>시킨 것 </a:t>
            </a:r>
            <a:r>
              <a:rPr lang="en-US" altLang="ko-KR" b="0" i="0" dirty="0">
                <a:solidFill>
                  <a:srgbClr val="409D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409D00"/>
                </a:solidFill>
                <a:effectLst/>
                <a:latin typeface="Noto Sans KR"/>
              </a:rPr>
              <a:t>초록색</a:t>
            </a:r>
            <a:r>
              <a:rPr lang="en-US" altLang="ko-KR" b="0" i="0" dirty="0">
                <a:solidFill>
                  <a:srgbClr val="409D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비교해서도 결과가 나쁘지 않았다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두 경우 모두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replay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데이터 없이 학습된 모델은 새로운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에만 온전히 최적화 되므로 새로운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대해서는 성능이 살짝 더 좋았다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3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주 실험을 하기 앞서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학습된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scholar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모델만으로 새로운 네트워크를 학습하기 충분하다는 것을 먼저 보여주려고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우리는 학습된 모델을 가지고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MNIST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분류하는 테스트를 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일련의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scholar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모델들은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generative replay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처음부터 학습되었다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Table1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 전체 테스트 데이터를 분류했을 때의 정확도이다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Scholar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모델이 정보 손실없이 지식을 전달하고 있음을 알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Table 1: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순차적으로 학습된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테스트 데이터에 대한 정확도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첫번째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실제 데이터로 학습되며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solver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들은 이전 단계에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scholar network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로 부터 학습된다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784F-41AC-4927-8DFC-CE0DAECCB5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7202-E5E9-E8A0-EDDA-C0E94F529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7EE06-5DB6-F156-9268-2BB0C132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0380E-9ACA-F971-7AB7-03FC7841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1783-035F-9D8A-C942-43308D7F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C3D52-F9F6-FAF8-469F-047A8E1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1E445-3CB4-D2F1-3129-7A8F97BB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049C6-82D0-321F-B30C-AED0C8DE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FC5B-0BFD-EAE5-61EE-9D3FFB8B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4ACD-97BA-42FF-4283-E5314A71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D7841-E785-245D-50BA-6B4245BF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7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8C754-911E-2704-E38B-F9619914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FDAE5-0956-E686-9DD3-1FAA0058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D97E-2F6E-51A4-D4D2-01C2990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3320C-CC91-4DE3-0255-2151ECD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2FB-C9A6-BF62-1419-63FF11C2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80E9D-7A75-498B-7C1C-A5E9A5E17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4398-14B4-2D91-92E0-AB9B41831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62092-E657-BDFD-26B5-F88543D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474B3-92B9-CA3D-63C6-76D6C95C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93BE-182C-A950-6A72-E4E020BC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4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C239-104A-1732-A701-BE91C176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BF97E-B23C-5FFF-73F7-9CF913CE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E1AD6-5135-CAC9-FF3C-6EBCC62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EA55-E9DD-5A88-F286-E384FF84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4F352-3AF5-1558-A8F2-61052B62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7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4847-71B8-C019-9657-3FCBFFCB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C9F5F-8CB3-63D3-E28F-7D7077841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C315C-7DC1-EA81-DEEB-76C333D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05230-6BC6-495B-2B68-FDA96FB5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2BFA5-0C59-1B2B-0C6F-51CF726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2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CE623-138C-DD26-C859-677D97DC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D1CDB-54BD-EE3F-8B53-37311B7D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27D62-33E5-2F1D-A550-86FD7B07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52C91-8E1C-BFC5-5220-7B62114D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63C04-D8B9-C868-0E2F-A219FE47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A5073-C85F-359B-EEFE-A7F266D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4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E26A-5CDF-6D11-D254-66496A0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9E076-A83A-8100-09B9-E7A715D9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837C3-5871-5ED9-05F7-76F709B3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C938C-8761-2B58-4641-B9E266A6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A24B2-38C6-A2AA-AC62-12D7BC48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805F0-0D11-7F0D-D898-C892EE4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15F0DF-0C36-89E6-8E21-EA65DD0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14732-DCEE-EBC6-9A65-BB183E2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4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0A9B-686F-9956-005E-C4676F13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C4510-57DE-61A4-C84E-7FF8A4A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ABC47-2A3F-8D83-048C-2407F24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7B5C7-396E-022B-D850-D999781D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33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DB9FB-B360-810F-00B5-AD22AA7C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BF17A-7465-0E6D-9FFA-0CE06B0D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3556C-9201-C3EC-923D-07C21366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4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31A09-81BD-5935-B08D-2DEA5BE3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3F63C-2AE6-057A-E4D7-829B567D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4A423-C9C7-E237-C709-D0266F08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45F5C-6C63-BCE8-4B01-565876D6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3B048-0D43-38FA-5966-6461413E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10383-1A34-8693-0736-25E4A62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33C4-8A9A-BCB5-EDEA-1372228A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12" y="18256"/>
            <a:ext cx="11870987" cy="103233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9D26A-CBF1-3773-4898-1E44B26B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050588"/>
            <a:ext cx="11870987" cy="53057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0091D-AD27-13F3-D053-74FEA2E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2FDEE-D9E8-D930-5304-15988931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E48D0-7CF2-43E9-AE23-4659404C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BB7350-C045-44F5-F6E1-FF1B108CDEFE}"/>
              </a:ext>
            </a:extLst>
          </p:cNvPr>
          <p:cNvCxnSpPr>
            <a:cxnSpLocks/>
          </p:cNvCxnSpPr>
          <p:nvPr userDrawn="1"/>
        </p:nvCxnSpPr>
        <p:spPr>
          <a:xfrm>
            <a:off x="321012" y="1050588"/>
            <a:ext cx="11634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47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C3DB-0C6F-57AB-8D5B-188040F7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7DBEF-FB0F-3799-360C-9C1E507B5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16057-1262-63AF-0832-5E3F7EEEC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055C0-3489-5E6B-F569-495E9404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98DCF-CA7E-F021-830A-170DA08E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025A2-5BE6-A0F0-B25C-E6E528D9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09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E898-4E24-4A9C-0B45-D2BF2795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211FD-1CB6-B501-E4D8-891CE98D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208F-DDC2-4008-F2B9-C0D8D4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EDEB5-879D-A59B-1423-DE50F23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28CD1-465D-E4CA-E84D-A641B27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1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B3AD1-6BB3-E544-2188-41C5A612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75DD0-882B-028D-56A3-2ACFF5F2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D4131-C457-EC8F-E346-2302C85B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0893C-0A53-4096-ED1E-A81E6DFF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272F-585F-C650-AE16-B13018B1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07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5ACB2-89A7-2C16-9536-B63887AF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476F4-9D2F-C702-C55D-F7F1C07B7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DC7C3-2E45-7AFE-D37A-7906DC75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E16A7-5BC6-5C54-B923-EE6CF2F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7CAEE-4FE0-A75B-463D-3B6D6195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5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83CC-F4D5-AAB5-C8E6-86E032D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18960-DA55-44C8-7CC7-10F68037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4BC0D-7BC5-3911-AB76-D7AA1976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5C919-E475-4EAD-570D-5724295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3C621-6EFB-F4F4-09E8-425F6204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04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6529-C511-76AE-D57F-C2E522C7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B6480-03F2-276A-D29B-4D8F2580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0EFFF-407F-B49C-AF9E-5E9195B0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8AD9E-9281-1994-C8C6-2C2F407D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8F114-E945-F29A-D88C-1EA5D07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81E00-AF58-6819-7661-423E4020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23D0C-D157-94B4-C72B-D58CA394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DB7A9-850A-3793-472B-CCEC8196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DD368-910D-9108-C5A8-5BFB71F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FEB76-040A-D467-AF90-CF5B520E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DF607-D6BC-510F-9B4B-9CD07CF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00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96333-06B5-9ED6-8E57-2E64C163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CDB6A-758F-6591-B762-9F0FF774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56CE2-47CB-44DD-E388-0AE943FC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B8D30C-41A1-35D9-81E3-756CCF80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E964E-BB95-6FEA-5FE6-C5F7A7CD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7FD24-F260-048F-AA4B-0FD9059E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DCACD-E50E-76ED-6BEA-CC27CB8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641D3-876E-21F5-6CE8-2E2DBFDC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00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414C-F405-4A1D-0A0C-2F7BD4B0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1748A-A676-50F4-5774-BF0F2803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538A0-A2C4-6128-23C5-7B2B45EE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231C9-BD87-9FCA-5589-6220BE09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67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F2332B-4CB3-9362-858E-E3044935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586517-6285-4F87-9BD0-BEF01369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824E8-C551-5AC0-FAED-0A5D5C6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E3C61-9725-DC03-868A-D2445E3D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C6800-5239-50CA-7953-123ED9BE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37FC-C324-E38D-7835-6A7184F7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4C37-E680-0F64-90B8-D488FA6A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22CF5-1554-9D41-2DDF-1184954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37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FEE85-F792-1EBA-DBD9-5873D7B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0B4C2-3C7B-92E7-93E4-A033A7D4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F2AE0-1C7D-FA59-EFAF-EB1C8D03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6CA0D-1825-CC12-26ED-1848A4D5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E948E-DC2B-3BBC-3864-BF1436C7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068C8-9108-7E08-9A9A-52E893DE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49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AE54-2F30-0DD1-D3FA-36C7FB65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77F21-D803-9E48-B43A-FD4BD7F72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417F6-58A2-D861-E1EA-BCF04C54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A827F-1E92-6F80-FA61-1AF87643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93EB8-DD25-F7E6-B398-2A8F57CC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135D1-E66F-2A19-FC9A-A776AA1F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17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C9486-02C9-DF5A-FC89-5BD04A23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54A9C-C335-AF5A-AE18-67EFBF1C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2AF7A-45EF-2811-A559-64D2735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E81DB-55D1-64F4-FFCF-40433DA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E40A-E11A-8883-621A-62089CD2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78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A4BE54-35F5-84F5-4AD1-F3C95420D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03E3B-AC19-653A-B6BD-F9548506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65BA-B511-C7F4-6BCC-18E371F1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F699E-1B54-8869-B995-A1D29648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F7CB6-39A2-2BE1-E7D3-42BB60B5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66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87F4-E5A3-E8DF-863B-2FAE70B94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AB5755-A330-BDAA-2213-999DC3DE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57398-4598-6FE3-EC4D-274E847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A095F-5AA1-AABB-A222-2B1F298F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16DD-FF0B-39D7-8754-1D36B55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64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0788-2CC0-06F9-5320-556B8AF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2950-E933-C5DF-01E5-1D312515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A76D6-D798-7A5F-4E28-268EB24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80F25-7573-DA43-5023-6097276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A34AD-06D8-3440-8614-9F8119E1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29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1B076-A394-4DAE-4151-8C462FD4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202D4-5ADB-BB15-E45C-E3C40467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5E4E7-BBC2-23CB-26B7-45D1E619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F7A09-EE7D-052F-7EF7-4946036A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CC9EE-A7F4-9403-526D-72112CD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08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55062-FF9C-34CF-71BD-32A4CCAE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0CC71-C4B7-B53E-0845-078EF366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C446D-92AC-523D-FDD3-8AD59F75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04864-7F1C-2FC0-D1B3-F2BD1E22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2A7C8-172F-23F5-F0A8-4051B73A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7DB9A-4188-5CF3-6CAF-F862306B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CDFD-0B48-1985-EFBB-6F9C365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C9BB1-3FDB-2601-281F-D7125958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16366-EFC1-721E-1C9E-8793BE9D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2B3671-AA22-5EA3-2219-E2738EF8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A5EE9-C979-1F4C-C626-9FE1B2229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17337-F996-3DE6-DB64-3D6E2AF8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04001-C308-7FFE-55EF-8935AE99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D7BCC-6171-3522-1955-9D09064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31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0EB86-5F8A-9D54-6797-80C3F78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7877E-A44E-09AF-92D5-91E29D42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03621-20B0-D137-6AED-DF85C914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415B6-B4D4-B64C-5EC8-81BC2A88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1C77C-E019-A882-D604-BB30FB6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2ACDA-12A1-9CC6-2F6C-E36FD8E15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3C0DC-AF6F-710D-85FD-F722F928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13B83-EC9F-0B04-E88C-68BF1806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6ECA8-35C0-7207-589A-8E72B8D3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09674-C404-B8DC-DA3C-71DB551E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81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6AF906-CFDA-6F86-725D-F8EB4220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FFB3A-04DF-A5F3-B3F0-1AD25CBA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A8863-F331-D02A-9417-C461710B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00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D98F-319B-AD5A-26F4-6C00C02C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BC151-72CE-573C-F2E0-03437ED0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9540AA-A3FD-91B7-8912-DBE4E0AF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15105-6427-F82B-FB16-9101488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9FA67-19F1-FAB5-DCEC-05E6A50A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D93B1-E681-0CF1-0D8A-1963160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68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3E6C6-1D28-D16C-B491-E6229153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AC471-6435-17D0-E11A-1D6B8319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6A226-3320-705C-B5CF-F8F6B2A8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03DBF-DA00-867F-BB50-2E7749FE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EFB06-1433-8C02-E7AE-7FDC7AAB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D502C-7A42-87A8-3DB4-C201186B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21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A9A6-9E5F-FD1B-003B-634414AD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8B431-965D-174F-05B3-B56782DAC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CAF04-E2CA-61BC-A27C-44A9332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B08E5-B8D6-E3D0-B521-F6D4CF48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F4F76-2A21-6A74-B59A-F536BFDC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5CCC8F-4E0B-24FF-7483-E2613593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C4D3F-0F15-84C0-4372-6FBD8AC7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B06A4-C2D8-C446-B2B9-AEBA69B2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E30CF-BBDB-3704-8B27-F57BAA6F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C346-4D14-34AF-8675-0E96D399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09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87E4-622A-B025-6DF9-8F8FFA16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99BA5-9942-C6F9-060F-C3022117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AF11B-000A-2068-0748-5EDB81B9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15206-B28F-B4D0-CE33-7743CF6B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671F-8090-098F-75B0-3CD4C9A3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DDF3F-8D6E-C3D8-DD43-70D752D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AE2F8-7A45-C0E0-1F2C-C1D729CF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726BA-22AA-FCD5-78F4-80FC3E6F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BEF3-F1C6-A413-1AC9-93750438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E70A9-B66F-12E5-85F0-9C57F59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915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1555-9AA1-4994-B8E1-90D78F9C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0D8AC-9236-28FB-2833-F9486DE9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2ACD3-6404-6CDD-AEA8-54FED5E0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B959C-DA13-FE09-0088-6C6E2320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C8B7-6866-37E1-57C7-4C678F52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6383A-EF4D-9218-225A-2608AC3D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0A3A7-01BE-F9FF-C33E-6F74D6AD1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6883E-FF2D-A8E6-983F-1226BB9A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80AE8-E7C0-4D92-940F-77B094C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67EA5-F361-6DCC-3DA0-DFEF2946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D492C-8240-B289-486C-A9AF4B0D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78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3594-59D9-86FE-2AEE-B4A86798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32952-262F-B6C1-91E7-F5CB7F8B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1FE3-15F4-0E9F-33D3-11F30664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95A169-48CA-AF1A-E7CC-ECB8BE15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82DF2-26AC-5EB7-0FBC-C45A9865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C311B-A842-37A9-1BF0-A78B9EE0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CA0A9-477B-61AC-A534-E9DDC75C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9459A-5C96-B117-C865-B7A9CBE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B817E-F503-C7C4-2903-6F970792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9DCCF-251E-E08E-C686-4CBFBC8D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B727B-B6DD-11C7-E766-08E499BB9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773B71-DEE7-2088-6343-8665EC50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CEB52-E6BE-389D-9E83-7626D757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C5100-DD47-7C8E-27AD-81CD8D1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8D425B-AA47-18A8-75CA-236CCFF7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38192-4FFC-2FC0-E18C-D39CECF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53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5F18-F039-53D4-1692-7597FDB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0A0B3-FEEA-13CB-F494-1B52FCB1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BF4C0-BE9E-8BB5-4E19-54F3F42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25C56-19C4-9412-148E-1375BA74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8CD0B-55B8-39E7-F1B9-FD321CE3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F96-1B00-62FA-CC06-B32A2A5B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104E9-9342-CBFC-AC81-DA93D41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97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B182-45CA-1586-083D-19D0CD9D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CBB71-6453-6E37-ABD2-5C6BA557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803E-5AA4-6956-72C5-F384BF4F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2ECCF-270F-44F9-908A-5701574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8F9C2-93B8-CDE2-DFA8-0AED748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D70BD-F56E-98CE-79B9-4E317A4F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242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061A-8C8F-95FA-2EEE-FA893A5A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77F459-B83B-C122-38A8-674F0E97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0761A-11F5-34A1-0C19-6C839946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67128-DFE0-C14D-572E-9EA9A669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610D2-434F-511C-18DB-4A6E039C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48CAA-B69C-A965-7F48-53461789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92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0C85A-1904-7F1C-EB42-A002B19C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D2F2D-13FF-AE47-D9ED-D4BE5ADA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E95AA-449F-8B1C-6E85-A924425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4427C-5221-2C27-5A3D-00822BCF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D96B4-7B34-C872-FCEB-88787187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444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53AAF0-A012-343B-2CFE-7D438B4C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85C4F-F737-FD3C-A4C7-F2480AC2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F3304-23CF-6BF0-3CC2-C7926C7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AE11E-C652-5699-4F0C-4859A7DB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B8307-5443-7D76-2EEE-6DE318C5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5A40-931A-B2C7-F3C3-B9022A59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9BEF7-F3AC-265F-D3E1-C737D896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43495-A3C3-0120-E9E2-AA4C2439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6CB8F-D584-6653-FFEB-A1F9167F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0A9E09-8B70-5268-10DC-5F54AFFD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EA3B3-4EB3-5E48-5723-81039A29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D5383-ECDA-6B00-8E7A-CB39B825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757C-FB7A-0D8A-05AE-A034EF23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445D9-C4D9-B56C-2737-A18C451E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CD244-CA42-0766-4DB7-7C29F2FF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485-3261-95CC-77A1-BB96AF90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CF5AC-D147-26F4-3DA9-A24EECB7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4FC86-F477-5710-3565-6151DA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F4B3D-396A-16CE-8005-5822BC5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AA7F-D0D1-4BDA-FD4A-886EE11B0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A2888-A45D-D407-B186-E63A3EB0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74AA3-6B6B-5FBB-D74C-28D8E5B9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FAD7B-917F-9CE9-B6EB-CA26D1B2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5FE30-9644-6099-B6E3-D24859D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06950-71A6-C251-FA87-8CB4F64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28727-8FF7-80BC-C2AD-56C5DBFA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3C0C9-1525-0A84-B579-AC0D561D6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5F62-245C-46DB-A304-CFD4BC2175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D58-6233-6604-3926-7B887C8BB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834F-D26A-A6FA-16FB-B8B138FB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087B-E377-4D83-B22C-3D3BF267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5C84DB-B20E-B9B9-808A-A4F7678E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E0BC4-B815-3430-9223-174A7145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26DA-DBA4-7B51-99AF-3B70C3BF6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CBE0-11C9-4264-BB1E-B68521DCD26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C56EF-2565-6D98-2527-DC1C376BA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F513-D9A4-49FA-6AA1-09E28A78F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4096-8571-4C9B-9E16-577EF6C60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F0D65-FCE1-34F8-6F33-57D1B8D3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C6C99-7B68-57C2-4150-9ABC8217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2ACB6-6DDE-AAF6-0973-C69BF465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F4FB-2F72-4301-B247-E1B4C2D1AE98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2A255-7D37-E6DF-5470-43413D85B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8E420-E59A-C028-BBFC-AB6BF70BD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8E66-A393-410C-A127-56D78B8FB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888C4C-555F-8963-66ED-EECC1C41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AC0F3-CD51-3E6F-7CBD-7C4EABE9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AF61B-FBBC-1138-FDD4-0BCAC8425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B542-283E-488C-84CE-1FBEF95C5416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76454-36ED-13CC-0BAF-F80697E4F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B95BF-58AE-EBA7-A1C8-ADFD854D8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6062-E624-487D-AE05-7359E7FBC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90C0E-E158-665D-690A-D0E96822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A93FC-7F2F-2D21-C066-E5CE04DE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F64A7-62A8-42FD-8416-A206660BE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B379-87CC-4005-9B4A-715F5D1EFA4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5B248-473C-19AB-8041-106BE863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2108-6587-AA21-2B3C-C060226FC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D1DF-A9E3-4F6C-A862-E78387F6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F7AB-7A73-FB79-39FB-70982608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9" y="1122363"/>
            <a:ext cx="6870023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Continual Learning with Deep Generative Replay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CA930-DB16-A142-D68D-1679E7203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8540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2023.03.10 </a:t>
            </a:r>
            <a:r>
              <a:rPr lang="ko-KR" altLang="en-US" dirty="0"/>
              <a:t>내부미팅</a:t>
            </a:r>
            <a:endParaRPr lang="en-US" altLang="ko-KR" dirty="0"/>
          </a:p>
          <a:p>
            <a:r>
              <a:rPr lang="ko-KR" altLang="en-US" dirty="0"/>
              <a:t>이소영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D0C950-CA1E-BC00-9B09-64091A15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75"/>
          <a:stretch/>
        </p:blipFill>
        <p:spPr>
          <a:xfrm>
            <a:off x="3293427" y="3582888"/>
            <a:ext cx="5605145" cy="1103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EF64F-33A2-84AC-A818-BEF8FF370A63}"/>
              </a:ext>
            </a:extLst>
          </p:cNvPr>
          <p:cNvSpPr txBox="1"/>
          <p:nvPr/>
        </p:nvSpPr>
        <p:spPr>
          <a:xfrm>
            <a:off x="3047999" y="342900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NIPS 2017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88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70B2-E06D-9400-B989-1548134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Replay - Terminology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Sequence of task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b="1" dirty="0"/>
                  <a:t>Definition 1 </a:t>
                </a:r>
              </a:p>
              <a:p>
                <a:pPr lvl="1"/>
                <a:r>
                  <a:rPr lang="en-US" altLang="ko-KR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모델을 최적화하는 것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학습용 데이터는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로 주어진다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Scholar : generator-solver pair</a:t>
                </a:r>
              </a:p>
              <a:p>
                <a:r>
                  <a:rPr lang="en-US" altLang="ko-KR" b="1" dirty="0"/>
                  <a:t>Definition 2</a:t>
                </a:r>
              </a:p>
              <a:p>
                <a:pPr lvl="1"/>
                <a:r>
                  <a:rPr lang="en-US" altLang="ko-KR" dirty="0"/>
                  <a:t>Scholar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/>
                  <a:t> tuple</a:t>
                </a:r>
              </a:p>
              <a:p>
                <a:pPr lvl="1"/>
                <a:r>
                  <a:rPr lang="en-US" altLang="ko-KR" dirty="0"/>
                  <a:t>generator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/>
                  <a:t> :  generative model that produces real-like samples </a:t>
                </a:r>
              </a:p>
              <a:p>
                <a:pPr lvl="1"/>
                <a:r>
                  <a:rPr lang="en-US" altLang="ko-KR" dirty="0"/>
                  <a:t>solver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: task solving model parameterized by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objective function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2" b="-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069819B-5191-D086-C941-F2BE212AB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584" y="5903958"/>
            <a:ext cx="3467217" cy="3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70B2-E06D-9400-B989-1548134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Replay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Training a </a:t>
                </a:r>
                <a:r>
                  <a:rPr lang="en-US" altLang="ko-KR" dirty="0"/>
                  <a:t>sequence of scholar models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ko-KR" b="0" dirty="0"/>
                  <a:t>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&amp; knowledge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E7846F-E666-F494-8F67-2BAE2DE4F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" r="77713" b="37148"/>
          <a:stretch/>
        </p:blipFill>
        <p:spPr>
          <a:xfrm>
            <a:off x="800101" y="2287610"/>
            <a:ext cx="2566554" cy="32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70B2-E06D-9400-B989-1548134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Generative Replay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012" y="1050588"/>
                <a:ext cx="11870987" cy="5807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New generator input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: current task input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: old generator </a:t>
                </a:r>
                <a:r>
                  <a:rPr lang="en-US" altLang="ko-KR" dirty="0"/>
                  <a:t>replayed inputs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mixed at a ratio that depends on the desired importance of a new task compared to the older tasks.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014CB4-AAAE-B0F0-9B96-F368890AB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012" y="1050588"/>
                <a:ext cx="11870987" cy="5807412"/>
              </a:xfr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08C7FA9-F3CD-67EE-46AC-5D9AF8135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6" r="390" b="36746"/>
          <a:stretch/>
        </p:blipFill>
        <p:spPr>
          <a:xfrm>
            <a:off x="1163782" y="2644710"/>
            <a:ext cx="9585498" cy="326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87DA7DCB-A5C8-7701-C7B0-C5F275CC79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8961" y="1050588"/>
                <a:ext cx="6543038" cy="530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New solver training :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altLang="ko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old solver’s output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87DA7DCB-A5C8-7701-C7B0-C5F275CC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61" y="1050588"/>
                <a:ext cx="6543038" cy="5305762"/>
              </a:xfrm>
              <a:prstGeom prst="rect">
                <a:avLst/>
              </a:prstGeom>
              <a:blipFill>
                <a:blip r:embed="rId4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73DA72-6D92-CEAD-F95E-49D1B2EF2146}"/>
              </a:ext>
            </a:extLst>
          </p:cNvPr>
          <p:cNvCxnSpPr>
            <a:cxnSpLocks/>
          </p:cNvCxnSpPr>
          <p:nvPr/>
        </p:nvCxnSpPr>
        <p:spPr>
          <a:xfrm>
            <a:off x="5648961" y="1249680"/>
            <a:ext cx="0" cy="4795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6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70B2-E06D-9400-B989-1548134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Generative Replay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14CB4-AAAE-B0F0-9B96-F368890A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첫 번째 </a:t>
            </a:r>
            <a:r>
              <a:rPr lang="en-US" altLang="ko-KR" sz="2000" dirty="0"/>
              <a:t>solver</a:t>
            </a:r>
            <a:r>
              <a:rPr lang="ko-KR" altLang="en-US" sz="2000" dirty="0"/>
              <a:t>는 </a:t>
            </a:r>
            <a:r>
              <a:rPr lang="en-US" altLang="ko-KR" sz="2000" dirty="0"/>
              <a:t>replayed </a:t>
            </a:r>
            <a:r>
              <a:rPr lang="ko-KR" altLang="en-US" sz="2000" dirty="0"/>
              <a:t>데이터가 없기 때문에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 </a:t>
            </a:r>
            <a:r>
              <a:rPr lang="ko-KR" altLang="en-US" sz="2000" dirty="0"/>
              <a:t>에서 두번째 항은 무시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C7FA9-F3CD-67EE-46AC-5D9AF8135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24" b="36746"/>
          <a:stretch/>
        </p:blipFill>
        <p:spPr>
          <a:xfrm>
            <a:off x="3874180" y="3901597"/>
            <a:ext cx="4443640" cy="28266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B4DB08-88A1-11BC-09EA-C226BA5A6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014"/>
          <a:stretch/>
        </p:blipFill>
        <p:spPr>
          <a:xfrm>
            <a:off x="500155" y="1836277"/>
            <a:ext cx="9814560" cy="452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E67C38-A81B-8C8A-8CD8-270006DB6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4" t="72014"/>
          <a:stretch/>
        </p:blipFill>
        <p:spPr>
          <a:xfrm>
            <a:off x="321012" y="2743979"/>
            <a:ext cx="9330262" cy="452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67FE2D-FC09-6B28-688C-20CEC4FB4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4" y="1289789"/>
            <a:ext cx="2661782" cy="29715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E5FF3B-E5EF-0656-4389-3EC50490CD08}"/>
              </a:ext>
            </a:extLst>
          </p:cNvPr>
          <p:cNvCxnSpPr/>
          <p:nvPr/>
        </p:nvCxnSpPr>
        <p:spPr>
          <a:xfrm>
            <a:off x="2214879" y="2266793"/>
            <a:ext cx="28411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FE384-A00B-6136-A270-3ED42C675CE8}"/>
              </a:ext>
            </a:extLst>
          </p:cNvPr>
          <p:cNvSpPr txBox="1"/>
          <p:nvPr/>
        </p:nvSpPr>
        <p:spPr>
          <a:xfrm>
            <a:off x="2943575" y="2208137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Current Task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4C97F3-79B4-0651-560E-482946497B42}"/>
              </a:ext>
            </a:extLst>
          </p:cNvPr>
          <p:cNvCxnSpPr>
            <a:cxnSpLocks/>
          </p:cNvCxnSpPr>
          <p:nvPr/>
        </p:nvCxnSpPr>
        <p:spPr>
          <a:xfrm>
            <a:off x="6264798" y="2266793"/>
            <a:ext cx="404991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E7E279-C3EA-C38D-6D98-A766C431FDA4}"/>
              </a:ext>
            </a:extLst>
          </p:cNvPr>
          <p:cNvSpPr txBox="1"/>
          <p:nvPr/>
        </p:nvSpPr>
        <p:spPr>
          <a:xfrm>
            <a:off x="6993494" y="220813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Old Scholar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EE385C-0FD1-AE8B-EDDC-50A097759C95}"/>
                  </a:ext>
                </a:extLst>
              </p:cNvPr>
              <p:cNvSpPr txBox="1"/>
              <p:nvPr/>
            </p:nvSpPr>
            <p:spPr>
              <a:xfrm>
                <a:off x="9429206" y="2830604"/>
                <a:ext cx="2984862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𝑝𝑎𝑠𝑡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/>
                  <a:t>과거 데이터의 누적 분포</a:t>
                </a:r>
                <a:r>
                  <a:rPr lang="en-US" altLang="ko-KR" sz="1400" dirty="0"/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EE385C-0FD1-AE8B-EDDC-50A097759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06" y="2830604"/>
                <a:ext cx="2984862" cy="324384"/>
              </a:xfrm>
              <a:prstGeom prst="rect">
                <a:avLst/>
              </a:prstGeom>
              <a:blipFill>
                <a:blip r:embed="rId5"/>
                <a:stretch>
                  <a:fillRect t="-3704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5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0701-2D05-67D8-AFA0-94676B14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D4C7-E9D1-5F45-448D-29BA940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 :</a:t>
            </a:r>
            <a:r>
              <a:rPr lang="ko-KR" altLang="en-US" dirty="0"/>
              <a:t> </a:t>
            </a:r>
            <a:r>
              <a:rPr lang="en-US" altLang="ko-KR" dirty="0"/>
              <a:t>WGAN-GP</a:t>
            </a:r>
          </a:p>
          <a:p>
            <a:r>
              <a:rPr lang="en-US" altLang="ko-KR" dirty="0"/>
              <a:t>Figure notation</a:t>
            </a:r>
          </a:p>
          <a:p>
            <a:pPr lvl="1"/>
            <a:r>
              <a:rPr lang="en-US" altLang="ko-KR" dirty="0"/>
              <a:t>GR : Generative Replay. (our model) assuming a situation when the generator is perfect</a:t>
            </a:r>
          </a:p>
          <a:p>
            <a:pPr lvl="1"/>
            <a:r>
              <a:rPr lang="en-US" altLang="ko-KR" dirty="0"/>
              <a:t>ER : Exact Replay. (upper bound) replayed actual past data paired with the predicted targets from the old solver </a:t>
            </a:r>
          </a:p>
          <a:p>
            <a:pPr lvl="1"/>
            <a:r>
              <a:rPr lang="en-US" altLang="ko-KR" dirty="0"/>
              <a:t>Noise : generated samples do not resemble the real distribution at all</a:t>
            </a:r>
          </a:p>
          <a:p>
            <a:pPr lvl="2"/>
            <a:r>
              <a:rPr lang="en-US" altLang="ko-KR" dirty="0"/>
              <a:t>Replaying random gaussian noises paired with recorded responses</a:t>
            </a:r>
          </a:p>
          <a:p>
            <a:pPr lvl="1"/>
            <a:r>
              <a:rPr lang="en-US" altLang="ko-KR" dirty="0"/>
              <a:t>None : baseline of naively trained solver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8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6B9C-1066-3034-EC2D-E30FBF3F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4F3E1-E9AF-BB31-D3C3-FBB46F80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050588"/>
            <a:ext cx="11870987" cy="1558459"/>
          </a:xfrm>
        </p:spPr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b="1" dirty="0"/>
              <a:t>independent tasks</a:t>
            </a:r>
            <a:r>
              <a:rPr lang="en-US" altLang="ko-KR" dirty="0"/>
              <a:t> : MNIST pixel permutation task</a:t>
            </a:r>
          </a:p>
          <a:p>
            <a:pPr lvl="1"/>
            <a:r>
              <a:rPr lang="en-US" altLang="ko-KR" dirty="0"/>
              <a:t>Solver : classify pixel permuted inputs into the original classes</a:t>
            </a:r>
          </a:p>
          <a:p>
            <a:pPr lvl="1"/>
            <a:r>
              <a:rPr lang="en-US" altLang="ko-KR" dirty="0"/>
              <a:t>tasks are technically independent from each other, being a good measure of memory retention strength of a network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38438-065A-67ED-4750-C6B29C7A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48" b="37079"/>
          <a:stretch/>
        </p:blipFill>
        <p:spPr>
          <a:xfrm>
            <a:off x="1066800" y="3335300"/>
            <a:ext cx="3545840" cy="2763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6832A-770B-4131-5382-4BEC882FD0D5}"/>
              </a:ext>
            </a:extLst>
          </p:cNvPr>
          <p:cNvSpPr txBox="1"/>
          <p:nvPr/>
        </p:nvSpPr>
        <p:spPr>
          <a:xfrm>
            <a:off x="979715" y="6141499"/>
            <a:ext cx="3997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GR maintained the former task performances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1CD591-B5E2-C8CA-30A0-0C404A684952}"/>
              </a:ext>
            </a:extLst>
          </p:cNvPr>
          <p:cNvSpPr/>
          <p:nvPr/>
        </p:nvSpPr>
        <p:spPr>
          <a:xfrm>
            <a:off x="833120" y="2698582"/>
            <a:ext cx="4579620" cy="4007018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9617E-6816-7AAF-A167-A77F556EA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73" t="1" r="8258" b="37212"/>
          <a:stretch/>
        </p:blipFill>
        <p:spPr>
          <a:xfrm>
            <a:off x="5646420" y="3335300"/>
            <a:ext cx="5478780" cy="275791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3CCDE0-E230-5501-719B-A1EB0BD9360F}"/>
              </a:ext>
            </a:extLst>
          </p:cNvPr>
          <p:cNvSpPr/>
          <p:nvPr/>
        </p:nvSpPr>
        <p:spPr>
          <a:xfrm>
            <a:off x="5538468" y="2698582"/>
            <a:ext cx="5945961" cy="4007018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1B601-FF4B-DF81-EDCF-9EBD966E8F48}"/>
              </a:ext>
            </a:extLst>
          </p:cNvPr>
          <p:cNvSpPr txBox="1"/>
          <p:nvPr/>
        </p:nvSpPr>
        <p:spPr>
          <a:xfrm>
            <a:off x="979715" y="2806926"/>
            <a:ext cx="399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Test performances on each task during sequential training.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C316F-2E22-2DBF-1983-FB7ED974DF75}"/>
              </a:ext>
            </a:extLst>
          </p:cNvPr>
          <p:cNvSpPr txBox="1"/>
          <p:nvPr/>
        </p:nvSpPr>
        <p:spPr>
          <a:xfrm>
            <a:off x="5667377" y="6098090"/>
            <a:ext cx="399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GR : almost full performance</a:t>
            </a:r>
          </a:p>
          <a:p>
            <a:r>
              <a:rPr lang="en-US" altLang="ko-KR" sz="1600" dirty="0"/>
              <a:t>None : catastrophic forgetting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9D036-44F1-5651-8C09-B63B41820F38}"/>
              </a:ext>
            </a:extLst>
          </p:cNvPr>
          <p:cNvSpPr txBox="1"/>
          <p:nvPr/>
        </p:nvSpPr>
        <p:spPr>
          <a:xfrm>
            <a:off x="5667377" y="2806926"/>
            <a:ext cx="4586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Average accuracy measured on cumulative tasks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5710D-191C-ED03-2A70-362047F8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257" y="11003"/>
            <a:ext cx="5059795" cy="143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50B2F-F09B-FEEF-B31D-F99ECF3E5A0E}"/>
              </a:ext>
            </a:extLst>
          </p:cNvPr>
          <p:cNvSpPr txBox="1"/>
          <p:nvPr/>
        </p:nvSpPr>
        <p:spPr>
          <a:xfrm>
            <a:off x="7706905" y="1408414"/>
            <a:ext cx="61061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Gido</a:t>
            </a:r>
            <a:r>
              <a:rPr lang="en-US" altLang="ko-KR" sz="1100" dirty="0"/>
              <a:t> van de Ven and Andreas S. </a:t>
            </a:r>
            <a:r>
              <a:rPr lang="en-US" altLang="ko-KR" sz="1100" dirty="0" err="1"/>
              <a:t>Tolias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Three scenarios for continual learning. arXiv:1904.07734, 2019.</a:t>
            </a:r>
            <a:endParaRPr lang="ko-KR" alt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ABC1D7-F76A-95E7-43C1-FDEBEF43D8F8}"/>
              </a:ext>
            </a:extLst>
          </p:cNvPr>
          <p:cNvCxnSpPr>
            <a:cxnSpLocks/>
          </p:cNvCxnSpPr>
          <p:nvPr/>
        </p:nvCxnSpPr>
        <p:spPr>
          <a:xfrm>
            <a:off x="9470571" y="1408414"/>
            <a:ext cx="141514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697D87-F066-8FA3-4A10-2FF0E28BE748}"/>
              </a:ext>
            </a:extLst>
          </p:cNvPr>
          <p:cNvCxnSpPr>
            <a:cxnSpLocks/>
          </p:cNvCxnSpPr>
          <p:nvPr/>
        </p:nvCxnSpPr>
        <p:spPr>
          <a:xfrm>
            <a:off x="3646714" y="1536937"/>
            <a:ext cx="310242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5C923BD-A7D4-277C-190F-BFE05115C522}"/>
              </a:ext>
            </a:extLst>
          </p:cNvPr>
          <p:cNvSpPr/>
          <p:nvPr/>
        </p:nvSpPr>
        <p:spPr>
          <a:xfrm>
            <a:off x="7135257" y="42796"/>
            <a:ext cx="5047126" cy="1796502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5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37179-EF17-C875-E996-D64610BF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5F080-363A-88AF-9C86-2331ED0C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b="1" dirty="0"/>
              <a:t>new domains</a:t>
            </a:r>
          </a:p>
          <a:p>
            <a:pPr lvl="1"/>
            <a:r>
              <a:rPr lang="en-US" altLang="ko-KR" dirty="0"/>
              <a:t>Tested if the model can incorporate the knowledge of a new domain with generative replay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68C313-7DAF-ED01-7C7A-248E1AA0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29"/>
          <a:stretch/>
        </p:blipFill>
        <p:spPr>
          <a:xfrm>
            <a:off x="846305" y="2625361"/>
            <a:ext cx="10820400" cy="28096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FEF52B-0461-A72D-053F-87D099D4E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7" t="56960" r="63840" b="34531"/>
          <a:stretch/>
        </p:blipFill>
        <p:spPr>
          <a:xfrm>
            <a:off x="2848848" y="2273895"/>
            <a:ext cx="1677513" cy="37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748D5-90B1-0579-60C7-8FC9D1E19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41" t="56960" r="15806" b="34531"/>
          <a:stretch/>
        </p:blipFill>
        <p:spPr>
          <a:xfrm>
            <a:off x="7665640" y="2273895"/>
            <a:ext cx="1677513" cy="37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A9FFAF-DEA3-0730-7376-AC1958C2DF83}"/>
              </a:ext>
            </a:extLst>
          </p:cNvPr>
          <p:cNvSpPr txBox="1"/>
          <p:nvPr/>
        </p:nvSpPr>
        <p:spPr>
          <a:xfrm>
            <a:off x="846305" y="5411021"/>
            <a:ext cx="951689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GR : maintained its performance on the first task while accomplishing the second one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None slightly better performance on new task :  network was solely optimized to solve the new task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4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A77F-F01C-D6C2-A196-CEC02921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171DD-5C65-ADF2-3881-7896E2DF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b="1" dirty="0"/>
              <a:t>new domains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A8E80-81B4-F6AA-B722-C41A78FAC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1" r="5625" b="34179"/>
          <a:stretch/>
        </p:blipFill>
        <p:spPr>
          <a:xfrm>
            <a:off x="213360" y="2411389"/>
            <a:ext cx="11830595" cy="2765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E58A1-AD37-B478-4E64-BAEA0845A7BE}"/>
              </a:ext>
            </a:extLst>
          </p:cNvPr>
          <p:cNvSpPr txBox="1"/>
          <p:nvPr/>
        </p:nvSpPr>
        <p:spPr>
          <a:xfrm>
            <a:off x="321012" y="2072835"/>
            <a:ext cx="6585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 Samples from trained generator in MNIST to SVHN experiment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7D036-870E-D752-1445-9647BDCB76B2}"/>
              </a:ext>
            </a:extLst>
          </p:cNvPr>
          <p:cNvSpPr txBox="1"/>
          <p:nvPr/>
        </p:nvSpPr>
        <p:spPr>
          <a:xfrm>
            <a:off x="321012" y="5258676"/>
            <a:ext cx="7358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The samples are diverted into ones that mimic either SVHN or MNIST input images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60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A77F-F01C-D6C2-A196-CEC02921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2’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171DD-5C65-ADF2-3881-7896E2DF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b="1" dirty="0"/>
              <a:t>new domains 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94647-7359-E831-DF95-9DF00B885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r="14464" b="35445"/>
          <a:stretch/>
        </p:blipFill>
        <p:spPr>
          <a:xfrm>
            <a:off x="321011" y="1804659"/>
            <a:ext cx="7078251" cy="27140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F855F1-C34A-9F68-7C95-3B66AC3E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3" y="5139373"/>
            <a:ext cx="3931702" cy="1743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E0757A-F2FB-0764-A3B7-EAAF39331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48" y="6351870"/>
            <a:ext cx="2402908" cy="385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B34A16-7A44-8814-33B9-2443903D2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218" y="5454884"/>
            <a:ext cx="2614151" cy="971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14497B-14C7-D669-AB19-6A3FFDAC5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68" y="4980228"/>
            <a:ext cx="1610992" cy="58088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41DF93-62B1-B1D5-F258-AAB25893175D}"/>
              </a:ext>
            </a:extLst>
          </p:cNvPr>
          <p:cNvSpPr/>
          <p:nvPr/>
        </p:nvSpPr>
        <p:spPr>
          <a:xfrm>
            <a:off x="321011" y="4528458"/>
            <a:ext cx="8258951" cy="2289369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DBD61-359D-0023-0693-2FEEC8F1FD87}"/>
              </a:ext>
            </a:extLst>
          </p:cNvPr>
          <p:cNvSpPr txBox="1"/>
          <p:nvPr/>
        </p:nvSpPr>
        <p:spPr>
          <a:xfrm>
            <a:off x="479593" y="4610782"/>
            <a:ext cx="5148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LwF</a:t>
            </a:r>
            <a:r>
              <a:rPr lang="en-US" altLang="ko-KR" sz="1600" b="1" dirty="0"/>
              <a:t> </a:t>
            </a:r>
            <a:r>
              <a:rPr lang="en-US" altLang="ko-KR" sz="1600" dirty="0"/>
              <a:t>(Learning without Forgetting, </a:t>
            </a:r>
            <a:r>
              <a:rPr lang="en-US" altLang="ko-KR" sz="1600" dirty="0" err="1"/>
              <a:t>Zhizhong</a:t>
            </a:r>
            <a:r>
              <a:rPr lang="en-US" altLang="ko-KR" sz="1600" dirty="0"/>
              <a:t> Li et al., 2017)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AEE67-AF58-1C17-451E-FAC9C759EAE3}"/>
              </a:ext>
            </a:extLst>
          </p:cNvPr>
          <p:cNvSpPr txBox="1"/>
          <p:nvPr/>
        </p:nvSpPr>
        <p:spPr>
          <a:xfrm>
            <a:off x="7421033" y="2015236"/>
            <a:ext cx="378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Generative replay is compatible </a:t>
            </a:r>
          </a:p>
          <a:p>
            <a:r>
              <a:rPr lang="en-US" altLang="ko-KR" dirty="0"/>
              <a:t>with other continual learning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72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8B53-5A0D-EB81-58CE-6DBECF2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AC0A-DD36-F29A-3FF7-CBB5B8A7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b="1" dirty="0"/>
              <a:t>new classes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97FAB-C8A5-7C8D-3EB2-F2B8D3ECF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0" r="13086" b="30125"/>
          <a:stretch/>
        </p:blipFill>
        <p:spPr>
          <a:xfrm>
            <a:off x="2879270" y="2287658"/>
            <a:ext cx="6433458" cy="251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2FFD3-1A98-EF7B-79E6-514D06D621D8}"/>
              </a:ext>
            </a:extLst>
          </p:cNvPr>
          <p:cNvSpPr txBox="1"/>
          <p:nvPr/>
        </p:nvSpPr>
        <p:spPr>
          <a:xfrm>
            <a:off x="2879270" y="170288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Sequentially trained on 5 tasks</a:t>
            </a:r>
          </a:p>
          <a:p>
            <a:r>
              <a:rPr lang="en-US" altLang="ko-KR" sz="1600" b="1" dirty="0"/>
              <a:t>each task : MNIST images belong to 2 out of 10 labels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05435-874A-2BEA-7306-2F1D2F666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80"/>
          <a:stretch/>
        </p:blipFill>
        <p:spPr>
          <a:xfrm>
            <a:off x="674914" y="4772731"/>
            <a:ext cx="10842171" cy="2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F841-23D6-E8BC-181C-6E727AD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D3918-F3FC-76FA-9ACF-E46952A7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465006"/>
            <a:ext cx="11870987" cy="489134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600" dirty="0"/>
              <a:t>Abstract</a:t>
            </a:r>
          </a:p>
          <a:p>
            <a:pPr marL="457200" indent="-457200">
              <a:buAutoNum type="arabicPeriod"/>
            </a:pPr>
            <a:r>
              <a:rPr lang="en-US" altLang="ko-KR" sz="2600" dirty="0"/>
              <a:t>Introduction &amp; Related Works</a:t>
            </a:r>
          </a:p>
          <a:p>
            <a:pPr marL="457200" indent="-457200">
              <a:buAutoNum type="arabicPeriod"/>
            </a:pPr>
            <a:r>
              <a:rPr lang="en-US" altLang="ko-KR" sz="2600" dirty="0"/>
              <a:t>Generative Replay</a:t>
            </a:r>
          </a:p>
          <a:p>
            <a:pPr marL="457200" indent="-457200">
              <a:buAutoNum type="arabicPeriod"/>
            </a:pPr>
            <a:r>
              <a:rPr lang="en-US" altLang="ko-KR" sz="2600" dirty="0"/>
              <a:t>Experiments</a:t>
            </a:r>
          </a:p>
          <a:p>
            <a:pPr marL="457200" indent="-457200">
              <a:buAutoNum type="arabicPeriod"/>
            </a:pPr>
            <a:r>
              <a:rPr lang="en-US" altLang="ko-KR" sz="2600" dirty="0"/>
              <a:t>Discussion</a:t>
            </a:r>
          </a:p>
          <a:p>
            <a:pPr marL="457200" indent="-457200">
              <a:buAutoNum type="arabicPeriod"/>
            </a:pPr>
            <a:endParaRPr lang="en-US" altLang="ko-KR" sz="2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FFAD3-64F3-41C9-0BC8-D8E7BF83BBD6}"/>
              </a:ext>
            </a:extLst>
          </p:cNvPr>
          <p:cNvSpPr/>
          <p:nvPr/>
        </p:nvSpPr>
        <p:spPr>
          <a:xfrm>
            <a:off x="5152102" y="757084"/>
            <a:ext cx="6882581" cy="43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AF94-1ED1-8D6B-2974-5B3F7BA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CE4BC-0346-4FC5-B13D-805F9AC7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generative replay framework </a:t>
            </a:r>
          </a:p>
          <a:p>
            <a:pPr lvl="1"/>
            <a:r>
              <a:rPr lang="en-US" altLang="ko-KR" dirty="0"/>
              <a:t>Scholar model : generator and solver</a:t>
            </a:r>
          </a:p>
          <a:p>
            <a:r>
              <a:rPr lang="en-US" altLang="ko-KR" dirty="0"/>
              <a:t>Benefit</a:t>
            </a:r>
          </a:p>
          <a:p>
            <a:pPr lvl="1"/>
            <a:r>
              <a:rPr lang="en-US" altLang="ko-KR" dirty="0"/>
              <a:t>Maintains the former knowledge : input-target pairs produced from the saved networks (not old data)</a:t>
            </a:r>
          </a:p>
          <a:p>
            <a:pPr lvl="1"/>
            <a:r>
              <a:rPr lang="en-US" altLang="ko-KR" dirty="0"/>
              <a:t>Ease of balancing the former and new task performances</a:t>
            </a:r>
          </a:p>
          <a:p>
            <a:pPr lvl="1"/>
            <a:r>
              <a:rPr lang="en-US" altLang="ko-KR" dirty="0"/>
              <a:t>Flexible knowledge transfer</a:t>
            </a:r>
          </a:p>
          <a:p>
            <a:r>
              <a:rPr lang="en-US" altLang="ko-KR" dirty="0"/>
              <a:t>Defect</a:t>
            </a:r>
          </a:p>
          <a:p>
            <a:pPr lvl="1"/>
            <a:r>
              <a:rPr lang="en-US" altLang="ko-KR" dirty="0"/>
              <a:t>Heavily depends on the quality of the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3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98A6C-0686-DE2A-B76B-D955BFC4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Moreover : LAMOL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09BF4-980E-079F-9B45-5E1BAA21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LAMOL (Lifelong Language Learning with Effective Generative Replay)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4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8C489-7D5E-04AF-8F4A-C6801211AD5D}"/>
              </a:ext>
            </a:extLst>
          </p:cNvPr>
          <p:cNvSpPr txBox="1"/>
          <p:nvPr/>
        </p:nvSpPr>
        <p:spPr>
          <a:xfrm>
            <a:off x="5557837" y="3136612"/>
            <a:ext cx="107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END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5138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70B2-E06D-9400-B989-1548134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Replay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14CB4-AAAE-B0F0-9B96-F368890A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Preliminary Experiment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E5923-1AED-DCC3-FA23-A244BD703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757487"/>
            <a:ext cx="110680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847231-77C8-7FEA-9A6A-1E3DFDAE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7574"/>
            <a:ext cx="12192000" cy="13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BAFE-460D-3F03-FFA6-5C8CE58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61E89-4AD8-225B-AA4D-CF0CFD77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Solving</a:t>
            </a:r>
            <a:r>
              <a:rPr lang="ko-KR" altLang="en-US" dirty="0"/>
              <a:t> </a:t>
            </a:r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(assuming sequential) </a:t>
            </a:r>
            <a:r>
              <a:rPr lang="en-US" altLang="ko-KR" dirty="0">
                <a:sym typeface="Wingdings" panose="05000000000000000000" pitchFamily="2" charset="2"/>
              </a:rPr>
              <a:t> catastrophic forgetting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Replaying all previous data : large memory, access limit (in real world)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Deep Generative Replay</a:t>
            </a:r>
            <a:r>
              <a:rPr lang="en-US" altLang="ko-KR" dirty="0">
                <a:sym typeface="Wingdings" panose="05000000000000000000" pitchFamily="2" charset="2"/>
              </a:rPr>
              <a:t> : Cooperative dual model architecture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Deep generative model (“</a:t>
            </a:r>
            <a:r>
              <a:rPr lang="en-US" altLang="ko-KR" b="1" dirty="0">
                <a:sym typeface="Wingdings" panose="05000000000000000000" pitchFamily="2" charset="2"/>
              </a:rPr>
              <a:t>generator</a:t>
            </a:r>
            <a:r>
              <a:rPr lang="en-US" altLang="ko-KR" dirty="0">
                <a:sym typeface="Wingdings" panose="05000000000000000000" pitchFamily="2" charset="2"/>
              </a:rPr>
              <a:t>”) + task solving model (“</a:t>
            </a:r>
            <a:r>
              <a:rPr lang="en-US" altLang="ko-KR" b="1" dirty="0">
                <a:sym typeface="Wingdings" panose="05000000000000000000" pitchFamily="2" charset="2"/>
              </a:rPr>
              <a:t>solver</a:t>
            </a:r>
            <a:r>
              <a:rPr lang="en-US" altLang="ko-KR" dirty="0">
                <a:sym typeface="Wingdings" panose="05000000000000000000" pitchFamily="2" charset="2"/>
              </a:rPr>
              <a:t>”)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Hippocampus: generative nature, short-term memory system in primate brain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Training data = sampled previous tasks data +(interleave) new task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Test :  several sequential learning settings involving image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25320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4DF9-F53B-43D9-934F-A10D6234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 – continual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C5799-53C0-A8DF-41E1-16FDBD7D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learning : </a:t>
            </a:r>
            <a:r>
              <a:rPr lang="ko-KR" altLang="en-US" dirty="0"/>
              <a:t>데이터에 대한 정답이 주어진 상태에서 학습</a:t>
            </a:r>
            <a:endParaRPr lang="en-US" altLang="ko-KR" dirty="0"/>
          </a:p>
          <a:p>
            <a:pPr lvl="1"/>
            <a:r>
              <a:rPr lang="en-US" altLang="ko-KR" dirty="0"/>
              <a:t>Challenges : Incomplete, Growing Datasets (</a:t>
            </a:r>
            <a:r>
              <a:rPr lang="ko-KR" altLang="en-US" dirty="0"/>
              <a:t>데이터는 시간의 흐름에 따라 끊임 없이 성장한다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연구의 방향이나 시장의 수요에 따라 데이터</a:t>
            </a:r>
            <a:r>
              <a:rPr lang="en-US" altLang="ko-KR" dirty="0"/>
              <a:t>/</a:t>
            </a:r>
            <a:r>
              <a:rPr lang="ko-KR" altLang="en-US" dirty="0"/>
              <a:t>클래스가 세분화</a:t>
            </a:r>
          </a:p>
          <a:p>
            <a:pPr lvl="1"/>
            <a:r>
              <a:rPr lang="ko-KR" altLang="en-US" dirty="0"/>
              <a:t>증감된 데이터</a:t>
            </a:r>
            <a:r>
              <a:rPr lang="en-US" altLang="ko-KR" dirty="0"/>
              <a:t>/</a:t>
            </a:r>
            <a:r>
              <a:rPr lang="ko-KR" altLang="en-US" dirty="0"/>
              <a:t>클래스에 따라 새로운 </a:t>
            </a:r>
            <a:r>
              <a:rPr lang="en-US" altLang="ko-KR" dirty="0"/>
              <a:t>task </a:t>
            </a:r>
            <a:r>
              <a:rPr lang="ko-KR" altLang="en-US" dirty="0"/>
              <a:t>부여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D3670-4008-0D5C-FB43-245421B1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4"/>
          <a:stretch/>
        </p:blipFill>
        <p:spPr>
          <a:xfrm>
            <a:off x="354641" y="3471563"/>
            <a:ext cx="3159020" cy="1908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1FA01-3C02-A3E4-988C-32932A22B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40" r="73803" b="57356"/>
          <a:stretch/>
        </p:blipFill>
        <p:spPr>
          <a:xfrm>
            <a:off x="5014290" y="5782624"/>
            <a:ext cx="1235179" cy="741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BCF685-0AB3-E9AF-6BDD-5BD450552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94" b="61168"/>
          <a:stretch/>
        </p:blipFill>
        <p:spPr>
          <a:xfrm>
            <a:off x="9264281" y="5664189"/>
            <a:ext cx="1099842" cy="854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C5A60D-D96B-FA13-26A5-FDC3A0EFD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23" b="44740"/>
          <a:stretch/>
        </p:blipFill>
        <p:spPr>
          <a:xfrm>
            <a:off x="1344464" y="5668360"/>
            <a:ext cx="1249680" cy="105455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B93C0D-7DDF-6EA0-ED49-B2FA2AB86830}"/>
              </a:ext>
            </a:extLst>
          </p:cNvPr>
          <p:cNvGrpSpPr/>
          <p:nvPr/>
        </p:nvGrpSpPr>
        <p:grpSpPr>
          <a:xfrm>
            <a:off x="3749488" y="3326830"/>
            <a:ext cx="3817848" cy="2346773"/>
            <a:chOff x="4668696" y="2828426"/>
            <a:chExt cx="3817848" cy="23467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90035CE-F761-02EC-568F-197E0BB07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95"/>
            <a:stretch/>
          </p:blipFill>
          <p:spPr>
            <a:xfrm>
              <a:off x="4846320" y="2828426"/>
              <a:ext cx="3640224" cy="234677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2D2C52-5BC0-C738-172A-B6C7D52C52B3}"/>
                </a:ext>
              </a:extLst>
            </p:cNvPr>
            <p:cNvSpPr/>
            <p:nvPr/>
          </p:nvSpPr>
          <p:spPr>
            <a:xfrm>
              <a:off x="4668696" y="2973159"/>
              <a:ext cx="330024" cy="84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ADC1B0-3D18-D50F-9AC3-9828DA5A4A52}"/>
              </a:ext>
            </a:extLst>
          </p:cNvPr>
          <p:cNvGrpSpPr/>
          <p:nvPr/>
        </p:nvGrpSpPr>
        <p:grpSpPr>
          <a:xfrm>
            <a:off x="7799245" y="3472966"/>
            <a:ext cx="4392754" cy="2200637"/>
            <a:chOff x="7799244" y="1821917"/>
            <a:chExt cx="4392754" cy="220063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6B5BF67-E912-5E2A-24C9-34D5699DD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13"/>
            <a:stretch/>
          </p:blipFill>
          <p:spPr>
            <a:xfrm>
              <a:off x="7995919" y="1821917"/>
              <a:ext cx="4196079" cy="220063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B981D8-D4A0-3D56-FE74-131DF5D45714}"/>
                </a:ext>
              </a:extLst>
            </p:cNvPr>
            <p:cNvSpPr/>
            <p:nvPr/>
          </p:nvSpPr>
          <p:spPr>
            <a:xfrm>
              <a:off x="7799244" y="2260600"/>
              <a:ext cx="330024" cy="40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4FAF2A-3D5E-F63B-0F65-10A6C158D974}"/>
              </a:ext>
            </a:extLst>
          </p:cNvPr>
          <p:cNvSpPr txBox="1"/>
          <p:nvPr/>
        </p:nvSpPr>
        <p:spPr>
          <a:xfrm>
            <a:off x="466527" y="6603654"/>
            <a:ext cx="6094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https://www.slideshare.net/NaverEngineering/lifelong-learning-for-dynamically-expandable-networks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7A761-999A-E192-C7C9-9AFDE3D3C8CE}"/>
              </a:ext>
            </a:extLst>
          </p:cNvPr>
          <p:cNvGrpSpPr/>
          <p:nvPr/>
        </p:nvGrpSpPr>
        <p:grpSpPr>
          <a:xfrm>
            <a:off x="3513661" y="4392833"/>
            <a:ext cx="281973" cy="294526"/>
            <a:chOff x="2590334" y="3065895"/>
            <a:chExt cx="281973" cy="294526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3471B461-8C44-315D-4514-1AF2F8FA0694}"/>
                </a:ext>
              </a:extLst>
            </p:cNvPr>
            <p:cNvSpPr/>
            <p:nvPr/>
          </p:nvSpPr>
          <p:spPr>
            <a:xfrm>
              <a:off x="2706288" y="3065895"/>
              <a:ext cx="166019" cy="294526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15AE452D-9D5B-E58E-034F-87DA80A0119B}"/>
                </a:ext>
              </a:extLst>
            </p:cNvPr>
            <p:cNvSpPr/>
            <p:nvPr/>
          </p:nvSpPr>
          <p:spPr>
            <a:xfrm>
              <a:off x="2590334" y="3065895"/>
              <a:ext cx="166019" cy="294526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1B6C43-6FF7-DF57-B00D-C9881EB2511E}"/>
              </a:ext>
            </a:extLst>
          </p:cNvPr>
          <p:cNvGrpSpPr/>
          <p:nvPr/>
        </p:nvGrpSpPr>
        <p:grpSpPr>
          <a:xfrm>
            <a:off x="7610647" y="4392833"/>
            <a:ext cx="281973" cy="294526"/>
            <a:chOff x="2590334" y="3065895"/>
            <a:chExt cx="281973" cy="294526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F2008E26-9B1A-F8EE-C896-0B93CE9EB5EC}"/>
                </a:ext>
              </a:extLst>
            </p:cNvPr>
            <p:cNvSpPr/>
            <p:nvPr/>
          </p:nvSpPr>
          <p:spPr>
            <a:xfrm>
              <a:off x="2706288" y="3065895"/>
              <a:ext cx="166019" cy="294526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6C24201C-A18F-B302-7616-403BE6954EEC}"/>
                </a:ext>
              </a:extLst>
            </p:cNvPr>
            <p:cNvSpPr/>
            <p:nvPr/>
          </p:nvSpPr>
          <p:spPr>
            <a:xfrm>
              <a:off x="2590334" y="3065895"/>
              <a:ext cx="166019" cy="294526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35B6F0B-05D4-D3F0-05DF-951002EAB2CD}"/>
              </a:ext>
            </a:extLst>
          </p:cNvPr>
          <p:cNvCxnSpPr>
            <a:cxnSpLocks/>
          </p:cNvCxnSpPr>
          <p:nvPr/>
        </p:nvCxnSpPr>
        <p:spPr>
          <a:xfrm>
            <a:off x="1513840" y="6518746"/>
            <a:ext cx="455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024462-BAED-F892-F467-499853F90FA5}"/>
              </a:ext>
            </a:extLst>
          </p:cNvPr>
          <p:cNvCxnSpPr>
            <a:cxnSpLocks/>
          </p:cNvCxnSpPr>
          <p:nvPr/>
        </p:nvCxnSpPr>
        <p:spPr>
          <a:xfrm>
            <a:off x="5288050" y="6518746"/>
            <a:ext cx="5010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49151F-4463-1E55-44F5-AAA34A86DC7E}"/>
              </a:ext>
            </a:extLst>
          </p:cNvPr>
          <p:cNvCxnSpPr>
            <a:cxnSpLocks/>
          </p:cNvCxnSpPr>
          <p:nvPr/>
        </p:nvCxnSpPr>
        <p:spPr>
          <a:xfrm>
            <a:off x="9427234" y="6518746"/>
            <a:ext cx="5010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C125-AF21-C208-9669-A882F71F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 – continual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6E281-C4A3-D1E6-8BCA-3430ED7F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Neurophysiological aspects (humans and large primate brain)</a:t>
            </a:r>
          </a:p>
          <a:p>
            <a:pPr lvl="1"/>
            <a:r>
              <a:rPr lang="en-US" altLang="ko-KR" dirty="0"/>
              <a:t>Complementary Learning Systems (CLS) &amp; Plasticity and stability dilemma</a:t>
            </a:r>
          </a:p>
          <a:p>
            <a:pPr lvl="2"/>
            <a:r>
              <a:rPr lang="ko-KR" altLang="en-US" sz="1400" dirty="0"/>
              <a:t>배경 지식은 일반화하여 장기기억으로 저장되어 있음</a:t>
            </a:r>
            <a:endParaRPr lang="en-US" altLang="ko-KR" sz="1400" dirty="0"/>
          </a:p>
          <a:p>
            <a:pPr lvl="2"/>
            <a:r>
              <a:rPr lang="ko-KR" altLang="en-US" sz="1400" dirty="0"/>
              <a:t>새롭게 지식을 배울 때 배경지식을 활용하고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정보</a:t>
            </a:r>
            <a:r>
              <a:rPr lang="en-US" altLang="ko-KR" sz="1400" dirty="0"/>
              <a:t>(</a:t>
            </a:r>
            <a:r>
              <a:rPr lang="ko-KR" altLang="en-US" sz="1400" dirty="0"/>
              <a:t>단기기억</a:t>
            </a:r>
            <a:r>
              <a:rPr lang="en-US" altLang="ko-KR" sz="1400" dirty="0"/>
              <a:t>) </a:t>
            </a:r>
            <a:r>
              <a:rPr lang="ko-KR" altLang="en-US" sz="1400" dirty="0"/>
              <a:t>중 중요도를 잘 판별해서 배경지식</a:t>
            </a:r>
            <a:r>
              <a:rPr lang="en-US" altLang="ko-KR" sz="1400" dirty="0"/>
              <a:t>(</a:t>
            </a:r>
            <a:r>
              <a:rPr lang="ko-KR" altLang="en-US" sz="1400" dirty="0"/>
              <a:t>장기기억</a:t>
            </a:r>
            <a:r>
              <a:rPr lang="en-US" altLang="ko-KR" sz="1400" dirty="0"/>
              <a:t>)</a:t>
            </a:r>
            <a:r>
              <a:rPr lang="ko-KR" altLang="en-US" sz="1400" dirty="0"/>
              <a:t>으로 저장</a:t>
            </a:r>
            <a:endParaRPr lang="en-US" altLang="ko-KR" sz="1400" dirty="0"/>
          </a:p>
          <a:p>
            <a:pPr lvl="2"/>
            <a:r>
              <a:rPr lang="ko-KR" altLang="en-US" sz="1400" dirty="0"/>
              <a:t>새롭게 무언가 배웠다고 해서 이전에 배운 것들을 잘 못하지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EA8EF4-E31C-A1DC-8BB2-A318F912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48" y="3234802"/>
            <a:ext cx="4727304" cy="3212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5982F-3790-6AEA-790D-1EB5F6A332E0}"/>
              </a:ext>
            </a:extLst>
          </p:cNvPr>
          <p:cNvSpPr txBox="1"/>
          <p:nvPr/>
        </p:nvSpPr>
        <p:spPr>
          <a:xfrm>
            <a:off x="3828265" y="635635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Parisi</a:t>
            </a:r>
            <a:r>
              <a:rPr lang="en-US" altLang="ko-KR" sz="1100" dirty="0"/>
              <a:t> et al. (2019) Continual lifelong learning with neural networks: A review.</a:t>
            </a:r>
          </a:p>
        </p:txBody>
      </p:sp>
    </p:spTree>
    <p:extLst>
      <p:ext uri="{BB962C8B-B14F-4D97-AF65-F5344CB8AC3E}">
        <p14:creationId xmlns:p14="http://schemas.microsoft.com/office/powerpoint/2010/main" val="94244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480BFB-9EBD-0110-3C78-96D19DF7D1D1}"/>
              </a:ext>
            </a:extLst>
          </p:cNvPr>
          <p:cNvSpPr/>
          <p:nvPr/>
        </p:nvSpPr>
        <p:spPr>
          <a:xfrm>
            <a:off x="187036" y="2445435"/>
            <a:ext cx="11870987" cy="495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BD0711-E4CF-60D7-D65D-E10239EB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 – continual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F520C-1FA1-EBB8-DC80-70334035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Continual learning </a:t>
            </a:r>
            <a:r>
              <a:rPr lang="en-US" altLang="ko-KR" dirty="0"/>
              <a:t>scenario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task</a:t>
            </a:r>
            <a:r>
              <a:rPr lang="ko-KR" altLang="en-US" dirty="0"/>
              <a:t>를 하나의 모델에 </a:t>
            </a:r>
            <a:r>
              <a:rPr lang="ko-KR" altLang="en-US" b="1" dirty="0"/>
              <a:t>순차적</a:t>
            </a:r>
            <a:r>
              <a:rPr lang="ko-KR" altLang="en-US" dirty="0"/>
              <a:t>으로 학습하여 최종적으로 </a:t>
            </a:r>
            <a:r>
              <a:rPr lang="ko-KR" altLang="en-US" b="1" dirty="0"/>
              <a:t>모든 </a:t>
            </a:r>
            <a:r>
              <a:rPr lang="en-US" altLang="ko-KR" b="1" dirty="0"/>
              <a:t>task</a:t>
            </a:r>
            <a:r>
              <a:rPr lang="ko-KR" altLang="en-US" b="1" dirty="0"/>
              <a:t>의 수행</a:t>
            </a:r>
            <a:r>
              <a:rPr lang="ko-KR" altLang="en-US" dirty="0"/>
              <a:t>이 가능한 모델을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Challenges : </a:t>
            </a:r>
            <a:r>
              <a:rPr lang="en-US" altLang="ko-KR" b="1" dirty="0"/>
              <a:t>catastrophic forgetting</a:t>
            </a:r>
            <a:r>
              <a:rPr lang="en-US" altLang="ko-KR" dirty="0"/>
              <a:t> (McCloskey and Cohen, 1989)</a:t>
            </a:r>
            <a:endParaRPr lang="ko-KR" altLang="en-US" dirty="0"/>
          </a:p>
          <a:p>
            <a:pPr lvl="1"/>
            <a:r>
              <a:rPr lang="en-US" altLang="ko-KR" dirty="0"/>
              <a:t> model’s performance on </a:t>
            </a:r>
            <a:r>
              <a:rPr lang="en-US" altLang="ko-KR" b="1" dirty="0"/>
              <a:t>previously learned tasks abruptly degrades</a:t>
            </a:r>
            <a:r>
              <a:rPr lang="en-US" altLang="ko-KR" dirty="0"/>
              <a:t> when trained for a new task</a:t>
            </a: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에 대해 학습하게 되면 신경망모델이 이전에 배운 </a:t>
            </a:r>
            <a:r>
              <a:rPr lang="en-US" altLang="ko-KR" dirty="0"/>
              <a:t>task</a:t>
            </a:r>
            <a:r>
              <a:rPr lang="ko-KR" altLang="en-US" dirty="0"/>
              <a:t>에 대해서는 네트워크가 까먹는 현상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664545-9F1D-F6A8-3B2A-160E001229DD}"/>
                  </a:ext>
                </a:extLst>
              </p:cNvPr>
              <p:cNvSpPr txBox="1"/>
              <p:nvPr/>
            </p:nvSpPr>
            <p:spPr>
              <a:xfrm>
                <a:off x="321012" y="2445435"/>
                <a:ext cx="118709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Continual Learning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Lifelong Learning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Incremental Learning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Online Multi-task Learning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664545-9F1D-F6A8-3B2A-160E0012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2" y="2445435"/>
                <a:ext cx="11870988" cy="461665"/>
              </a:xfrm>
              <a:prstGeom prst="rect">
                <a:avLst/>
              </a:prstGeom>
              <a:blipFill>
                <a:blip r:embed="rId2"/>
                <a:stretch>
                  <a:fillRect l="-82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9BC5B72-E80B-7BB9-E51E-C9AB6826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7" y="4797124"/>
            <a:ext cx="7076123" cy="20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39A3-B4D6-204E-6946-4D1BC7D8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CFD48-DFE6-2620-CF05-3C49B972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050588"/>
            <a:ext cx="13171468" cy="5305762"/>
          </a:xfrm>
        </p:spPr>
        <p:txBody>
          <a:bodyPr/>
          <a:lstStyle/>
          <a:p>
            <a:r>
              <a:rPr lang="en-US" altLang="ko-KR" dirty="0"/>
              <a:t>Continual learning </a:t>
            </a:r>
            <a:r>
              <a:rPr lang="ko-KR" altLang="en-US" dirty="0"/>
              <a:t>대표적인 접근 방법 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Regularization approach : </a:t>
            </a:r>
            <a:r>
              <a:rPr lang="ko-KR" altLang="en-US" sz="1600" dirty="0"/>
              <a:t>현재 </a:t>
            </a:r>
            <a:r>
              <a:rPr lang="en-US" altLang="ko-KR" sz="1600" dirty="0"/>
              <a:t>task update </a:t>
            </a:r>
            <a:r>
              <a:rPr lang="ko-KR" altLang="en-US" sz="1600" dirty="0"/>
              <a:t>시</a:t>
            </a:r>
            <a:r>
              <a:rPr lang="en-US" altLang="ko-KR" sz="1600" dirty="0"/>
              <a:t>, </a:t>
            </a:r>
            <a:r>
              <a:rPr lang="ko-KR" altLang="en-US" sz="1600" dirty="0"/>
              <a:t>이전 </a:t>
            </a:r>
            <a:r>
              <a:rPr lang="en-US" altLang="ko-KR" sz="1600" dirty="0"/>
              <a:t>task</a:t>
            </a:r>
            <a:r>
              <a:rPr lang="ko-KR" altLang="en-US" sz="1600" dirty="0"/>
              <a:t>에서 중요했던 파라미터는 조금만 변경되도록 </a:t>
            </a:r>
            <a:r>
              <a:rPr lang="en-US" altLang="ko-KR" sz="1600" dirty="0"/>
              <a:t>regularization term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Dynamic Architecture :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task</a:t>
            </a:r>
            <a:r>
              <a:rPr lang="ko-KR" altLang="en-US" sz="1600" dirty="0"/>
              <a:t>를 수용하기 위해 네트워크 구조를 동적으로 변경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Memory Replay : </a:t>
            </a:r>
            <a:r>
              <a:rPr lang="ko-KR" altLang="en-US" sz="1600" b="1" dirty="0"/>
              <a:t>이전 </a:t>
            </a:r>
            <a:r>
              <a:rPr lang="en-US" altLang="ko-KR" sz="1600" b="1" dirty="0"/>
              <a:t>task</a:t>
            </a:r>
            <a:r>
              <a:rPr lang="ko-KR" altLang="en-US" sz="1600" b="1" dirty="0"/>
              <a:t>들의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를 저장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현재 </a:t>
            </a:r>
            <a:r>
              <a:rPr lang="en-US" altLang="ko-KR" sz="1600" b="1" dirty="0"/>
              <a:t>task update</a:t>
            </a:r>
            <a:r>
              <a:rPr lang="ko-KR" altLang="en-US" sz="1600" b="1" dirty="0"/>
              <a:t>에 사용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생물학적인 기억 메커니즘을 모방하자는 아이디어</a:t>
            </a:r>
            <a:endParaRPr lang="en-US" altLang="ko-KR" b="1" dirty="0"/>
          </a:p>
          <a:p>
            <a:pPr marL="800100" lvl="1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F62BA-7CE6-428F-4EF5-2A65F2955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05"/>
          <a:stretch/>
        </p:blipFill>
        <p:spPr>
          <a:xfrm>
            <a:off x="1449805" y="4265837"/>
            <a:ext cx="1893868" cy="207851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429C00-CC15-4397-E5CA-648925E20BFA}"/>
              </a:ext>
            </a:extLst>
          </p:cNvPr>
          <p:cNvSpPr/>
          <p:nvPr/>
        </p:nvSpPr>
        <p:spPr>
          <a:xfrm>
            <a:off x="1301512" y="3286760"/>
            <a:ext cx="5240020" cy="3276600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4DE7E2-0039-836D-A456-7DFF9B004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2"/>
          <a:stretch/>
        </p:blipFill>
        <p:spPr>
          <a:xfrm>
            <a:off x="3564182" y="4265837"/>
            <a:ext cx="2756841" cy="2078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DCE1F-647A-75FA-1984-DB9CB38C5830}"/>
              </a:ext>
            </a:extLst>
          </p:cNvPr>
          <p:cNvSpPr txBox="1"/>
          <p:nvPr/>
        </p:nvSpPr>
        <p:spPr>
          <a:xfrm>
            <a:off x="1535192" y="3877554"/>
            <a:ext cx="488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EWC</a:t>
            </a:r>
            <a:r>
              <a:rPr lang="ko-KR" altLang="en-US" sz="1600" dirty="0"/>
              <a:t> </a:t>
            </a:r>
            <a:r>
              <a:rPr lang="en-US" altLang="ko-KR" sz="1600" dirty="0"/>
              <a:t>(Elastic Weight </a:t>
            </a:r>
            <a:r>
              <a:rPr lang="en-US" altLang="ko-KR" sz="1600" dirty="0" err="1"/>
              <a:t>Consoliation</a:t>
            </a:r>
            <a:r>
              <a:rPr lang="en-US" altLang="ko-KR" sz="1600" dirty="0"/>
              <a:t>, Kirkpatrick et al., 2017)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140F4-9DFA-5272-C290-0C1E64B85216}"/>
              </a:ext>
            </a:extLst>
          </p:cNvPr>
          <p:cNvSpPr txBox="1"/>
          <p:nvPr/>
        </p:nvSpPr>
        <p:spPr>
          <a:xfrm>
            <a:off x="1535192" y="3468667"/>
            <a:ext cx="488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Regularization approach </a:t>
            </a:r>
            <a:r>
              <a:rPr lang="ko-KR" altLang="en-US" sz="1600" b="1" dirty="0"/>
              <a:t>예시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57967-1D77-2EB1-0E0A-4409C3211FB1}"/>
              </a:ext>
            </a:extLst>
          </p:cNvPr>
          <p:cNvSpPr/>
          <p:nvPr/>
        </p:nvSpPr>
        <p:spPr>
          <a:xfrm>
            <a:off x="6766560" y="3286760"/>
            <a:ext cx="4084320" cy="3276600"/>
          </a:xfrm>
          <a:prstGeom prst="roundRect">
            <a:avLst>
              <a:gd name="adj" fmla="val 4466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713B-9F1D-EC6C-96E1-DF23598ACC43}"/>
              </a:ext>
            </a:extLst>
          </p:cNvPr>
          <p:cNvSpPr txBox="1"/>
          <p:nvPr/>
        </p:nvSpPr>
        <p:spPr>
          <a:xfrm>
            <a:off x="7000240" y="3877554"/>
            <a:ext cx="372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Progressive networks (</a:t>
            </a:r>
            <a:r>
              <a:rPr lang="en-US" altLang="ko-KR" sz="1600" dirty="0" err="1"/>
              <a:t>Rusu</a:t>
            </a:r>
            <a:r>
              <a:rPr lang="en-US" altLang="ko-KR" sz="1600" dirty="0"/>
              <a:t> et al., 2016)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DE528-164C-58F4-F3DF-A1E170BBE738}"/>
              </a:ext>
            </a:extLst>
          </p:cNvPr>
          <p:cNvSpPr txBox="1"/>
          <p:nvPr/>
        </p:nvSpPr>
        <p:spPr>
          <a:xfrm>
            <a:off x="7000240" y="3468667"/>
            <a:ext cx="3566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Dynamic Architecture 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767D42-2EC7-5F10-1F11-F94AF4C9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40" y="4158537"/>
            <a:ext cx="2130822" cy="21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D025-67F1-74F1-5FE6-BD28B08C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38FC-3C17-0249-1A6A-2E5C852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050588"/>
            <a:ext cx="11870987" cy="5789156"/>
          </a:xfrm>
        </p:spPr>
        <p:txBody>
          <a:bodyPr>
            <a:norm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paper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Hippocampus : more than a simple experience replay buffer</a:t>
            </a:r>
          </a:p>
          <a:p>
            <a:pPr lvl="1"/>
            <a:r>
              <a:rPr lang="en-US" altLang="ko-KR" dirty="0"/>
              <a:t>Reactivation of the memory traces yields rather flexible outcomes</a:t>
            </a:r>
          </a:p>
          <a:p>
            <a:pPr lvl="1"/>
            <a:r>
              <a:rPr lang="en-US" altLang="ko-KR" dirty="0"/>
              <a:t>better paralleled with a </a:t>
            </a:r>
            <a:r>
              <a:rPr lang="en-US" altLang="ko-KR" b="1" dirty="0"/>
              <a:t>generative model </a:t>
            </a:r>
            <a:r>
              <a:rPr lang="en-US" altLang="ko-KR" dirty="0"/>
              <a:t>than a replay buffer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deep </a:t>
            </a:r>
            <a:r>
              <a:rPr lang="en-US" altLang="ko-KR" b="1" dirty="0"/>
              <a:t>generative replay </a:t>
            </a:r>
            <a:r>
              <a:rPr lang="en-US" altLang="ko-KR" dirty="0"/>
              <a:t>framework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24061-50F1-B096-692B-A409C7FD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6" y="3766458"/>
            <a:ext cx="3929084" cy="2670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02A2A-1F6A-FBAB-C369-FD397D968784}"/>
              </a:ext>
            </a:extLst>
          </p:cNvPr>
          <p:cNvSpPr txBox="1"/>
          <p:nvPr/>
        </p:nvSpPr>
        <p:spPr>
          <a:xfrm>
            <a:off x="938804" y="6306118"/>
            <a:ext cx="4637208" cy="26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Parisi</a:t>
            </a:r>
            <a:r>
              <a:rPr lang="en-US" altLang="ko-KR" sz="1100" dirty="0"/>
              <a:t> et al. (2019) Continual lifelong learning with neural networks: A review.</a:t>
            </a:r>
          </a:p>
        </p:txBody>
      </p:sp>
    </p:spTree>
    <p:extLst>
      <p:ext uri="{BB962C8B-B14F-4D97-AF65-F5344CB8AC3E}">
        <p14:creationId xmlns:p14="http://schemas.microsoft.com/office/powerpoint/2010/main" val="248078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D025-67F1-74F1-5FE6-BD28B08C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&amp; Related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38FC-3C17-0249-1A6A-2E5C852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050588"/>
            <a:ext cx="11870987" cy="5789156"/>
          </a:xfrm>
        </p:spPr>
        <p:txBody>
          <a:bodyPr>
            <a:normAutofit/>
          </a:bodyPr>
          <a:lstStyle/>
          <a:p>
            <a:r>
              <a:rPr lang="en-US" altLang="ko-KR" b="1" dirty="0"/>
              <a:t>“Scholar”</a:t>
            </a:r>
            <a:r>
              <a:rPr lang="en-US" altLang="ko-KR" dirty="0"/>
              <a:t> model : </a:t>
            </a:r>
            <a:r>
              <a:rPr lang="en-US" altLang="ko-KR" b="1" dirty="0"/>
              <a:t>generator-solver pair</a:t>
            </a:r>
          </a:p>
          <a:p>
            <a:pPr lvl="1"/>
            <a:r>
              <a:rPr lang="en-US" altLang="ko-KR" dirty="0"/>
              <a:t>Without referring to past data</a:t>
            </a:r>
          </a:p>
          <a:p>
            <a:pPr lvl="1"/>
            <a:r>
              <a:rPr lang="en-US" altLang="ko-KR" dirty="0"/>
              <a:t>Learn the new task without forgetting its own knowledge</a:t>
            </a:r>
          </a:p>
          <a:p>
            <a:pPr lvl="2"/>
            <a:r>
              <a:rPr lang="en-US" altLang="ko-KR" dirty="0"/>
              <a:t>Retains previously acquired knowledge by the concurrent replay of generated pseudo-data</a:t>
            </a:r>
          </a:p>
          <a:p>
            <a:pPr lvl="2"/>
            <a:r>
              <a:rPr lang="en-US" altLang="ko-KR" dirty="0"/>
              <a:t>Update the generator and solver networks : generated data &amp; new data</a:t>
            </a:r>
          </a:p>
          <a:p>
            <a:pPr lvl="1"/>
            <a:r>
              <a:rPr lang="en-US" altLang="ko-KR" dirty="0"/>
              <a:t>Any deep generative model as a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12685</TotalTime>
  <Words>1451</Words>
  <Application>Microsoft Office PowerPoint</Application>
  <PresentationFormat>와이드스크린</PresentationFormat>
  <Paragraphs>171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-apple-system</vt:lpstr>
      <vt:lpstr>Noto Sans KR</vt:lpstr>
      <vt:lpstr>맑은 고딕</vt:lpstr>
      <vt:lpstr>Arial</vt:lpstr>
      <vt:lpstr>Calibri</vt:lpstr>
      <vt:lpstr>Cambria Math</vt:lpstr>
      <vt:lpstr>Office 테마</vt:lpstr>
      <vt:lpstr>3_디자인 사용자 지정</vt:lpstr>
      <vt:lpstr>2_디자인 사용자 지정</vt:lpstr>
      <vt:lpstr>1_디자인 사용자 지정</vt:lpstr>
      <vt:lpstr>디자인 사용자 지정</vt:lpstr>
      <vt:lpstr>Continual Learning with Deep Generative Replay</vt:lpstr>
      <vt:lpstr>Contents</vt:lpstr>
      <vt:lpstr>Abstract</vt:lpstr>
      <vt:lpstr>Introduction &amp; Related Works – continual learning</vt:lpstr>
      <vt:lpstr>Introduction &amp; Related Works – continual learning</vt:lpstr>
      <vt:lpstr>Introduction &amp; Related Works – continual learning</vt:lpstr>
      <vt:lpstr>Introduction &amp; Related Works</vt:lpstr>
      <vt:lpstr>Introduction &amp; Related Works</vt:lpstr>
      <vt:lpstr>Introduction &amp; Related Works</vt:lpstr>
      <vt:lpstr>Generative Replay - Terminology</vt:lpstr>
      <vt:lpstr>Generative Replay</vt:lpstr>
      <vt:lpstr>Generative Replay</vt:lpstr>
      <vt:lpstr>Generative Replay</vt:lpstr>
      <vt:lpstr>Experiments</vt:lpstr>
      <vt:lpstr>Experiments 1</vt:lpstr>
      <vt:lpstr>Experiments 2</vt:lpstr>
      <vt:lpstr>Experiments 2</vt:lpstr>
      <vt:lpstr>Experiments 2’</vt:lpstr>
      <vt:lpstr>Experiments 3</vt:lpstr>
      <vt:lpstr>Discussion</vt:lpstr>
      <vt:lpstr>Moreover : LAMOL</vt:lpstr>
      <vt:lpstr>PowerPoint 프레젠테이션</vt:lpstr>
      <vt:lpstr>Generative Replay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CT nodule CAD</dc:title>
  <dc:creator>이소영</dc:creator>
  <cp:lastModifiedBy>이소영</cp:lastModifiedBy>
  <cp:revision>98</cp:revision>
  <dcterms:created xsi:type="dcterms:W3CDTF">2022-10-26T13:52:33Z</dcterms:created>
  <dcterms:modified xsi:type="dcterms:W3CDTF">2023-03-09T12:29:34Z</dcterms:modified>
</cp:coreProperties>
</file>