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5" r:id="rId3"/>
    <p:sldId id="440" r:id="rId4"/>
    <p:sldId id="257" r:id="rId5"/>
    <p:sldId id="445" r:id="rId6"/>
    <p:sldId id="443" r:id="rId7"/>
    <p:sldId id="444" r:id="rId8"/>
    <p:sldId id="446" r:id="rId9"/>
    <p:sldId id="447" r:id="rId10"/>
    <p:sldId id="457" r:id="rId11"/>
    <p:sldId id="456" r:id="rId12"/>
    <p:sldId id="455" r:id="rId13"/>
    <p:sldId id="442" r:id="rId14"/>
    <p:sldId id="458" r:id="rId15"/>
    <p:sldId id="449" r:id="rId16"/>
    <p:sldId id="452" r:id="rId17"/>
    <p:sldId id="453" r:id="rId18"/>
    <p:sldId id="450" r:id="rId19"/>
    <p:sldId id="454" r:id="rId20"/>
    <p:sldId id="459" r:id="rId21"/>
    <p:sldId id="460" r:id="rId22"/>
    <p:sldId id="451" r:id="rId23"/>
    <p:sldId id="461" r:id="rId24"/>
    <p:sldId id="272" r:id="rId25"/>
    <p:sldId id="441"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800"/>
    <a:srgbClr val="964B06"/>
    <a:srgbClr val="996633"/>
    <a:srgbClr val="433A31"/>
    <a:srgbClr val="615447"/>
    <a:srgbClr val="4E341A"/>
    <a:srgbClr val="65734D"/>
    <a:srgbClr val="000000"/>
    <a:srgbClr val="DBD3C4"/>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059" autoAdjust="0"/>
  </p:normalViewPr>
  <p:slideViewPr>
    <p:cSldViewPr snapToGrid="0">
      <p:cViewPr>
        <p:scale>
          <a:sx n="75" d="100"/>
          <a:sy n="75" d="100"/>
        </p:scale>
        <p:origin x="1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A57A3-9AEF-43E6-A0AF-A5A4A4610BFA}" type="datetimeFigureOut">
              <a:rPr lang="ko-KR" altLang="en-US" smtClean="0"/>
              <a:t>2023-02-09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732E5-4043-4CE8-BF0B-7EB42032E3C0}" type="slidenum">
              <a:rPr lang="ko-KR" altLang="en-US" smtClean="0"/>
              <a:t>‹#›</a:t>
            </a:fld>
            <a:endParaRPr lang="ko-KR" altLang="en-US"/>
          </a:p>
        </p:txBody>
      </p:sp>
    </p:spTree>
    <p:extLst>
      <p:ext uri="{BB962C8B-B14F-4D97-AF65-F5344CB8AC3E}">
        <p14:creationId xmlns:p14="http://schemas.microsoft.com/office/powerpoint/2010/main" val="18313116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02315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Good case</a:t>
            </a:r>
          </a:p>
        </p:txBody>
      </p:sp>
    </p:spTree>
    <p:extLst>
      <p:ext uri="{BB962C8B-B14F-4D97-AF65-F5344CB8AC3E}">
        <p14:creationId xmlns:p14="http://schemas.microsoft.com/office/powerpoint/2010/main" val="171912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196251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122039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two main reasons for using the squared length of the activity vector as the goodness function. First, it has very simple derivatives. Second, layer normalization removes all trace of the goodness</a:t>
            </a:r>
          </a:p>
        </p:txBody>
      </p:sp>
    </p:spTree>
    <p:extLst>
      <p:ext uri="{BB962C8B-B14F-4D97-AF65-F5344CB8AC3E}">
        <p14:creationId xmlns:p14="http://schemas.microsoft.com/office/powerpoint/2010/main" val="127233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ko-KR" altLang="en-US" dirty="0"/>
              <a:t>First, </a:t>
            </a:r>
            <a:r>
              <a:rPr lang="ko-KR" altLang="en-US" dirty="0" err="1"/>
              <a:t>if</a:t>
            </a:r>
            <a:r>
              <a:rPr lang="ko-KR" altLang="en-US" dirty="0"/>
              <a:t> </a:t>
            </a:r>
            <a:r>
              <a:rPr lang="ko-KR" altLang="en-US" dirty="0" err="1"/>
              <a:t>we</a:t>
            </a:r>
            <a:r>
              <a:rPr lang="ko-KR" altLang="en-US" dirty="0"/>
              <a:t> </a:t>
            </a:r>
            <a:r>
              <a:rPr lang="ko-KR" altLang="en-US" dirty="0" err="1"/>
              <a:t>have</a:t>
            </a:r>
            <a:r>
              <a:rPr lang="ko-KR" altLang="en-US" dirty="0"/>
              <a:t> </a:t>
            </a:r>
            <a:r>
              <a:rPr lang="ko-KR" altLang="en-US" dirty="0" err="1"/>
              <a:t>a</a:t>
            </a:r>
            <a:r>
              <a:rPr lang="ko-KR" altLang="en-US" dirty="0"/>
              <a:t> </a:t>
            </a:r>
            <a:r>
              <a:rPr lang="ko-KR" altLang="en-US" dirty="0" err="1"/>
              <a:t>good</a:t>
            </a:r>
            <a:r>
              <a:rPr lang="ko-KR" altLang="en-US" dirty="0"/>
              <a:t> </a:t>
            </a:r>
            <a:r>
              <a:rPr lang="ko-KR" altLang="en-US" dirty="0" err="1"/>
              <a:t>source</a:t>
            </a:r>
            <a:r>
              <a:rPr lang="ko-KR" altLang="en-US" dirty="0"/>
              <a:t> of </a:t>
            </a:r>
            <a:r>
              <a:rPr lang="ko-KR" altLang="en-US" dirty="0" err="1"/>
              <a:t>negative</a:t>
            </a:r>
            <a:r>
              <a:rPr lang="ko-KR" altLang="en-US" dirty="0"/>
              <a:t> </a:t>
            </a:r>
            <a:r>
              <a:rPr lang="ko-KR" altLang="en-US" dirty="0" err="1"/>
              <a:t>data</a:t>
            </a:r>
            <a:r>
              <a:rPr lang="ko-KR" altLang="en-US" dirty="0"/>
              <a:t>, </a:t>
            </a:r>
            <a:r>
              <a:rPr lang="ko-KR" altLang="en-US" dirty="0" err="1"/>
              <a:t>does</a:t>
            </a:r>
            <a:r>
              <a:rPr lang="ko-KR" altLang="en-US" dirty="0"/>
              <a:t> </a:t>
            </a:r>
            <a:r>
              <a:rPr lang="ko-KR" altLang="en-US" dirty="0" err="1"/>
              <a:t>it</a:t>
            </a:r>
            <a:r>
              <a:rPr lang="ko-KR" altLang="en-US" dirty="0"/>
              <a:t> </a:t>
            </a:r>
            <a:r>
              <a:rPr lang="ko-KR" altLang="en-US" dirty="0" err="1"/>
              <a:t>learn</a:t>
            </a:r>
            <a:r>
              <a:rPr lang="ko-KR" altLang="en-US" dirty="0"/>
              <a:t> </a:t>
            </a:r>
            <a:r>
              <a:rPr lang="ko-KR" altLang="en-US" dirty="0" err="1"/>
              <a:t>effective</a:t>
            </a:r>
            <a:r>
              <a:rPr lang="ko-KR" altLang="en-US" dirty="0"/>
              <a:t> </a:t>
            </a:r>
            <a:r>
              <a:rPr lang="ko-KR" altLang="en-US" dirty="0" err="1"/>
              <a:t>multi-layer</a:t>
            </a:r>
            <a:r>
              <a:rPr lang="ko-KR" altLang="en-US" dirty="0"/>
              <a:t> </a:t>
            </a:r>
            <a:r>
              <a:rPr lang="ko-KR" altLang="en-US" dirty="0" err="1"/>
              <a:t>representations</a:t>
            </a:r>
            <a:r>
              <a:rPr lang="ko-KR" altLang="en-US" dirty="0"/>
              <a:t> </a:t>
            </a:r>
            <a:r>
              <a:rPr lang="ko-KR" altLang="en-US" dirty="0" err="1"/>
              <a:t>that</a:t>
            </a:r>
            <a:r>
              <a:rPr lang="ko-KR" altLang="en-US" dirty="0"/>
              <a:t> </a:t>
            </a:r>
            <a:r>
              <a:rPr lang="ko-KR" altLang="en-US" dirty="0" err="1"/>
              <a:t>capture</a:t>
            </a:r>
            <a:r>
              <a:rPr lang="ko-KR" altLang="en-US" dirty="0"/>
              <a:t> </a:t>
            </a:r>
            <a:r>
              <a:rPr lang="ko-KR" altLang="en-US" dirty="0" err="1"/>
              <a:t>the</a:t>
            </a:r>
            <a:r>
              <a:rPr lang="ko-KR" altLang="en-US" dirty="0"/>
              <a:t> </a:t>
            </a:r>
            <a:r>
              <a:rPr lang="ko-KR" altLang="en-US" dirty="0" err="1"/>
              <a:t>structure</a:t>
            </a:r>
            <a:r>
              <a:rPr lang="ko-KR" altLang="en-US" dirty="0"/>
              <a:t> </a:t>
            </a:r>
            <a:r>
              <a:rPr lang="ko-KR" altLang="en-US" dirty="0" err="1"/>
              <a:t>in</a:t>
            </a:r>
            <a:r>
              <a:rPr lang="ko-KR" altLang="en-US" dirty="0"/>
              <a:t> </a:t>
            </a:r>
            <a:r>
              <a:rPr lang="ko-KR" altLang="en-US" dirty="0" err="1"/>
              <a:t>the</a:t>
            </a:r>
            <a:r>
              <a:rPr lang="ko-KR" altLang="en-US" dirty="0"/>
              <a:t> </a:t>
            </a:r>
            <a:r>
              <a:rPr lang="ko-KR" altLang="en-US" dirty="0" err="1"/>
              <a:t>data</a:t>
            </a:r>
            <a:r>
              <a:rPr lang="ko-KR" altLang="en-US" dirty="0"/>
              <a:t>? </a:t>
            </a:r>
          </a:p>
          <a:p>
            <a:pPr marL="285750" indent="-285750">
              <a:buFont typeface="Arial" panose="020B0604020202020204" pitchFamily="34" charset="0"/>
              <a:buChar char="•"/>
            </a:pPr>
            <a:endParaRPr lang="ko-KR" altLang="en-US" dirty="0"/>
          </a:p>
          <a:p>
            <a:pPr marL="285750" indent="-285750">
              <a:buFont typeface="Arial" panose="020B0604020202020204" pitchFamily="34" charset="0"/>
              <a:buChar char="•"/>
            </a:pPr>
            <a:r>
              <a:rPr lang="ko-KR" altLang="en-US" dirty="0" err="1"/>
              <a:t>Second</a:t>
            </a:r>
            <a:r>
              <a:rPr lang="ko-KR" altLang="en-US" dirty="0"/>
              <a:t>, </a:t>
            </a:r>
            <a:r>
              <a:rPr lang="ko-KR" altLang="en-US" dirty="0" err="1"/>
              <a:t>where</a:t>
            </a:r>
            <a:r>
              <a:rPr lang="ko-KR" altLang="en-US" dirty="0"/>
              <a:t> </a:t>
            </a:r>
            <a:r>
              <a:rPr lang="ko-KR" altLang="en-US" dirty="0" err="1"/>
              <a:t>does</a:t>
            </a:r>
            <a:r>
              <a:rPr lang="ko-KR" altLang="en-US" dirty="0"/>
              <a:t> </a:t>
            </a:r>
            <a:r>
              <a:rPr lang="ko-KR" altLang="en-US" dirty="0" err="1"/>
              <a:t>the</a:t>
            </a:r>
            <a:r>
              <a:rPr lang="ko-KR" altLang="en-US" dirty="0"/>
              <a:t> </a:t>
            </a:r>
            <a:r>
              <a:rPr lang="ko-KR" altLang="en-US" dirty="0" err="1"/>
              <a:t>negative</a:t>
            </a:r>
            <a:r>
              <a:rPr lang="ko-KR" altLang="en-US" dirty="0"/>
              <a:t> </a:t>
            </a:r>
            <a:r>
              <a:rPr lang="ko-KR" altLang="en-US" dirty="0" err="1"/>
              <a:t>data</a:t>
            </a:r>
            <a:r>
              <a:rPr lang="ko-KR" altLang="en-US" dirty="0"/>
              <a:t> </a:t>
            </a:r>
            <a:r>
              <a:rPr lang="ko-KR" altLang="en-US" dirty="0" err="1"/>
              <a:t>come</a:t>
            </a:r>
            <a:r>
              <a:rPr lang="ko-KR" altLang="en-US" dirty="0"/>
              <a:t> </a:t>
            </a:r>
            <a:r>
              <a:rPr lang="ko-KR" altLang="en-US" dirty="0" err="1"/>
              <a:t>from</a:t>
            </a:r>
            <a:r>
              <a:rPr lang="ko-KR" altLang="en-US" dirty="0"/>
              <a:t>?</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start by trying to answer the first question using a hand-crafted source of negative data as a temporary crutch so that we can investigate the first question separately.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need to create negative data that has very different long range correlations but very similar short range correlations.</a:t>
            </a:r>
          </a:p>
        </p:txBody>
      </p:sp>
    </p:spTree>
    <p:extLst>
      <p:ext uri="{BB962C8B-B14F-4D97-AF65-F5344CB8AC3E}">
        <p14:creationId xmlns:p14="http://schemas.microsoft.com/office/powerpoint/2010/main" val="127946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buFont typeface="Arial" panose="020B0604020202020204" pitchFamily="34" charset="0"/>
              <a:buChar char="•"/>
            </a:pPr>
            <a:r>
              <a:rPr lang="en-US" altLang="ko-KR" dirty="0"/>
              <a:t>After training a network with four hidden layers of 2000 </a:t>
            </a:r>
            <a:r>
              <a:rPr lang="en-US" altLang="ko-KR" dirty="0" err="1"/>
              <a:t>ReLUs</a:t>
            </a:r>
            <a:r>
              <a:rPr lang="en-US" altLang="ko-KR" dirty="0"/>
              <a:t> each for 100 epochs, we get a test error rate of 1.37% if we use the </a:t>
            </a:r>
            <a:r>
              <a:rPr lang="en-US" altLang="ko-KR" dirty="0" err="1"/>
              <a:t>normalised</a:t>
            </a:r>
            <a:r>
              <a:rPr lang="en-US" altLang="ko-KR" dirty="0"/>
              <a:t> activity vectors of the last three hidden layers as the inputs to a </a:t>
            </a:r>
            <a:r>
              <a:rPr lang="en-US" altLang="ko-KR" dirty="0" err="1"/>
              <a:t>softmax</a:t>
            </a:r>
            <a:r>
              <a:rPr lang="en-US" altLang="ko-KR" dirty="0"/>
              <a:t> that is trained to predict the label.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Using the first hidden layer as part of the input to the linear classifier makes the test performance worse.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Instead of using fully connected layers we can use local receptive fields (without weight-sharing) and this improves the performance. Only one architecture was tried. After training for 60 epochs it gave 1.16% test error.</a:t>
            </a:r>
          </a:p>
        </p:txBody>
      </p:sp>
    </p:spTree>
    <p:extLst>
      <p:ext uri="{BB962C8B-B14F-4D97-AF65-F5344CB8AC3E}">
        <p14:creationId xmlns:p14="http://schemas.microsoft.com/office/powerpoint/2010/main" val="153372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 network with 4 hidden layers each containing 2000 </a:t>
            </a:r>
            <a:r>
              <a:rPr lang="en-US" altLang="ko-KR" dirty="0" err="1"/>
              <a:t>ReLUs</a:t>
            </a:r>
            <a:r>
              <a:rPr lang="en-US" altLang="ko-KR" dirty="0"/>
              <a:t> and full connectivity between layers gets 1.36% test errors on MNIST after 60 epochs. Backpropagation takes about 20 epochs to get similar test performance. </a:t>
            </a:r>
          </a:p>
          <a:p>
            <a:endParaRPr lang="en-US" altLang="ko-KR" dirty="0"/>
          </a:p>
          <a:p>
            <a:r>
              <a:rPr lang="en-US" altLang="ko-KR" dirty="0"/>
              <a:t>Doubling the learning rate of FF and training for 40 epochs instead of 60 gives a slightly worse test error of 1.46% instead of 1.36%.</a:t>
            </a:r>
          </a:p>
        </p:txBody>
      </p:sp>
    </p:spTree>
    <p:extLst>
      <p:ext uri="{BB962C8B-B14F-4D97-AF65-F5344CB8AC3E}">
        <p14:creationId xmlns:p14="http://schemas.microsoft.com/office/powerpoint/2010/main" val="909249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two main reasons for using the squared length of the activity vector as the goodness function. First, it has very simple derivatives. Second, layer normalization removes all trace of the goodness</a:t>
            </a:r>
          </a:p>
        </p:txBody>
      </p:sp>
    </p:spTree>
    <p:extLst>
      <p:ext uri="{BB962C8B-B14F-4D97-AF65-F5344CB8AC3E}">
        <p14:creationId xmlns:p14="http://schemas.microsoft.com/office/powerpoint/2010/main" val="53491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what is learned in later layers cannot affect what is learned in earlier layers. This seems like a major weakness compared with backpropagation.</a:t>
            </a:r>
          </a:p>
          <a:p>
            <a:endParaRPr lang="en-US" altLang="ko-KR" dirty="0"/>
          </a:p>
          <a:p>
            <a:r>
              <a:rPr lang="en-US" altLang="ko-KR" dirty="0"/>
              <a:t>The and HAT example!</a:t>
            </a:r>
          </a:p>
        </p:txBody>
      </p:sp>
    </p:spTree>
    <p:extLst>
      <p:ext uri="{BB962C8B-B14F-4D97-AF65-F5344CB8AC3E}">
        <p14:creationId xmlns:p14="http://schemas.microsoft.com/office/powerpoint/2010/main" val="240073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a large number of labels, a single forward pass could be used to get a candidate list of which labels to evaluate more thoroughly. </a:t>
            </a:r>
          </a:p>
        </p:txBody>
      </p:sp>
    </p:spTree>
    <p:extLst>
      <p:ext uri="{BB962C8B-B14F-4D97-AF65-F5344CB8AC3E}">
        <p14:creationId xmlns:p14="http://schemas.microsoft.com/office/powerpoint/2010/main" val="367016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 name="Google Shape;3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the recurrent net, the objective is to have good agreement between the input from the layer above and the input from the layer below for positive data and bad agreement for negative data</a:t>
            </a:r>
          </a:p>
        </p:txBody>
      </p:sp>
    </p:spTree>
    <p:extLst>
      <p:ext uri="{BB962C8B-B14F-4D97-AF65-F5344CB8AC3E}">
        <p14:creationId xmlns:p14="http://schemas.microsoft.com/office/powerpoint/2010/main" val="1149629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two main reasons for using the squared length of the activity vector as the goodness function. First, it has very simple derivatives. Second, layer normalization removes all trace of the goodness</a:t>
            </a:r>
          </a:p>
        </p:txBody>
      </p:sp>
    </p:spTree>
    <p:extLst>
      <p:ext uri="{BB962C8B-B14F-4D97-AF65-F5344CB8AC3E}">
        <p14:creationId xmlns:p14="http://schemas.microsoft.com/office/powerpoint/2010/main" val="434320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hidden layers can be trained by using strings of 10 characters from the real data as the positive data and strings in which the last character has been replaced by a prediction from the previous 10 characters as the negative data</a:t>
            </a:r>
          </a:p>
        </p:txBody>
      </p:sp>
    </p:spTree>
    <p:extLst>
      <p:ext uri="{BB962C8B-B14F-4D97-AF65-F5344CB8AC3E}">
        <p14:creationId xmlns:p14="http://schemas.microsoft.com/office/powerpoint/2010/main" val="1543081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Consider the task of learning to predict the next character in a string from the previous 10 characters. One simple way to do this is to use several hidden layers to extract higher-order features of the preceding 10 character string and then to use the activities of the hidden units in these layers as inputs to a </a:t>
            </a:r>
            <a:r>
              <a:rPr lang="en-US" altLang="ko-KR" dirty="0" err="1"/>
              <a:t>softmax</a:t>
            </a:r>
            <a:r>
              <a:rPr lang="en-US" altLang="ko-KR" dirty="0"/>
              <a:t> that predicts the probability distribution over all possible next characters.</a:t>
            </a:r>
          </a:p>
        </p:txBody>
      </p:sp>
    </p:spTree>
    <p:extLst>
      <p:ext uri="{BB962C8B-B14F-4D97-AF65-F5344CB8AC3E}">
        <p14:creationId xmlns:p14="http://schemas.microsoft.com/office/powerpoint/2010/main" val="2210858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28771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241357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dirty="0">
                <a:solidFill>
                  <a:srgbClr val="000000"/>
                </a:solidFill>
                <a:latin typeface="Arial"/>
                <a:ea typeface="Arial"/>
                <a:cs typeface="Arial"/>
                <a:sym typeface="Arial"/>
              </a:rPr>
            </a:br>
            <a:endParaRPr sz="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Malgun Gothic"/>
              <a:buNone/>
            </a:pPr>
            <a:endParaRPr sz="1800" b="0" i="0" u="none" strike="noStrike" cap="none" dirty="0">
              <a:solidFill>
                <a:schemeClr val="dk1"/>
              </a:solidFill>
              <a:latin typeface="Arial"/>
              <a:ea typeface="Arial"/>
              <a:cs typeface="Arial"/>
              <a:sym typeface="Arial"/>
            </a:endParaRPr>
          </a:p>
        </p:txBody>
      </p:sp>
      <p:sp>
        <p:nvSpPr>
          <p:cNvPr id="140" name="Google Shape;14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65126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big advantage of this is that the FF learning in the wake phase becomes simpler: For the connections to the hidden layers, it just consists of doing a forward pass and raising the goodness of hidden layers that are not good enough. For the connections back to the input, it just consists of learning these connections to maximize the log probability of correctly predicting the next character.</a:t>
            </a:r>
            <a:endParaRPr lang="en-US" altLang="ko-KR" b="0" dirty="0">
              <a:effectLst/>
              <a:latin typeface="Roboto" panose="020B0604020202020204" pitchFamily="2" charset="0"/>
            </a:endParaRPr>
          </a:p>
        </p:txBody>
      </p:sp>
    </p:spTree>
    <p:extLst>
      <p:ext uri="{BB962C8B-B14F-4D97-AF65-F5344CB8AC3E}">
        <p14:creationId xmlns:p14="http://schemas.microsoft.com/office/powerpoint/2010/main" val="201837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dirty="0">
                <a:solidFill>
                  <a:srgbClr val="000000"/>
                </a:solidFill>
                <a:latin typeface="Arial"/>
                <a:ea typeface="Arial"/>
                <a:cs typeface="Arial"/>
                <a:sym typeface="Arial"/>
              </a:rPr>
            </a:br>
            <a:endParaRPr sz="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Malgun Gothic"/>
              <a:buNone/>
            </a:pPr>
            <a:endParaRPr sz="1800" b="0" i="0" u="none" strike="noStrike" cap="none" dirty="0">
              <a:solidFill>
                <a:schemeClr val="dk1"/>
              </a:solidFill>
              <a:latin typeface="Arial"/>
              <a:ea typeface="Arial"/>
              <a:cs typeface="Arial"/>
              <a:sym typeface="Arial"/>
            </a:endParaRPr>
          </a:p>
        </p:txBody>
      </p:sp>
      <p:sp>
        <p:nvSpPr>
          <p:cNvPr id="140" name="Google Shape;14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157068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dirty="0"/>
              <a:t>1. There is no convincing evidence that cortex explicitly propagates error derivatives or stores neural activities for use in a subsequent backward pass.</a:t>
            </a:r>
          </a:p>
          <a:p>
            <a:pPr marL="0" indent="0">
              <a:buFont typeface="Arial" panose="020B0604020202020204" pitchFamily="34" charset="0"/>
              <a:buNone/>
            </a:pPr>
            <a:endParaRPr lang="en-US" altLang="ko-KR" dirty="0"/>
          </a:p>
          <a:p>
            <a:pPr marL="0" indent="0">
              <a:buFont typeface="Arial" panose="020B0604020202020204" pitchFamily="34" charset="0"/>
              <a:buNone/>
            </a:pPr>
            <a:endParaRPr lang="en-US" altLang="ko-KR" dirty="0"/>
          </a:p>
          <a:p>
            <a:pPr marL="0" indent="0">
              <a:buFont typeface="Arial" panose="020B0604020202020204" pitchFamily="34" charset="0"/>
              <a:buNone/>
            </a:pPr>
            <a:r>
              <a:rPr lang="en-US" altLang="ko-KR" dirty="0"/>
              <a:t>2. It needs a learning procedure that can learn </a:t>
            </a:r>
            <a:r>
              <a:rPr lang="en-US" altLang="ko-KR" b="1" dirty="0"/>
              <a:t>on the fly. The representations in later stages of the pipeline may provide top-down information that influences the representations in earlier stages of the pipeline at a later time step, but the perceptual system needs to perform inference and learning in real time without stopping to perform backpropagation.</a:t>
            </a:r>
          </a:p>
          <a:p>
            <a:pPr marL="0" indent="0">
              <a:buFont typeface="Arial" panose="020B0604020202020204" pitchFamily="34" charset="0"/>
              <a:buNone/>
            </a:pPr>
            <a:endParaRPr lang="en-US" altLang="ko-KR" b="1" dirty="0"/>
          </a:p>
          <a:p>
            <a:pPr marL="0" indent="0">
              <a:buFont typeface="Arial" panose="020B0604020202020204" pitchFamily="34" charset="0"/>
              <a:buNone/>
            </a:pPr>
            <a:endParaRPr lang="en-US" altLang="ko-KR" b="1" dirty="0"/>
          </a:p>
          <a:p>
            <a:pPr marL="0" indent="0">
              <a:buFont typeface="Arial" panose="020B0604020202020204" pitchFamily="34" charset="0"/>
              <a:buNone/>
            </a:pPr>
            <a:r>
              <a:rPr lang="en-US" altLang="ko-KR" dirty="0"/>
              <a:t>3. If we insert a black box into the forward pass, it is no longer possible to perform backpropagation unless we learn a differentiable model of the black box.</a:t>
            </a:r>
          </a:p>
          <a:p>
            <a:pPr marL="0" indent="0">
              <a:buFont typeface="Arial" panose="020B0604020202020204" pitchFamily="34" charset="0"/>
              <a:buNone/>
            </a:pPr>
            <a:endParaRPr lang="en-US" altLang="ko-KR" b="1" dirty="0"/>
          </a:p>
          <a:p>
            <a:pPr marL="0" indent="0">
              <a:buFont typeface="Arial" panose="020B0604020202020204" pitchFamily="34" charset="0"/>
              <a:buNone/>
            </a:pPr>
            <a:r>
              <a:rPr lang="en-US" altLang="ko-KR" b="1" dirty="0"/>
              <a:t>4. </a:t>
            </a:r>
            <a:r>
              <a:rPr lang="en-US" altLang="ko-KR" dirty="0"/>
              <a:t>But reinforcement learning procedures suffer from high variance: it is hard to see the effect of perturbing one variable when many other variables are being perturbed at the same time</a:t>
            </a:r>
            <a:endParaRPr lang="en-US" altLang="ko-KR" b="1" dirty="0"/>
          </a:p>
        </p:txBody>
      </p:sp>
    </p:spTree>
    <p:extLst>
      <p:ext uri="{BB962C8B-B14F-4D97-AF65-F5344CB8AC3E}">
        <p14:creationId xmlns:p14="http://schemas.microsoft.com/office/powerpoint/2010/main" val="222579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69510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370500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304476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164572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3256583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맑은 고딕" panose="020B0503020000020004" pitchFamily="50" charset="-127"/>
                <a:ea typeface="맑은 고딕" panose="020B0503020000020004" pitchFamily="50" charset="-127"/>
              </a:defRPr>
            </a:lvl1pPr>
          </a:lstStyle>
          <a:p>
            <a:r>
              <a:rPr lang="ko-KR" altLang="en-US"/>
              <a:t>마스터 제목 스타일 편집</a:t>
            </a:r>
          </a:p>
        </p:txBody>
      </p:sp>
      <p:sp>
        <p:nvSpPr>
          <p:cNvPr id="4" name="날짜 개체 틀 3"/>
          <p:cNvSpPr>
            <a:spLocks noGrp="1"/>
          </p:cNvSpPr>
          <p:nvPr>
            <p:ph type="dt" sz="half" idx="10"/>
          </p:nvPr>
        </p:nvSpPr>
        <p:spPr/>
        <p:txBody>
          <a:bodyPr/>
          <a:lstStyle>
            <a:lvl1pPr>
              <a:defRPr>
                <a:latin typeface="맑은 고딕" panose="020B0503020000020004" pitchFamily="50" charset="-127"/>
                <a:ea typeface="맑은 고딕" panose="020B0503020000020004" pitchFamily="50" charset="-127"/>
              </a:defRPr>
            </a:lvl1pPr>
          </a:lstStyle>
          <a:p>
            <a:fld id="{A21C73A7-E851-4C2B-A5D5-F2D5DD598537}" type="datetime1">
              <a:rPr lang="ko-KR" altLang="en-US" smtClean="0"/>
              <a:pPr/>
              <a:t>2023-02-09</a:t>
            </a:fld>
            <a:endParaRPr lang="ko-KR" altLang="en-US" dirty="0"/>
          </a:p>
        </p:txBody>
      </p:sp>
      <p:sp>
        <p:nvSpPr>
          <p:cNvPr id="5" name="바닥글 개체 틀 4"/>
          <p:cNvSpPr>
            <a:spLocks noGrp="1"/>
          </p:cNvSpPr>
          <p:nvPr>
            <p:ph type="ftr" sz="quarter" idx="11"/>
          </p:nvPr>
        </p:nvSpPr>
        <p:spPr/>
        <p:txBody>
          <a:bodyPr/>
          <a:lstStyle>
            <a:lvl1pPr>
              <a:defRPr>
                <a:latin typeface="맑은 고딕" panose="020B0503020000020004" pitchFamily="50" charset="-127"/>
                <a:ea typeface="맑은 고딕" panose="020B0503020000020004" pitchFamily="50" charset="-127"/>
              </a:defRPr>
            </a:lvl1pPr>
          </a:lstStyle>
          <a:p>
            <a:endParaRPr lang="ko-KR" altLang="en-US"/>
          </a:p>
        </p:txBody>
      </p:sp>
      <p:sp>
        <p:nvSpPr>
          <p:cNvPr id="6" name="슬라이드 번호 개체 틀 5"/>
          <p:cNvSpPr>
            <a:spLocks noGrp="1"/>
          </p:cNvSpPr>
          <p:nvPr>
            <p:ph type="sldNum" sz="quarter" idx="12"/>
          </p:nvPr>
        </p:nvSpPr>
        <p:spPr>
          <a:xfrm>
            <a:off x="9376719" y="6356350"/>
            <a:ext cx="2743200" cy="365125"/>
          </a:xfrm>
        </p:spPr>
        <p:txBody>
          <a:bodyPr/>
          <a:lstStyle>
            <a:lvl1pPr>
              <a:defRPr>
                <a:latin typeface="맑은 고딕" panose="020B0503020000020004" pitchFamily="50" charset="-127"/>
                <a:ea typeface="맑은 고딕" panose="020B0503020000020004" pitchFamily="50" charset="-127"/>
              </a:defRPr>
            </a:lvl1pPr>
          </a:lstStyle>
          <a:p>
            <a:fld id="{B1E9CC31-2EA2-46CA-8391-80B819DB789C}" type="slidenum">
              <a:rPr lang="ko-KR" altLang="en-US" smtClean="0"/>
              <a:pPr/>
              <a:t>‹#›</a:t>
            </a:fld>
            <a:endParaRPr lang="ko-KR" altLang="en-US" dirty="0"/>
          </a:p>
        </p:txBody>
      </p:sp>
    </p:spTree>
    <p:extLst>
      <p:ext uri="{BB962C8B-B14F-4D97-AF65-F5344CB8AC3E}">
        <p14:creationId xmlns:p14="http://schemas.microsoft.com/office/powerpoint/2010/main" val="242400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1229A8A3-B67B-495D-9F59-2CE5C74214D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959550" y="6487866"/>
            <a:ext cx="1483817" cy="315266"/>
          </a:xfrm>
          <a:prstGeom prst="rect">
            <a:avLst/>
          </a:prstGeom>
        </p:spPr>
      </p:pic>
      <p:pic>
        <p:nvPicPr>
          <p:cNvPr id="8" name="그림 7">
            <a:extLst>
              <a:ext uri="{FF2B5EF4-FFF2-40B4-BE49-F238E27FC236}">
                <a16:creationId xmlns:a16="http://schemas.microsoft.com/office/drawing/2014/main" id="{15F5E52C-67F0-4F4F-9851-B58FB835842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503254" y="6487866"/>
            <a:ext cx="1529649" cy="300284"/>
          </a:xfrm>
          <a:prstGeom prst="rect">
            <a:avLst/>
          </a:prstGeom>
        </p:spPr>
      </p:pic>
      <p:cxnSp>
        <p:nvCxnSpPr>
          <p:cNvPr id="9" name="직선 연결선 8">
            <a:extLst>
              <a:ext uri="{FF2B5EF4-FFF2-40B4-BE49-F238E27FC236}">
                <a16:creationId xmlns:a16="http://schemas.microsoft.com/office/drawing/2014/main" id="{F4D5D0C2-A726-4FF3-82F4-D3D201F9E342}"/>
              </a:ext>
            </a:extLst>
          </p:cNvPr>
          <p:cNvCxnSpPr/>
          <p:nvPr userDrawn="1"/>
        </p:nvCxnSpPr>
        <p:spPr>
          <a:xfrm>
            <a:off x="152402" y="6437719"/>
            <a:ext cx="11887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4894D6-991C-41A9-9D90-93D01CE43F5A}"/>
              </a:ext>
            </a:extLst>
          </p:cNvPr>
          <p:cNvSpPr txBox="1"/>
          <p:nvPr userDrawn="1"/>
        </p:nvSpPr>
        <p:spPr>
          <a:xfrm>
            <a:off x="7939527" y="1515196"/>
            <a:ext cx="4213683" cy="535531"/>
          </a:xfrm>
          <a:prstGeom prst="rect">
            <a:avLst/>
          </a:prstGeom>
          <a:noFill/>
        </p:spPr>
        <p:txBody>
          <a:bodyPr wrap="square" rtlCol="0">
            <a:spAutoFit/>
          </a:bodyPr>
          <a:lstStyle/>
          <a:p>
            <a:pPr latinLnBrk="1">
              <a:lnSpc>
                <a:spcPct val="90000"/>
              </a:lnSpc>
              <a:defRPr/>
            </a:pPr>
            <a:r>
              <a:rPr lang="en-US" altLang="ko-KR" sz="1600" b="1" dirty="0">
                <a:solidFill>
                  <a:srgbClr val="FF0000"/>
                </a:solidFill>
                <a:latin typeface="+mn-ea"/>
                <a:ea typeface="맑은 고딕" panose="020B0503020000020004" pitchFamily="50" charset="-127"/>
                <a:cs typeface="Biome Light" panose="020B0502040204020203" pitchFamily="34" charset="0"/>
              </a:rPr>
              <a:t>M</a:t>
            </a:r>
            <a:r>
              <a:rPr lang="en-US" altLang="ko-KR" sz="1600" dirty="0">
                <a:latin typeface="+mn-ea"/>
                <a:ea typeface="맑은 고딕" panose="020B0503020000020004" pitchFamily="50" charset="-127"/>
                <a:cs typeface="Biome Light" panose="020B0502040204020203" pitchFamily="34" charset="0"/>
              </a:rPr>
              <a:t>edical</a:t>
            </a:r>
            <a:r>
              <a:rPr lang="ko-KR" altLang="en-US" sz="1600" dirty="0">
                <a:latin typeface="+mn-ea"/>
                <a:ea typeface="맑은 고딕" panose="020B0503020000020004" pitchFamily="50" charset="-127"/>
                <a:cs typeface="Biome Light" panose="020B0502040204020203" pitchFamily="34" charset="0"/>
              </a:rPr>
              <a:t> </a:t>
            </a:r>
            <a:r>
              <a:rPr lang="en-US" altLang="ko-KR" sz="1600" b="1" dirty="0">
                <a:solidFill>
                  <a:srgbClr val="FF0000"/>
                </a:solidFill>
                <a:latin typeface="+mn-ea"/>
                <a:ea typeface="맑은 고딕" panose="020B0503020000020004" pitchFamily="50" charset="-127"/>
                <a:cs typeface="Biome Light" panose="020B0502040204020203" pitchFamily="34" charset="0"/>
              </a:rPr>
              <a:t>I</a:t>
            </a:r>
            <a:r>
              <a:rPr lang="en-US" altLang="ko-KR" sz="1600" dirty="0">
                <a:latin typeface="+mn-ea"/>
                <a:ea typeface="맑은 고딕" panose="020B0503020000020004" pitchFamily="50" charset="-127"/>
                <a:cs typeface="Biome Light" panose="020B0502040204020203" pitchFamily="34" charset="0"/>
              </a:rPr>
              <a:t>maging</a:t>
            </a:r>
            <a:r>
              <a:rPr lang="ko-KR" altLang="en-US" sz="1600" dirty="0">
                <a:latin typeface="+mn-ea"/>
                <a:ea typeface="맑은 고딕" panose="020B0503020000020004" pitchFamily="50" charset="-127"/>
                <a:cs typeface="Biome Light" panose="020B0502040204020203" pitchFamily="34" charset="0"/>
              </a:rPr>
              <a:t> </a:t>
            </a:r>
            <a:r>
              <a:rPr lang="en-US" altLang="ko-KR" sz="1600" dirty="0">
                <a:latin typeface="+mn-ea"/>
                <a:ea typeface="맑은 고딕" panose="020B0503020000020004" pitchFamily="50" charset="-127"/>
                <a:cs typeface="Biome Light" panose="020B0502040204020203" pitchFamily="34" charset="0"/>
              </a:rPr>
              <a:t>&amp; </a:t>
            </a:r>
            <a:r>
              <a:rPr lang="en-US" altLang="ko-KR" sz="1600" b="1" dirty="0">
                <a:solidFill>
                  <a:srgbClr val="FF0000"/>
                </a:solidFill>
                <a:latin typeface="+mn-ea"/>
                <a:ea typeface="맑은 고딕" panose="020B0503020000020004" pitchFamily="50" charset="-127"/>
                <a:cs typeface="Biome Light" panose="020B0502040204020203" pitchFamily="34" charset="0"/>
              </a:rPr>
              <a:t>I</a:t>
            </a:r>
            <a:r>
              <a:rPr lang="en-US" altLang="ko-KR" sz="1600" dirty="0">
                <a:latin typeface="+mn-ea"/>
                <a:ea typeface="맑은 고딕" panose="020B0503020000020004" pitchFamily="50" charset="-127"/>
                <a:cs typeface="Biome Light" panose="020B0502040204020203" pitchFamily="34" charset="0"/>
              </a:rPr>
              <a:t>ntelligent </a:t>
            </a:r>
            <a:r>
              <a:rPr lang="en-US" altLang="ko-KR" sz="1600" b="1" dirty="0">
                <a:solidFill>
                  <a:srgbClr val="FF0000"/>
                </a:solidFill>
                <a:latin typeface="+mn-ea"/>
                <a:ea typeface="맑은 고딕" panose="020B0503020000020004" pitchFamily="50" charset="-127"/>
                <a:cs typeface="Biome Light" panose="020B0502040204020203" pitchFamily="34" charset="0"/>
              </a:rPr>
              <a:t>R</a:t>
            </a:r>
            <a:r>
              <a:rPr lang="en-US" altLang="ko-KR" sz="1600" dirty="0">
                <a:latin typeface="+mn-ea"/>
                <a:ea typeface="맑은 고딕" panose="020B0503020000020004" pitchFamily="50" charset="-127"/>
                <a:cs typeface="Biome Light" panose="020B0502040204020203" pitchFamily="34" charset="0"/>
              </a:rPr>
              <a:t>eality </a:t>
            </a:r>
            <a:r>
              <a:rPr lang="en-US" altLang="ko-KR" sz="1600" b="1" dirty="0">
                <a:solidFill>
                  <a:srgbClr val="FF0000"/>
                </a:solidFill>
                <a:latin typeface="+mn-ea"/>
                <a:ea typeface="맑은 고딕" panose="020B0503020000020004" pitchFamily="50" charset="-127"/>
                <a:cs typeface="Biome Light" panose="020B0502040204020203" pitchFamily="34" charset="0"/>
              </a:rPr>
              <a:t>L</a:t>
            </a:r>
            <a:r>
              <a:rPr lang="en-US" altLang="ko-KR" sz="1600" dirty="0">
                <a:latin typeface="+mn-ea"/>
                <a:ea typeface="맑은 고딕" panose="020B0503020000020004" pitchFamily="50" charset="-127"/>
                <a:cs typeface="Biome Light" panose="020B0502040204020203" pitchFamily="34" charset="0"/>
              </a:rPr>
              <a:t>ab.</a:t>
            </a:r>
          </a:p>
          <a:p>
            <a:pPr latinLnBrk="1">
              <a:lnSpc>
                <a:spcPct val="90000"/>
              </a:lnSpc>
              <a:defRPr/>
            </a:pPr>
            <a:r>
              <a:rPr lang="en-US" altLang="ko-KR" sz="1600" dirty="0">
                <a:latin typeface="+mn-ea"/>
                <a:ea typeface="맑은 고딕" panose="020B0503020000020004" pitchFamily="50" charset="-127"/>
                <a:cs typeface="Biome Light" panose="020B0502040204020203" pitchFamily="34" charset="0"/>
              </a:rPr>
              <a:t>Convergence Medicine/Radiology</a:t>
            </a:r>
          </a:p>
        </p:txBody>
      </p:sp>
      <p:sp>
        <p:nvSpPr>
          <p:cNvPr id="11" name="TextBox 10">
            <a:extLst>
              <a:ext uri="{FF2B5EF4-FFF2-40B4-BE49-F238E27FC236}">
                <a16:creationId xmlns:a16="http://schemas.microsoft.com/office/drawing/2014/main" id="{85053170-012A-4B2B-B5C1-E1F0FBECE6FB}"/>
              </a:ext>
            </a:extLst>
          </p:cNvPr>
          <p:cNvSpPr txBox="1"/>
          <p:nvPr userDrawn="1"/>
        </p:nvSpPr>
        <p:spPr>
          <a:xfrm>
            <a:off x="5248653" y="6447444"/>
            <a:ext cx="1217321" cy="300082"/>
          </a:xfrm>
          <a:prstGeom prst="rect">
            <a:avLst/>
          </a:prstGeom>
          <a:noFill/>
        </p:spPr>
        <p:txBody>
          <a:bodyPr wrap="none" rtlCol="0">
            <a:spAutoFit/>
          </a:bodyPr>
          <a:lstStyle/>
          <a:p>
            <a:pPr latinLnBrk="1">
              <a:defRPr/>
            </a:pPr>
            <a:r>
              <a:rPr lang="en-US" altLang="ko-KR" sz="1350" b="0" dirty="0">
                <a:latin typeface="맑은 고딕" panose="020B0503020000020004" pitchFamily="50" charset="-127"/>
                <a:ea typeface="맑은 고딕" panose="020B0503020000020004" pitchFamily="50" charset="-127"/>
                <a:cs typeface="Biome Light" panose="020B0502040204020203" pitchFamily="34" charset="0"/>
              </a:rPr>
              <a:t>www.mi2rl.co</a:t>
            </a:r>
          </a:p>
        </p:txBody>
      </p:sp>
      <p:sp>
        <p:nvSpPr>
          <p:cNvPr id="16" name="제목 15"/>
          <p:cNvSpPr>
            <a:spLocks noGrp="1"/>
          </p:cNvSpPr>
          <p:nvPr>
            <p:ph type="title"/>
          </p:nvPr>
        </p:nvSpPr>
        <p:spPr>
          <a:xfrm>
            <a:off x="256059" y="711057"/>
            <a:ext cx="4959643" cy="515347"/>
          </a:xfrm>
          <a:prstGeom prst="rect">
            <a:avLst/>
          </a:prstGeom>
        </p:spPr>
        <p:txBody>
          <a:bodyPr>
            <a:normAutofit/>
          </a:bodyPr>
          <a:lstStyle>
            <a:lvl1pPr>
              <a:defRPr sz="3200" b="1">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
        <p:nvSpPr>
          <p:cNvPr id="27" name="TextBox 26"/>
          <p:cNvSpPr txBox="1"/>
          <p:nvPr userDrawn="1"/>
        </p:nvSpPr>
        <p:spPr>
          <a:xfrm>
            <a:off x="7997430" y="5302229"/>
            <a:ext cx="4194570" cy="923330"/>
          </a:xfrm>
          <a:prstGeom prst="rect">
            <a:avLst/>
          </a:prstGeom>
          <a:noFill/>
        </p:spPr>
        <p:txBody>
          <a:bodyPr wrap="square" rtlCol="0">
            <a:spAutoFit/>
          </a:bodyPr>
          <a:lstStyle/>
          <a:p>
            <a:r>
              <a:rPr lang="en-US" altLang="ko-KR" b="1" dirty="0">
                <a:latin typeface="맑은 고딕" panose="020B0503020000020004" pitchFamily="50" charset="-127"/>
                <a:ea typeface="맑은 고딕" panose="020B0503020000020004" pitchFamily="50" charset="-127"/>
              </a:rPr>
              <a:t>Presenter:</a:t>
            </a:r>
            <a:r>
              <a:rPr lang="ko-KR" altLang="en-US" b="1" dirty="0">
                <a:latin typeface="맑은 고딕" panose="020B0503020000020004" pitchFamily="50" charset="-127"/>
                <a:ea typeface="맑은 고딕" panose="020B0503020000020004" pitchFamily="50" charset="-127"/>
              </a:rPr>
              <a:t> </a:t>
            </a:r>
            <a:r>
              <a:rPr lang="en-US" altLang="ko-KR" b="1" dirty="0" err="1">
                <a:latin typeface="맑은 고딕" panose="020B0503020000020004" pitchFamily="50" charset="-127"/>
                <a:ea typeface="맑은 고딕" panose="020B0503020000020004" pitchFamily="50" charset="-127"/>
              </a:rPr>
              <a:t>Sunggu</a:t>
            </a:r>
            <a:r>
              <a:rPr lang="en-US" altLang="ko-KR" b="1" dirty="0">
                <a:latin typeface="맑은 고딕" panose="020B0503020000020004" pitchFamily="50" charset="-127"/>
                <a:ea typeface="맑은 고딕" panose="020B0503020000020004" pitchFamily="50" charset="-127"/>
              </a:rPr>
              <a:t> Kyung</a:t>
            </a:r>
          </a:p>
          <a:p>
            <a:endParaRPr lang="en-US" altLang="ko-KR" b="1" dirty="0">
              <a:latin typeface="맑은 고딕" panose="020B0503020000020004" pitchFamily="50" charset="-127"/>
              <a:ea typeface="맑은 고딕" panose="020B0503020000020004" pitchFamily="50" charset="-127"/>
            </a:endParaRPr>
          </a:p>
          <a:p>
            <a:r>
              <a:rPr lang="en-US" altLang="ko-KR" b="1" dirty="0">
                <a:latin typeface="맑은 고딕" panose="020B0503020000020004" pitchFamily="50" charset="-127"/>
                <a:ea typeface="맑은 고딕" panose="020B0503020000020004" pitchFamily="50" charset="-127"/>
              </a:rPr>
              <a:t>Email: babbu3682@gmail.com</a:t>
            </a:r>
            <a:endParaRPr lang="ko-KR" altLang="en-US" b="1" dirty="0">
              <a:latin typeface="맑은 고딕" panose="020B0503020000020004" pitchFamily="50" charset="-127"/>
              <a:ea typeface="맑은 고딕" panose="020B0503020000020004" pitchFamily="50" charset="-127"/>
            </a:endParaRPr>
          </a:p>
        </p:txBody>
      </p:sp>
      <p:sp>
        <p:nvSpPr>
          <p:cNvPr id="2" name="TextBox 1"/>
          <p:cNvSpPr txBox="1"/>
          <p:nvPr userDrawn="1"/>
        </p:nvSpPr>
        <p:spPr>
          <a:xfrm>
            <a:off x="94306" y="6447244"/>
            <a:ext cx="989373" cy="276999"/>
          </a:xfrm>
          <a:prstGeom prst="rect">
            <a:avLst/>
          </a:prstGeom>
          <a:noFill/>
        </p:spPr>
        <p:txBody>
          <a:bodyPr wrap="none" rtlCol="0">
            <a:spAutoFit/>
          </a:bodyPr>
          <a:lstStyle/>
          <a:p>
            <a:pPr algn="ctr"/>
            <a:fld id="{70B403D0-B0D9-42C3-9C9B-86107B300C9B}" type="datetime1">
              <a:rPr lang="ko-KR" altLang="en-US" sz="1200" b="0" smtClean="0">
                <a:latin typeface="맑은 고딕" panose="020B0503020000020004" pitchFamily="50" charset="-127"/>
                <a:ea typeface="맑은 고딕" panose="020B0503020000020004" pitchFamily="50" charset="-127"/>
              </a:rPr>
              <a:t>2023-02-09</a:t>
            </a:fld>
            <a:endParaRPr lang="ko-KR" altLang="en-US" sz="1200" b="0" dirty="0">
              <a:latin typeface="맑은 고딕" panose="020B0503020000020004" pitchFamily="50" charset="-127"/>
              <a:ea typeface="맑은 고딕" panose="020B0503020000020004" pitchFamily="50" charset="-127"/>
            </a:endParaRPr>
          </a:p>
        </p:txBody>
      </p:sp>
      <p:grpSp>
        <p:nvGrpSpPr>
          <p:cNvPr id="3" name="그룹 2">
            <a:extLst>
              <a:ext uri="{FF2B5EF4-FFF2-40B4-BE49-F238E27FC236}">
                <a16:creationId xmlns:a16="http://schemas.microsoft.com/office/drawing/2014/main" id="{953BB864-5655-D2AB-F3D6-22B4D28609AA}"/>
              </a:ext>
            </a:extLst>
          </p:cNvPr>
          <p:cNvGrpSpPr/>
          <p:nvPr userDrawn="1"/>
        </p:nvGrpSpPr>
        <p:grpSpPr>
          <a:xfrm>
            <a:off x="7873023" y="57152"/>
            <a:ext cx="4213683" cy="1530580"/>
            <a:chOff x="6096000" y="57151"/>
            <a:chExt cx="6096000" cy="1823161"/>
          </a:xfrm>
        </p:grpSpPr>
        <p:pic>
          <p:nvPicPr>
            <p:cNvPr id="12" name="그림 11">
              <a:extLst>
                <a:ext uri="{FF2B5EF4-FFF2-40B4-BE49-F238E27FC236}">
                  <a16:creationId xmlns:a16="http://schemas.microsoft.com/office/drawing/2014/main" id="{161F7838-2AA3-48D5-A207-2CE4AEE4CD5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6096000" y="57151"/>
              <a:ext cx="6096000" cy="1823161"/>
            </a:xfrm>
            <a:prstGeom prst="rect">
              <a:avLst/>
            </a:prstGeom>
          </p:spPr>
        </p:pic>
        <p:cxnSp>
          <p:nvCxnSpPr>
            <p:cNvPr id="4" name="직선 연결선 3"/>
            <p:cNvCxnSpPr/>
            <p:nvPr userDrawn="1"/>
          </p:nvCxnSpPr>
          <p:spPr>
            <a:xfrm>
              <a:off x="9019059" y="165014"/>
              <a:ext cx="775816" cy="3374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flipV="1">
              <a:off x="9020175" y="497682"/>
              <a:ext cx="762000" cy="4524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userDrawn="1"/>
          </p:nvCxnSpPr>
          <p:spPr>
            <a:xfrm flipV="1">
              <a:off x="9023351" y="947739"/>
              <a:ext cx="86994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1008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297233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3"/>
        <p:cNvGrpSpPr/>
        <p:nvPr/>
      </p:nvGrpSpPr>
      <p:grpSpPr>
        <a:xfrm>
          <a:off x="0" y="0"/>
          <a:ext cx="0" cy="0"/>
          <a:chOff x="0" y="0"/>
          <a:chExt cx="0" cy="0"/>
        </a:xfrm>
      </p:grpSpPr>
      <p:sp>
        <p:nvSpPr>
          <p:cNvPr id="14" name="Google Shape;14;p4"/>
          <p:cNvSpPr>
            <a:spLocks noGrp="1"/>
          </p:cNvSpPr>
          <p:nvPr>
            <p:ph type="pic" idx="2"/>
          </p:nvPr>
        </p:nvSpPr>
        <p:spPr>
          <a:xfrm>
            <a:off x="7250617" y="2835370"/>
            <a:ext cx="3619496" cy="3624498"/>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9138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93941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376473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208894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7558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338848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290810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77672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DF9F86-7C02-48A7-8588-C1AA6A5329AC}" type="datetimeFigureOut">
              <a:rPr lang="ko-KR" altLang="en-US" smtClean="0"/>
              <a:t>2023-02-09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147456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F9F86-7C02-48A7-8588-C1AA6A5329AC}" type="datetimeFigureOut">
              <a:rPr lang="ko-KR" altLang="en-US" smtClean="0"/>
              <a:t>2023-02-09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4019-FDBB-486F-AE5A-5BBA47094BE3}" type="slidenum">
              <a:rPr lang="ko-KR" altLang="en-US" smtClean="0"/>
              <a:t>‹#›</a:t>
            </a:fld>
            <a:endParaRPr lang="ko-KR" altLang="en-US"/>
          </a:p>
        </p:txBody>
      </p:sp>
    </p:spTree>
    <p:extLst>
      <p:ext uri="{BB962C8B-B14F-4D97-AF65-F5344CB8AC3E}">
        <p14:creationId xmlns:p14="http://schemas.microsoft.com/office/powerpoint/2010/main" val="4217065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0" r:id="rId13"/>
    <p:sldLayoutId id="2147483662" r:id="rId14"/>
    <p:sldLayoutId id="2147483663"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rVzDRfO2sgs"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github.com/ghadialhajj/FF_unsupervised/blob/master/main.py#L14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24603" y="2543348"/>
            <a:ext cx="8126918" cy="1265987"/>
          </a:xfrm>
        </p:spPr>
        <p:txBody>
          <a:bodyPr>
            <a:noAutofit/>
          </a:bodyPr>
          <a:lstStyle/>
          <a:p>
            <a:r>
              <a:rPr lang="en-US" altLang="ko-KR" sz="3600" i="0" dirty="0">
                <a:solidFill>
                  <a:srgbClr val="222222"/>
                </a:solidFill>
                <a:effectLst/>
                <a:latin typeface="Arial" panose="020B0604020202020204" pitchFamily="34" charset="0"/>
              </a:rPr>
              <a:t>The Forward-Forward Algorithm: Some Preliminary Investigations</a:t>
            </a:r>
            <a:endParaRPr lang="ko-KR" altLang="en-US" sz="1200" dirty="0">
              <a:latin typeface="Times" panose="02020603050405020304" pitchFamily="18" charset="0"/>
              <a:ea typeface="+mj-ea"/>
              <a:cs typeface="Times" panose="02020603050405020304" pitchFamily="18" charset="0"/>
            </a:endParaRPr>
          </a:p>
        </p:txBody>
      </p:sp>
      <p:pic>
        <p:nvPicPr>
          <p:cNvPr id="3" name="그림 2"/>
          <p:cNvPicPr>
            <a:picLocks noChangeAspect="1"/>
          </p:cNvPicPr>
          <p:nvPr/>
        </p:nvPicPr>
        <p:blipFill>
          <a:blip r:embed="rId3"/>
          <a:stretch>
            <a:fillRect/>
          </a:stretch>
        </p:blipFill>
        <p:spPr>
          <a:xfrm>
            <a:off x="339365" y="4344796"/>
            <a:ext cx="328386" cy="285553"/>
          </a:xfrm>
          <a:prstGeom prst="rect">
            <a:avLst/>
          </a:prstGeom>
        </p:spPr>
      </p:pic>
      <p:sp>
        <p:nvSpPr>
          <p:cNvPr id="5" name="직사각형 4">
            <a:extLst>
              <a:ext uri="{FF2B5EF4-FFF2-40B4-BE49-F238E27FC236}">
                <a16:creationId xmlns:a16="http://schemas.microsoft.com/office/drawing/2014/main" id="{3B0CCFEA-844C-4D26-A435-FEABBC8D1FB9}"/>
              </a:ext>
            </a:extLst>
          </p:cNvPr>
          <p:cNvSpPr/>
          <p:nvPr/>
        </p:nvSpPr>
        <p:spPr>
          <a:xfrm>
            <a:off x="647655" y="4314652"/>
            <a:ext cx="2796585" cy="369332"/>
          </a:xfrm>
          <a:prstGeom prst="rect">
            <a:avLst/>
          </a:prstGeom>
        </p:spPr>
        <p:txBody>
          <a:bodyPr wrap="square">
            <a:spAutoFit/>
          </a:bodyPr>
          <a:lstStyle/>
          <a:p>
            <a:r>
              <a:rPr lang="en-US" altLang="ko-KR" b="1" dirty="0">
                <a:latin typeface="Times" panose="02020603050405020304" pitchFamily="18" charset="0"/>
                <a:cs typeface="Times" panose="02020603050405020304" pitchFamily="18" charset="0"/>
              </a:rPr>
              <a:t>G</a:t>
            </a:r>
            <a:r>
              <a:rPr lang="en-US" altLang="ko-KR" b="1" dirty="0">
                <a:solidFill>
                  <a:srgbClr val="000000"/>
                </a:solidFill>
                <a:latin typeface="Times" panose="02020603050405020304" pitchFamily="18" charset="0"/>
                <a:cs typeface="Times" panose="02020603050405020304" pitchFamily="18" charset="0"/>
              </a:rPr>
              <a:t>it: None</a:t>
            </a:r>
          </a:p>
        </p:txBody>
      </p:sp>
    </p:spTree>
    <p:extLst>
      <p:ext uri="{BB962C8B-B14F-4D97-AF65-F5344CB8AC3E}">
        <p14:creationId xmlns:p14="http://schemas.microsoft.com/office/powerpoint/2010/main" val="215137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2. 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10</a:t>
            </a:fld>
            <a:endParaRPr lang="ko-KR" altLang="en-US" dirty="0"/>
          </a:p>
        </p:txBody>
      </p:sp>
      <p:pic>
        <p:nvPicPr>
          <p:cNvPr id="1026" name="Picture 2" descr="이미지">
            <a:extLst>
              <a:ext uri="{FF2B5EF4-FFF2-40B4-BE49-F238E27FC236}">
                <a16:creationId xmlns:a16="http://schemas.microsoft.com/office/drawing/2014/main" id="{804325C2-4415-D270-234B-56DA8F5112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845"/>
          <a:stretch/>
        </p:blipFill>
        <p:spPr bwMode="auto">
          <a:xfrm>
            <a:off x="377761" y="2182398"/>
            <a:ext cx="5021224" cy="27530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이미지">
            <a:extLst>
              <a:ext uri="{FF2B5EF4-FFF2-40B4-BE49-F238E27FC236}">
                <a16:creationId xmlns:a16="http://schemas.microsoft.com/office/drawing/2014/main" id="{EE082AFF-A548-3424-943E-D6F1F9048A0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9461"/>
          <a:stretch/>
        </p:blipFill>
        <p:spPr bwMode="auto">
          <a:xfrm>
            <a:off x="6440822" y="2182398"/>
            <a:ext cx="5021224" cy="28305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F2E0E2-C996-6C27-715F-5C0086474CCB}"/>
              </a:ext>
            </a:extLst>
          </p:cNvPr>
          <p:cNvSpPr txBox="1"/>
          <p:nvPr/>
        </p:nvSpPr>
        <p:spPr>
          <a:xfrm>
            <a:off x="2633353" y="5315297"/>
            <a:ext cx="1594263" cy="369332"/>
          </a:xfrm>
          <a:prstGeom prst="rect">
            <a:avLst/>
          </a:prstGeom>
          <a:noFill/>
        </p:spPr>
        <p:txBody>
          <a:bodyPr wrap="square">
            <a:spAutoFit/>
          </a:bodyPr>
          <a:lstStyle/>
          <a:p>
            <a:r>
              <a:rPr lang="en-US" altLang="ko-KR" dirty="0"/>
              <a:t>Good Case</a:t>
            </a:r>
          </a:p>
        </p:txBody>
      </p:sp>
      <p:sp>
        <p:nvSpPr>
          <p:cNvPr id="8" name="TextBox 7">
            <a:extLst>
              <a:ext uri="{FF2B5EF4-FFF2-40B4-BE49-F238E27FC236}">
                <a16:creationId xmlns:a16="http://schemas.microsoft.com/office/drawing/2014/main" id="{6FA79AA2-C633-C3EA-B6E8-F74087B4471E}"/>
              </a:ext>
            </a:extLst>
          </p:cNvPr>
          <p:cNvSpPr txBox="1"/>
          <p:nvPr/>
        </p:nvSpPr>
        <p:spPr>
          <a:xfrm>
            <a:off x="8579587" y="5309666"/>
            <a:ext cx="1594263" cy="369332"/>
          </a:xfrm>
          <a:prstGeom prst="rect">
            <a:avLst/>
          </a:prstGeom>
          <a:noFill/>
        </p:spPr>
        <p:txBody>
          <a:bodyPr wrap="square">
            <a:spAutoFit/>
          </a:bodyPr>
          <a:lstStyle/>
          <a:p>
            <a:r>
              <a:rPr lang="en-US" altLang="ko-KR" dirty="0"/>
              <a:t>Bad Case</a:t>
            </a:r>
          </a:p>
        </p:txBody>
      </p:sp>
    </p:spTree>
    <p:extLst>
      <p:ext uri="{BB962C8B-B14F-4D97-AF65-F5344CB8AC3E}">
        <p14:creationId xmlns:p14="http://schemas.microsoft.com/office/powerpoint/2010/main" val="38825261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2. 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11</a:t>
            </a:fld>
            <a:endParaRPr lang="ko-KR" altLang="en-US" dirty="0"/>
          </a:p>
        </p:txBody>
      </p:sp>
      <p:pic>
        <p:nvPicPr>
          <p:cNvPr id="3" name="그림 2">
            <a:extLst>
              <a:ext uri="{FF2B5EF4-FFF2-40B4-BE49-F238E27FC236}">
                <a16:creationId xmlns:a16="http://schemas.microsoft.com/office/drawing/2014/main" id="{54FDA8A3-3C2D-F56D-B770-29D5F2393561}"/>
              </a:ext>
            </a:extLst>
          </p:cNvPr>
          <p:cNvPicPr>
            <a:picLocks noChangeAspect="1"/>
          </p:cNvPicPr>
          <p:nvPr/>
        </p:nvPicPr>
        <p:blipFill>
          <a:blip r:embed="rId3"/>
          <a:stretch>
            <a:fillRect/>
          </a:stretch>
        </p:blipFill>
        <p:spPr>
          <a:xfrm>
            <a:off x="7470443" y="1161429"/>
            <a:ext cx="3782213" cy="1156073"/>
          </a:xfrm>
          <a:prstGeom prst="rect">
            <a:avLst/>
          </a:prstGeom>
        </p:spPr>
      </p:pic>
      <p:pic>
        <p:nvPicPr>
          <p:cNvPr id="4" name="Picture 2" descr="mlp">
            <a:extLst>
              <a:ext uri="{FF2B5EF4-FFF2-40B4-BE49-F238E27FC236}">
                <a16:creationId xmlns:a16="http://schemas.microsoft.com/office/drawing/2014/main" id="{53C2BE93-5D9E-4C62-FEFA-C448F9D14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9433" y="2494350"/>
            <a:ext cx="4123223" cy="40922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A625B2D-87BE-1FBE-4D7C-CB91AB23C5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381"/>
          <a:stretch/>
        </p:blipFill>
        <p:spPr bwMode="auto">
          <a:xfrm>
            <a:off x="740064" y="2317502"/>
            <a:ext cx="5781188" cy="327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71894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2. 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12</a:t>
            </a:fld>
            <a:endParaRPr lang="ko-KR" altLang="en-US" dirty="0"/>
          </a:p>
        </p:txBody>
      </p:sp>
      <p:sp>
        <p:nvSpPr>
          <p:cNvPr id="7" name="TextBox 6">
            <a:extLst>
              <a:ext uri="{FF2B5EF4-FFF2-40B4-BE49-F238E27FC236}">
                <a16:creationId xmlns:a16="http://schemas.microsoft.com/office/drawing/2014/main" id="{866DDFCD-E22D-5086-2A08-CDADDC29956E}"/>
              </a:ext>
            </a:extLst>
          </p:cNvPr>
          <p:cNvSpPr txBox="1"/>
          <p:nvPr/>
        </p:nvSpPr>
        <p:spPr>
          <a:xfrm>
            <a:off x="314960" y="1424697"/>
            <a:ext cx="11562080" cy="3785652"/>
          </a:xfrm>
          <a:prstGeom prst="rect">
            <a:avLst/>
          </a:prstGeom>
          <a:noFill/>
        </p:spPr>
        <p:txBody>
          <a:bodyPr wrap="square">
            <a:spAutoFit/>
          </a:bodyPr>
          <a:lstStyle/>
          <a:p>
            <a:pPr marL="285750" indent="-285750" algn="just">
              <a:buFont typeface="Arial" panose="020B0604020202020204" pitchFamily="34" charset="0"/>
              <a:buChar char="•"/>
            </a:pPr>
            <a:r>
              <a:rPr lang="ko-KR" altLang="en-US" sz="2000" dirty="0" err="1">
                <a:latin typeface="Times" panose="02020603050405020304" pitchFamily="18" charset="0"/>
                <a:cs typeface="Times" panose="02020603050405020304" pitchFamily="18" charset="0"/>
              </a:rPr>
              <a:t>But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if</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activities</a:t>
            </a:r>
            <a:r>
              <a:rPr lang="ko-KR" altLang="en-US" sz="2000" dirty="0">
                <a:latin typeface="Times" panose="02020603050405020304" pitchFamily="18" charset="0"/>
                <a:cs typeface="Times" panose="02020603050405020304" pitchFamily="18" charset="0"/>
              </a:rPr>
              <a:t> of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first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are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input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second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trivial</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distinguish</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positive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from</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negative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data</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by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simply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using</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length</a:t>
            </a:r>
            <a:r>
              <a:rPr lang="ko-KR" altLang="en-US" sz="2000" dirty="0">
                <a:latin typeface="Times" panose="02020603050405020304" pitchFamily="18" charset="0"/>
                <a:cs typeface="Times" panose="02020603050405020304" pitchFamily="18" charset="0"/>
              </a:rPr>
              <a:t> of </a:t>
            </a:r>
            <a:r>
              <a:rPr lang="ko-KR" altLang="en-US" sz="2000" dirty="0" err="1">
                <a:latin typeface="Times" panose="02020603050405020304" pitchFamily="18" charset="0"/>
                <a:cs typeface="Times" panose="02020603050405020304" pitchFamily="18" charset="0"/>
              </a:rPr>
              <a:t>activity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vector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first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ko-KR" altLang="en-US" sz="2000" dirty="0" err="1">
                <a:latin typeface="Times" panose="02020603050405020304" pitchFamily="18" charset="0"/>
                <a:cs typeface="Times" panose="02020603050405020304" pitchFamily="18" charset="0"/>
              </a:rPr>
              <a:t>There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learn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any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new</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features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prevent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this</a:t>
            </a:r>
            <a:r>
              <a:rPr lang="ko-KR" altLang="en-US" sz="2000" dirty="0">
                <a:latin typeface="Times" panose="02020603050405020304" pitchFamily="18" charset="0"/>
                <a:cs typeface="Times" panose="02020603050405020304" pitchFamily="18" charset="0"/>
              </a:rPr>
              <a:t>, FF </a:t>
            </a:r>
            <a:r>
              <a:rPr lang="ko-KR" altLang="en-US" sz="2000" dirty="0" err="1">
                <a:latin typeface="Times" panose="02020603050405020304" pitchFamily="18" charset="0"/>
                <a:cs typeface="Times" panose="02020603050405020304" pitchFamily="18" charset="0"/>
              </a:rPr>
              <a:t>normalizes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length</a:t>
            </a:r>
            <a:r>
              <a:rPr lang="ko-KR" altLang="en-US" sz="2000" dirty="0">
                <a:latin typeface="Times" panose="02020603050405020304" pitchFamily="18" charset="0"/>
                <a:cs typeface="Times" panose="02020603050405020304" pitchFamily="18" charset="0"/>
              </a:rPr>
              <a:t> of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vector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before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using</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input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next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ko-KR" altLang="en-US" sz="2000" dirty="0" err="1">
                <a:latin typeface="Times" panose="02020603050405020304" pitchFamily="18" charset="0"/>
                <a:cs typeface="Times" panose="02020603050405020304" pitchFamily="18" charset="0"/>
              </a:rPr>
              <a:t>This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removes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all</a:t>
            </a:r>
            <a:r>
              <a:rPr lang="ko-KR" altLang="en-US" sz="2000" dirty="0">
                <a:latin typeface="Times" panose="02020603050405020304" pitchFamily="18" charset="0"/>
                <a:cs typeface="Times" panose="02020603050405020304" pitchFamily="18" charset="0"/>
              </a:rPr>
              <a:t> of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information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that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was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determine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goodness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first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and </a:t>
            </a:r>
            <a:r>
              <a:rPr lang="ko-KR" altLang="en-US" sz="2000" dirty="0" err="1">
                <a:latin typeface="Times" panose="02020603050405020304" pitchFamily="18" charset="0"/>
                <a:cs typeface="Times" panose="02020603050405020304" pitchFamily="18" charset="0"/>
              </a:rPr>
              <a:t>forces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next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information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relative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activities</a:t>
            </a:r>
            <a:r>
              <a:rPr lang="ko-KR" altLang="en-US" sz="2000" dirty="0">
                <a:latin typeface="Times" panose="02020603050405020304" pitchFamily="18" charset="0"/>
                <a:cs typeface="Times" panose="02020603050405020304" pitchFamily="18" charset="0"/>
              </a:rPr>
              <a:t> of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neurons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first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These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relative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activities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are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unaffected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by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layer-normalization</a:t>
            </a:r>
            <a:r>
              <a:rPr lang="ko-KR" altLang="en-US" sz="2000" dirty="0">
                <a:latin typeface="Times" panose="02020603050405020304" pitchFamily="18" charset="0"/>
                <a:cs typeface="Times" panose="02020603050405020304" pitchFamily="18" charset="0"/>
              </a:rPr>
              <a:t>. </a:t>
            </a: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endParaRPr lang="en-US" altLang="ko-KR" sz="20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put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another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way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activity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vector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first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hidden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has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a</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length</a:t>
            </a:r>
            <a:r>
              <a:rPr lang="ko-KR" altLang="en-US" sz="2000" dirty="0">
                <a:latin typeface="Times" panose="02020603050405020304" pitchFamily="18" charset="0"/>
                <a:cs typeface="Times" panose="02020603050405020304" pitchFamily="18" charset="0"/>
              </a:rPr>
              <a:t> and </a:t>
            </a:r>
            <a:r>
              <a:rPr lang="ko-KR" altLang="en-US" sz="2000" dirty="0" err="1">
                <a:latin typeface="Times" panose="02020603050405020304" pitchFamily="18" charset="0"/>
                <a:cs typeface="Times" panose="02020603050405020304" pitchFamily="18" charset="0"/>
              </a:rPr>
              <a:t>an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orientation</a:t>
            </a:r>
            <a:r>
              <a:rPr lang="ko-KR" altLang="en-US" sz="2000" dirty="0">
                <a:latin typeface="Times" panose="02020603050405020304" pitchFamily="18" charset="0"/>
                <a:cs typeface="Times" panose="02020603050405020304" pitchFamily="18" charset="0"/>
              </a:rPr>
              <a:t>. The </a:t>
            </a:r>
            <a:r>
              <a:rPr lang="ko-KR" altLang="en-US" sz="2000" dirty="0" err="1">
                <a:latin typeface="Times" panose="02020603050405020304" pitchFamily="18" charset="0"/>
                <a:cs typeface="Times" panose="02020603050405020304" pitchFamily="18" charset="0"/>
              </a:rPr>
              <a:t>length</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used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define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goodness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for</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that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 and </a:t>
            </a:r>
            <a:r>
              <a:rPr lang="ko-KR" altLang="en-US" sz="2000" dirty="0" err="1">
                <a:latin typeface="Times" panose="02020603050405020304" pitchFamily="18" charset="0"/>
                <a:cs typeface="Times" panose="02020603050405020304" pitchFamily="18" charset="0"/>
              </a:rPr>
              <a:t>only</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orientation</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is</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passed</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to</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the</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next</a:t>
            </a:r>
            <a:r>
              <a:rPr lang="ko-KR" altLang="en-US" sz="2000" dirty="0">
                <a:latin typeface="Times" panose="02020603050405020304" pitchFamily="18" charset="0"/>
                <a:cs typeface="Times" panose="02020603050405020304" pitchFamily="18" charset="0"/>
              </a:rPr>
              <a:t> </a:t>
            </a:r>
            <a:r>
              <a:rPr lang="ko-KR" altLang="en-US" sz="2000" dirty="0" err="1">
                <a:latin typeface="Times" panose="02020603050405020304" pitchFamily="18" charset="0"/>
                <a:cs typeface="Times" panose="02020603050405020304" pitchFamily="18" charset="0"/>
              </a:rPr>
              <a:t>layer</a:t>
            </a:r>
            <a:r>
              <a:rPr lang="ko-KR" altLang="en-US" sz="2000" dirty="0">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180586956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2. The Forward-Forward Algorithm</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147320" y="1116920"/>
            <a:ext cx="11897360" cy="4708981"/>
          </a:xfrm>
          <a:prstGeom prst="rect">
            <a:avLst/>
          </a:prstGeom>
          <a:noFill/>
        </p:spPr>
        <p:txBody>
          <a:bodyPr wrap="square">
            <a:spAutoFit/>
          </a:bodyPr>
          <a:lstStyle/>
          <a:p>
            <a:pPr marL="285750" indent="-285750">
              <a:buFont typeface="Arial" panose="020B0604020202020204" pitchFamily="34" charset="0"/>
              <a:buChar char="•"/>
            </a:pPr>
            <a:r>
              <a:rPr lang="en-US" altLang="ko-KR" sz="2000" dirty="0">
                <a:latin typeface="Times" panose="02020603050405020304" pitchFamily="18" charset="0"/>
                <a:cs typeface="Times" panose="02020603050405020304" pitchFamily="18" charset="0"/>
              </a:rPr>
              <a:t>The Forward-Forward algorithm is a greedy multi-layer learning procedure inspired by </a:t>
            </a:r>
            <a:r>
              <a:rPr lang="en-US" altLang="ko-KR" sz="2000" b="1" dirty="0">
                <a:latin typeface="Times" panose="02020603050405020304" pitchFamily="18" charset="0"/>
                <a:cs typeface="Times" panose="02020603050405020304" pitchFamily="18" charset="0"/>
              </a:rPr>
              <a:t>Boltzmann</a:t>
            </a:r>
            <a:r>
              <a:rPr lang="en-US" altLang="ko-KR" sz="2000" dirty="0">
                <a:latin typeface="Times" panose="02020603050405020304" pitchFamily="18" charset="0"/>
                <a:cs typeface="Times" panose="02020603050405020304" pitchFamily="18" charset="0"/>
              </a:rPr>
              <a:t> </a:t>
            </a:r>
            <a:r>
              <a:rPr lang="en-US" altLang="ko-KR" sz="2000" b="1" dirty="0">
                <a:latin typeface="Times" panose="02020603050405020304" pitchFamily="18" charset="0"/>
                <a:cs typeface="Times" panose="02020603050405020304" pitchFamily="18" charset="0"/>
              </a:rPr>
              <a:t>machines</a:t>
            </a:r>
            <a:r>
              <a:rPr lang="en-US" altLang="ko-KR" sz="2000" dirty="0">
                <a:latin typeface="Times" panose="02020603050405020304" pitchFamily="18" charset="0"/>
                <a:cs typeface="Times" panose="02020603050405020304" pitchFamily="18" charset="0"/>
              </a:rPr>
              <a:t> and </a:t>
            </a:r>
            <a:r>
              <a:rPr lang="en-US" altLang="ko-KR" sz="2000" b="1" dirty="0">
                <a:latin typeface="Times" panose="02020603050405020304" pitchFamily="18" charset="0"/>
                <a:cs typeface="Times" panose="02020603050405020304" pitchFamily="18" charset="0"/>
              </a:rPr>
              <a:t>Noise Contrastive Estimation</a:t>
            </a:r>
            <a:r>
              <a:rPr lang="en-US" altLang="ko-KR" sz="2000" dirty="0">
                <a:latin typeface="Times" panose="02020603050405020304" pitchFamily="18" charset="0"/>
                <a:cs typeface="Times" panose="02020603050405020304" pitchFamily="18" charset="0"/>
              </a:rPr>
              <a:t>.</a:t>
            </a:r>
          </a:p>
          <a:p>
            <a:pPr marL="285750" indent="-285750">
              <a:buFont typeface="Arial" panose="020B0604020202020204" pitchFamily="34" charset="0"/>
              <a:buChar char="•"/>
            </a:pPr>
            <a:endParaRPr lang="en-US" altLang="ko-KR"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000" dirty="0">
                <a:latin typeface="Times" panose="02020603050405020304" pitchFamily="18" charset="0"/>
                <a:cs typeface="Times" panose="02020603050405020304" pitchFamily="18" charset="0"/>
              </a:rPr>
              <a:t>The idea is to </a:t>
            </a:r>
            <a:r>
              <a:rPr lang="en-US" altLang="ko-KR" sz="2000" b="1" dirty="0">
                <a:latin typeface="Times" panose="02020603050405020304" pitchFamily="18" charset="0"/>
                <a:cs typeface="Times" panose="02020603050405020304" pitchFamily="18" charset="0"/>
              </a:rPr>
              <a:t>replace the forward and backward passes of backpropagation by two forward passes </a:t>
            </a:r>
            <a:r>
              <a:rPr lang="en-US" altLang="ko-KR" sz="2000" dirty="0">
                <a:latin typeface="Times" panose="02020603050405020304" pitchFamily="18" charset="0"/>
                <a:cs typeface="Times" panose="02020603050405020304" pitchFamily="18" charset="0"/>
              </a:rPr>
              <a:t>that operate in exactly the same way as each other, but on different data and with opposite objectives. </a:t>
            </a:r>
          </a:p>
          <a:p>
            <a:pPr marL="285750" indent="-285750">
              <a:buFont typeface="Arial" panose="020B0604020202020204" pitchFamily="34" charset="0"/>
              <a:buChar char="•"/>
            </a:pPr>
            <a:endParaRPr lang="en-US" altLang="ko-KR"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000" dirty="0">
                <a:latin typeface="Times" panose="02020603050405020304" pitchFamily="18" charset="0"/>
                <a:cs typeface="Times" panose="02020603050405020304" pitchFamily="18" charset="0"/>
              </a:rPr>
              <a:t>The positive pass operates on real data and adjusts the weights to increase the goodness in every hidden layer. The negative pass operates on "negative data" and adjusts the weights to decrease the goodness in every hidden layer. </a:t>
            </a:r>
          </a:p>
          <a:p>
            <a:endParaRPr lang="en-US" altLang="ko-KR"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000" dirty="0">
                <a:latin typeface="Times" panose="02020603050405020304" pitchFamily="18" charset="0"/>
                <a:cs typeface="Times" panose="02020603050405020304" pitchFamily="18" charset="0"/>
              </a:rPr>
              <a:t>The aim of the learning is to make the goodness be well above some threshold value for real data and well below that value for negative data.</a:t>
            </a:r>
          </a:p>
          <a:p>
            <a:endParaRPr lang="en-US" altLang="ko-KR"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000" dirty="0">
                <a:latin typeface="Times" panose="02020603050405020304" pitchFamily="18" charset="0"/>
                <a:cs typeface="Times" panose="02020603050405020304" pitchFamily="18" charset="0"/>
              </a:rPr>
              <a:t>There are two main reasons for using the squared length of the activity vector as the goodness function. First, it has very simple derivatives. Second, layer normalization removes all trace of the goodness</a:t>
            </a: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13</a:t>
            </a:fld>
            <a:endParaRPr lang="ko-KR" altLang="en-US" dirty="0"/>
          </a:p>
        </p:txBody>
      </p:sp>
    </p:spTree>
    <p:extLst>
      <p:ext uri="{BB962C8B-B14F-4D97-AF65-F5344CB8AC3E}">
        <p14:creationId xmlns:p14="http://schemas.microsoft.com/office/powerpoint/2010/main" val="9934379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3. Some experiments with FF</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14</a:t>
            </a:fld>
            <a:endParaRPr lang="ko-KR" altLang="en-US" dirty="0"/>
          </a:p>
        </p:txBody>
      </p:sp>
      <p:sp>
        <p:nvSpPr>
          <p:cNvPr id="10" name="TextBox 9">
            <a:extLst>
              <a:ext uri="{FF2B5EF4-FFF2-40B4-BE49-F238E27FC236}">
                <a16:creationId xmlns:a16="http://schemas.microsoft.com/office/drawing/2014/main" id="{8CC56352-C76A-E50D-7207-7C0A1D278A23}"/>
              </a:ext>
            </a:extLst>
          </p:cNvPr>
          <p:cNvSpPr txBox="1"/>
          <p:nvPr/>
        </p:nvSpPr>
        <p:spPr>
          <a:xfrm>
            <a:off x="202710" y="1441879"/>
            <a:ext cx="11786580" cy="2677656"/>
          </a:xfrm>
          <a:prstGeom prst="rect">
            <a:avLst/>
          </a:prstGeom>
          <a:noFill/>
        </p:spPr>
        <p:txBody>
          <a:bodyPr wrap="square">
            <a:spAutoFit/>
          </a:bodyPr>
          <a:lstStyle/>
          <a:p>
            <a:pPr marL="285750" indent="-285750" algn="just">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MNIST</a:t>
            </a:r>
          </a:p>
          <a:p>
            <a:pPr algn="just"/>
            <a:endParaRPr lang="en-US" altLang="ko-KR"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ko-KR" altLang="en-US" sz="2400" dirty="0">
                <a:latin typeface="Times" panose="02020603050405020304" pitchFamily="18" charset="0"/>
                <a:cs typeface="Times" panose="02020603050405020304" pitchFamily="18" charset="0"/>
              </a:rPr>
              <a:t>First, </a:t>
            </a:r>
            <a:r>
              <a:rPr lang="ko-KR" altLang="en-US" sz="2400" dirty="0" err="1">
                <a:latin typeface="Times" panose="02020603050405020304" pitchFamily="18" charset="0"/>
                <a:cs typeface="Times" panose="02020603050405020304" pitchFamily="18" charset="0"/>
              </a:rPr>
              <a:t>if</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we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have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a</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good</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source</a:t>
            </a:r>
            <a:r>
              <a:rPr lang="ko-KR" altLang="en-US" sz="2400" dirty="0">
                <a:latin typeface="Times" panose="02020603050405020304" pitchFamily="18" charset="0"/>
                <a:cs typeface="Times" panose="02020603050405020304" pitchFamily="18" charset="0"/>
              </a:rPr>
              <a:t> of </a:t>
            </a:r>
            <a:r>
              <a:rPr lang="ko-KR" altLang="en-US" sz="2400" dirty="0" err="1">
                <a:latin typeface="Times" panose="02020603050405020304" pitchFamily="18" charset="0"/>
                <a:cs typeface="Times" panose="02020603050405020304" pitchFamily="18" charset="0"/>
              </a:rPr>
              <a:t>negative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data</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does</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it</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learn</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effective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multi-layer</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representations</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that</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capture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the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structure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in</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the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data</a:t>
            </a:r>
            <a:r>
              <a:rPr lang="ko-KR" altLang="en-US" sz="2400" dirty="0">
                <a:latin typeface="Times" panose="02020603050405020304" pitchFamily="18" charset="0"/>
                <a:cs typeface="Times" panose="02020603050405020304" pitchFamily="18" charset="0"/>
              </a:rPr>
              <a:t>? </a:t>
            </a:r>
          </a:p>
          <a:p>
            <a:pPr marL="285750" indent="-285750" algn="just">
              <a:buFont typeface="Arial" panose="020B0604020202020204" pitchFamily="34" charset="0"/>
              <a:buChar char="•"/>
            </a:pPr>
            <a:endParaRPr lang="ko-KR" altLang="en-US"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ko-KR" altLang="en-US" sz="2400" dirty="0" err="1">
                <a:latin typeface="Times" panose="02020603050405020304" pitchFamily="18" charset="0"/>
                <a:cs typeface="Times" panose="02020603050405020304" pitchFamily="18" charset="0"/>
              </a:rPr>
              <a:t>Second</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where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does</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the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negative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data</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come</a:t>
            </a:r>
            <a:r>
              <a:rPr lang="ko-KR" altLang="en-US" sz="2400" dirty="0">
                <a:latin typeface="Times" panose="02020603050405020304" pitchFamily="18" charset="0"/>
                <a:cs typeface="Times" panose="02020603050405020304" pitchFamily="18" charset="0"/>
              </a:rPr>
              <a:t> </a:t>
            </a:r>
            <a:r>
              <a:rPr lang="ko-KR" altLang="en-US" sz="2400" dirty="0" err="1">
                <a:latin typeface="Times" panose="02020603050405020304" pitchFamily="18" charset="0"/>
                <a:cs typeface="Times" panose="02020603050405020304" pitchFamily="18" charset="0"/>
              </a:rPr>
              <a:t>from</a:t>
            </a:r>
            <a:r>
              <a:rPr lang="ko-KR" altLang="en-US" sz="2400" dirty="0">
                <a:latin typeface="Times" panose="02020603050405020304" pitchFamily="18" charset="0"/>
                <a:cs typeface="Times" panose="02020603050405020304" pitchFamily="18" charset="0"/>
              </a:rPr>
              <a:t>?</a:t>
            </a:r>
            <a:endParaRPr lang="en-US" altLang="ko-KR"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endParaRPr lang="en-US" altLang="ko-KR"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6474154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3. Some experiments with FF</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202710" y="851376"/>
            <a:ext cx="11786580" cy="923330"/>
          </a:xfrm>
          <a:prstGeom prst="rect">
            <a:avLst/>
          </a:prstGeom>
          <a:noFill/>
        </p:spPr>
        <p:txBody>
          <a:bodyPr wrap="square">
            <a:spAutoFit/>
          </a:bodyPr>
          <a:lstStyle/>
          <a:p>
            <a:pPr marL="285750" indent="-285750">
              <a:buFont typeface="Arial" panose="020B0604020202020204" pitchFamily="34" charset="0"/>
              <a:buChar char="•"/>
            </a:pPr>
            <a:r>
              <a:rPr lang="en-US" altLang="ko-KR" b="1" dirty="0"/>
              <a:t> A simple unsupervised example of FF</a:t>
            </a:r>
          </a:p>
          <a:p>
            <a:pPr marL="285750" indent="-285750">
              <a:buFont typeface="Arial" panose="020B0604020202020204" pitchFamily="34" charset="0"/>
              <a:buChar char="•"/>
            </a:pPr>
            <a:endParaRPr lang="en-US" altLang="ko-KR" b="1" dirty="0"/>
          </a:p>
          <a:p>
            <a:pPr marL="285750" indent="-285750">
              <a:buFont typeface="Arial" panose="020B0604020202020204" pitchFamily="34" charset="0"/>
              <a:buChar char="•"/>
            </a:pPr>
            <a:endParaRPr lang="en-US" altLang="ko-KR" b="1" dirty="0"/>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15</a:t>
            </a:fld>
            <a:endParaRPr lang="ko-KR" altLang="en-US" dirty="0"/>
          </a:p>
        </p:txBody>
      </p:sp>
      <p:pic>
        <p:nvPicPr>
          <p:cNvPr id="3" name="그림 2">
            <a:extLst>
              <a:ext uri="{FF2B5EF4-FFF2-40B4-BE49-F238E27FC236}">
                <a16:creationId xmlns:a16="http://schemas.microsoft.com/office/drawing/2014/main" id="{86F561FF-2FF4-93F4-B40A-2D094EB8C541}"/>
              </a:ext>
            </a:extLst>
          </p:cNvPr>
          <p:cNvPicPr>
            <a:picLocks noChangeAspect="1"/>
          </p:cNvPicPr>
          <p:nvPr/>
        </p:nvPicPr>
        <p:blipFill>
          <a:blip r:embed="rId3"/>
          <a:stretch>
            <a:fillRect/>
          </a:stretch>
        </p:blipFill>
        <p:spPr>
          <a:xfrm>
            <a:off x="5522026" y="1419511"/>
            <a:ext cx="6199215" cy="1751525"/>
          </a:xfrm>
          <a:prstGeom prst="rect">
            <a:avLst/>
          </a:prstGeom>
        </p:spPr>
      </p:pic>
      <p:pic>
        <p:nvPicPr>
          <p:cNvPr id="2" name="Picture 2" descr="mlp">
            <a:extLst>
              <a:ext uri="{FF2B5EF4-FFF2-40B4-BE49-F238E27FC236}">
                <a16:creationId xmlns:a16="http://schemas.microsoft.com/office/drawing/2014/main" id="{2BF8D021-F8D9-276C-2096-2A11D3EE9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71" y="2264053"/>
            <a:ext cx="4123223" cy="40922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4C7680-F839-94FF-1A9B-8B4F52BF8A78}"/>
              </a:ext>
            </a:extLst>
          </p:cNvPr>
          <p:cNvSpPr txBox="1"/>
          <p:nvPr/>
        </p:nvSpPr>
        <p:spPr>
          <a:xfrm>
            <a:off x="5522026" y="3443959"/>
            <a:ext cx="5893290" cy="2800767"/>
          </a:xfrm>
          <a:prstGeom prst="rect">
            <a:avLst/>
          </a:prstGeom>
          <a:noFill/>
        </p:spPr>
        <p:txBody>
          <a:bodyPr wrap="square">
            <a:spAutoFit/>
          </a:bodyPr>
          <a:lstStyle/>
          <a:p>
            <a:pPr marL="285750" indent="-285750">
              <a:buFont typeface="Arial" panose="020B0604020202020204" pitchFamily="34" charset="0"/>
              <a:buChar char="•"/>
            </a:pPr>
            <a:r>
              <a:rPr lang="en-US" altLang="ko-KR" sz="1600" dirty="0">
                <a:latin typeface="Times" panose="02020603050405020304" pitchFamily="18" charset="0"/>
                <a:cs typeface="Times" panose="02020603050405020304" pitchFamily="18" charset="0"/>
              </a:rPr>
              <a:t>After training a network with four hidden layers of 2000 </a:t>
            </a:r>
            <a:r>
              <a:rPr lang="en-US" altLang="ko-KR" sz="1600" dirty="0" err="1">
                <a:latin typeface="Times" panose="02020603050405020304" pitchFamily="18" charset="0"/>
                <a:cs typeface="Times" panose="02020603050405020304" pitchFamily="18" charset="0"/>
              </a:rPr>
              <a:t>ReLUs</a:t>
            </a:r>
            <a:r>
              <a:rPr lang="en-US" altLang="ko-KR" sz="1600" dirty="0">
                <a:latin typeface="Times" panose="02020603050405020304" pitchFamily="18" charset="0"/>
                <a:cs typeface="Times" panose="02020603050405020304" pitchFamily="18" charset="0"/>
              </a:rPr>
              <a:t> each for </a:t>
            </a:r>
            <a:r>
              <a:rPr lang="en-US" altLang="ko-KR" sz="1600" b="1" dirty="0">
                <a:latin typeface="Times" panose="02020603050405020304" pitchFamily="18" charset="0"/>
                <a:cs typeface="Times" panose="02020603050405020304" pitchFamily="18" charset="0"/>
              </a:rPr>
              <a:t>100 epochs</a:t>
            </a:r>
            <a:r>
              <a:rPr lang="en-US" altLang="ko-KR" sz="1600" dirty="0">
                <a:latin typeface="Times" panose="02020603050405020304" pitchFamily="18" charset="0"/>
                <a:cs typeface="Times" panose="02020603050405020304" pitchFamily="18" charset="0"/>
              </a:rPr>
              <a:t>, we get a </a:t>
            </a:r>
            <a:r>
              <a:rPr lang="en-US" altLang="ko-KR" sz="1600" b="1" dirty="0">
                <a:latin typeface="Times" panose="02020603050405020304" pitchFamily="18" charset="0"/>
                <a:cs typeface="Times" panose="02020603050405020304" pitchFamily="18" charset="0"/>
              </a:rPr>
              <a:t>test error rate of 1.37% </a:t>
            </a:r>
            <a:r>
              <a:rPr lang="en-US" altLang="ko-KR" sz="1600" dirty="0">
                <a:latin typeface="Times" panose="02020603050405020304" pitchFamily="18" charset="0"/>
                <a:cs typeface="Times" panose="02020603050405020304" pitchFamily="18" charset="0"/>
              </a:rPr>
              <a:t>if we use the </a:t>
            </a:r>
            <a:r>
              <a:rPr lang="en-US" altLang="ko-KR" sz="1600" dirty="0" err="1">
                <a:latin typeface="Times" panose="02020603050405020304" pitchFamily="18" charset="0"/>
                <a:cs typeface="Times" panose="02020603050405020304" pitchFamily="18" charset="0"/>
              </a:rPr>
              <a:t>normalised</a:t>
            </a:r>
            <a:r>
              <a:rPr lang="en-US" altLang="ko-KR" sz="1600" dirty="0">
                <a:latin typeface="Times" panose="02020603050405020304" pitchFamily="18" charset="0"/>
                <a:cs typeface="Times" panose="02020603050405020304" pitchFamily="18" charset="0"/>
              </a:rPr>
              <a:t> activity vectors of the last three hidden layers as the inputs to a </a:t>
            </a:r>
            <a:r>
              <a:rPr lang="en-US" altLang="ko-KR" sz="1600" dirty="0" err="1">
                <a:latin typeface="Times" panose="02020603050405020304" pitchFamily="18" charset="0"/>
                <a:cs typeface="Times" panose="02020603050405020304" pitchFamily="18" charset="0"/>
              </a:rPr>
              <a:t>softmax</a:t>
            </a:r>
            <a:r>
              <a:rPr lang="en-US" altLang="ko-KR" sz="1600" dirty="0">
                <a:latin typeface="Times" panose="02020603050405020304" pitchFamily="18" charset="0"/>
                <a:cs typeface="Times" panose="02020603050405020304" pitchFamily="18" charset="0"/>
              </a:rPr>
              <a:t> that is trained to predict the label. </a:t>
            </a:r>
          </a:p>
          <a:p>
            <a:pPr marL="285750" indent="-285750">
              <a:buFont typeface="Arial" panose="020B0604020202020204" pitchFamily="34" charset="0"/>
              <a:buChar char="•"/>
            </a:pPr>
            <a:endParaRPr lang="en-US" altLang="ko-KR"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1600" dirty="0">
                <a:latin typeface="Times" panose="02020603050405020304" pitchFamily="18" charset="0"/>
                <a:cs typeface="Times" panose="02020603050405020304" pitchFamily="18" charset="0"/>
              </a:rPr>
              <a:t>Using the first hidden layer as part of the input to the linear classifier makes the test performance worse. </a:t>
            </a:r>
          </a:p>
          <a:p>
            <a:pPr marL="285750" indent="-285750">
              <a:buFont typeface="Arial" panose="020B0604020202020204" pitchFamily="34" charset="0"/>
              <a:buChar char="•"/>
            </a:pPr>
            <a:endParaRPr lang="en-US" altLang="ko-KR"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1600" dirty="0">
                <a:latin typeface="Times" panose="02020603050405020304" pitchFamily="18" charset="0"/>
                <a:cs typeface="Times" panose="02020603050405020304" pitchFamily="18" charset="0"/>
              </a:rPr>
              <a:t>Instead of using fully connected layers we can use local receptive fields (without weight-sharing) and this improves the performance. After training for 60 epochs it gave 1.16% test error.</a:t>
            </a:r>
          </a:p>
        </p:txBody>
      </p:sp>
    </p:spTree>
    <p:extLst>
      <p:ext uri="{BB962C8B-B14F-4D97-AF65-F5344CB8AC3E}">
        <p14:creationId xmlns:p14="http://schemas.microsoft.com/office/powerpoint/2010/main" val="15766742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3. Some experiments with FF</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202710" y="829342"/>
            <a:ext cx="11786580" cy="646331"/>
          </a:xfrm>
          <a:prstGeom prst="rect">
            <a:avLst/>
          </a:prstGeom>
          <a:noFill/>
        </p:spPr>
        <p:txBody>
          <a:bodyPr wrap="square">
            <a:spAutoFit/>
          </a:bodyPr>
          <a:lstStyle/>
          <a:p>
            <a:pPr marL="285750" indent="-285750">
              <a:buFont typeface="Arial" panose="020B0604020202020204" pitchFamily="34" charset="0"/>
              <a:buChar char="•"/>
            </a:pPr>
            <a:r>
              <a:rPr lang="en-US" altLang="ko-KR" b="1" dirty="0"/>
              <a:t> A simple supervised example of FF</a:t>
            </a:r>
          </a:p>
          <a:p>
            <a:pPr marL="285750" indent="-285750">
              <a:buFont typeface="Arial" panose="020B0604020202020204" pitchFamily="34" charset="0"/>
              <a:buChar char="•"/>
            </a:pPr>
            <a:endParaRPr lang="en-US" altLang="ko-KR" b="1" dirty="0"/>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16</a:t>
            </a:fld>
            <a:endParaRPr lang="ko-KR" altLang="en-US" dirty="0"/>
          </a:p>
        </p:txBody>
      </p:sp>
      <p:pic>
        <p:nvPicPr>
          <p:cNvPr id="8194" name="Picture 2">
            <a:extLst>
              <a:ext uri="{FF2B5EF4-FFF2-40B4-BE49-F238E27FC236}">
                <a16:creationId xmlns:a16="http://schemas.microsoft.com/office/drawing/2014/main" id="{3BA439E6-0627-030D-8AB2-D66DB2FE54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832"/>
          <a:stretch/>
        </p:blipFill>
        <p:spPr bwMode="auto">
          <a:xfrm>
            <a:off x="5721353" y="1229794"/>
            <a:ext cx="5270250" cy="26862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lp">
            <a:extLst>
              <a:ext uri="{FF2B5EF4-FFF2-40B4-BE49-F238E27FC236}">
                <a16:creationId xmlns:a16="http://schemas.microsoft.com/office/drawing/2014/main" id="{65DEB3EC-92AA-3B95-CDB9-D1854D7AA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96" y="2264053"/>
            <a:ext cx="4123223" cy="40922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C42524-1E36-5D42-00EE-82E039A89033}"/>
              </a:ext>
            </a:extLst>
          </p:cNvPr>
          <p:cNvSpPr txBox="1"/>
          <p:nvPr/>
        </p:nvSpPr>
        <p:spPr>
          <a:xfrm>
            <a:off x="5937663" y="3899137"/>
            <a:ext cx="5674642" cy="2862322"/>
          </a:xfrm>
          <a:prstGeom prst="rect">
            <a:avLst/>
          </a:prstGeom>
          <a:noFill/>
        </p:spPr>
        <p:txBody>
          <a:bodyPr wrap="square">
            <a:spAutoFit/>
          </a:bodyPr>
          <a:lstStyle/>
          <a:p>
            <a:r>
              <a:rPr lang="en-US" altLang="ko-KR" dirty="0">
                <a:latin typeface="Times" panose="02020603050405020304" pitchFamily="18" charset="0"/>
                <a:cs typeface="Times" panose="02020603050405020304" pitchFamily="18" charset="0"/>
              </a:rPr>
              <a:t>A network with 4 hidden layers each containing 2000 </a:t>
            </a:r>
            <a:r>
              <a:rPr lang="en-US" altLang="ko-KR" dirty="0" err="1">
                <a:latin typeface="Times" panose="02020603050405020304" pitchFamily="18" charset="0"/>
                <a:cs typeface="Times" panose="02020603050405020304" pitchFamily="18" charset="0"/>
              </a:rPr>
              <a:t>ReLUs</a:t>
            </a:r>
            <a:r>
              <a:rPr lang="en-US" altLang="ko-KR" dirty="0">
                <a:latin typeface="Times" panose="02020603050405020304" pitchFamily="18" charset="0"/>
                <a:cs typeface="Times" panose="02020603050405020304" pitchFamily="18" charset="0"/>
              </a:rPr>
              <a:t> and full connectivity between layers gets 1.36% test errors on MNIST after 60 epochs. </a:t>
            </a:r>
          </a:p>
          <a:p>
            <a:endParaRPr lang="en-US" altLang="ko-KR" dirty="0">
              <a:latin typeface="Times" panose="02020603050405020304" pitchFamily="18" charset="0"/>
              <a:cs typeface="Times" panose="02020603050405020304" pitchFamily="18" charset="0"/>
            </a:endParaRPr>
          </a:p>
          <a:p>
            <a:r>
              <a:rPr lang="en-US" altLang="ko-KR" dirty="0">
                <a:latin typeface="Times" panose="02020603050405020304" pitchFamily="18" charset="0"/>
                <a:cs typeface="Times" panose="02020603050405020304" pitchFamily="18" charset="0"/>
              </a:rPr>
              <a:t>Backpropagation takes about 20 epochs to get similar test performance. </a:t>
            </a:r>
          </a:p>
          <a:p>
            <a:endParaRPr lang="en-US" altLang="ko-KR" dirty="0">
              <a:latin typeface="Times" panose="02020603050405020304" pitchFamily="18" charset="0"/>
              <a:cs typeface="Times" panose="02020603050405020304" pitchFamily="18" charset="0"/>
            </a:endParaRPr>
          </a:p>
          <a:p>
            <a:r>
              <a:rPr lang="en-US" altLang="ko-KR" dirty="0">
                <a:latin typeface="Times" panose="02020603050405020304" pitchFamily="18" charset="0"/>
                <a:cs typeface="Times" panose="02020603050405020304" pitchFamily="18" charset="0"/>
              </a:rPr>
              <a:t>Doubling the learning rate of FF and training for 40 epochs instead of 60 gives a slightly worse test error of 1.46% instead of 1.36%.</a:t>
            </a:r>
          </a:p>
        </p:txBody>
      </p:sp>
    </p:spTree>
    <p:extLst>
      <p:ext uri="{BB962C8B-B14F-4D97-AF65-F5344CB8AC3E}">
        <p14:creationId xmlns:p14="http://schemas.microsoft.com/office/powerpoint/2010/main" val="211868216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3. Some experiments with FF</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A simple supervised example of FF</a:t>
            </a: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17</a:t>
            </a:fld>
            <a:endParaRPr lang="ko-KR" altLang="en-US" dirty="0"/>
          </a:p>
        </p:txBody>
      </p:sp>
      <p:pic>
        <p:nvPicPr>
          <p:cNvPr id="4" name="그림 3">
            <a:extLst>
              <a:ext uri="{FF2B5EF4-FFF2-40B4-BE49-F238E27FC236}">
                <a16:creationId xmlns:a16="http://schemas.microsoft.com/office/drawing/2014/main" id="{9B42949B-CAC2-7F0A-D642-D541DCCA35D8}"/>
              </a:ext>
            </a:extLst>
          </p:cNvPr>
          <p:cNvPicPr>
            <a:picLocks noChangeAspect="1"/>
          </p:cNvPicPr>
          <p:nvPr/>
        </p:nvPicPr>
        <p:blipFill>
          <a:blip r:embed="rId3"/>
          <a:stretch>
            <a:fillRect/>
          </a:stretch>
        </p:blipFill>
        <p:spPr>
          <a:xfrm>
            <a:off x="3070034" y="1873716"/>
            <a:ext cx="6051932" cy="4482634"/>
          </a:xfrm>
          <a:prstGeom prst="rect">
            <a:avLst/>
          </a:prstGeom>
        </p:spPr>
      </p:pic>
    </p:spTree>
    <p:extLst>
      <p:ext uri="{BB962C8B-B14F-4D97-AF65-F5344CB8AC3E}">
        <p14:creationId xmlns:p14="http://schemas.microsoft.com/office/powerpoint/2010/main" val="353606674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18</a:t>
            </a:fld>
            <a:endParaRPr lang="ko-KR" altLang="en-US" dirty="0"/>
          </a:p>
        </p:txBody>
      </p:sp>
      <p:pic>
        <p:nvPicPr>
          <p:cNvPr id="3" name="그림 2">
            <a:extLst>
              <a:ext uri="{FF2B5EF4-FFF2-40B4-BE49-F238E27FC236}">
                <a16:creationId xmlns:a16="http://schemas.microsoft.com/office/drawing/2014/main" id="{2A110C28-B69F-71C8-5253-C11C67197209}"/>
              </a:ext>
            </a:extLst>
          </p:cNvPr>
          <p:cNvPicPr>
            <a:picLocks noChangeAspect="1"/>
          </p:cNvPicPr>
          <p:nvPr/>
        </p:nvPicPr>
        <p:blipFill>
          <a:blip r:embed="rId3"/>
          <a:stretch>
            <a:fillRect/>
          </a:stretch>
        </p:blipFill>
        <p:spPr>
          <a:xfrm>
            <a:off x="7260703" y="3800407"/>
            <a:ext cx="3474916" cy="3043796"/>
          </a:xfrm>
          <a:prstGeom prst="rect">
            <a:avLst/>
          </a:prstGeom>
        </p:spPr>
      </p:pic>
      <p:sp>
        <p:nvSpPr>
          <p:cNvPr id="2" name="TextBox 1">
            <a:extLst>
              <a:ext uri="{FF2B5EF4-FFF2-40B4-BE49-F238E27FC236}">
                <a16:creationId xmlns:a16="http://schemas.microsoft.com/office/drawing/2014/main" id="{D2C8702A-1366-CAB6-88A7-597DE0F0ED3C}"/>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3.4 Using FF to model top-down effects in perception</a:t>
            </a:r>
          </a:p>
        </p:txBody>
      </p:sp>
      <p:pic>
        <p:nvPicPr>
          <p:cNvPr id="4" name="Picture 2" descr="mlp">
            <a:extLst>
              <a:ext uri="{FF2B5EF4-FFF2-40B4-BE49-F238E27FC236}">
                <a16:creationId xmlns:a16="http://schemas.microsoft.com/office/drawing/2014/main" id="{C68D2646-8F85-F5CD-1550-149B97D80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490" y="3883399"/>
            <a:ext cx="2983180" cy="29608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690436-8E91-F8EA-A3FE-D3831A785650}"/>
              </a:ext>
            </a:extLst>
          </p:cNvPr>
          <p:cNvSpPr txBox="1"/>
          <p:nvPr/>
        </p:nvSpPr>
        <p:spPr>
          <a:xfrm>
            <a:off x="202709" y="1290650"/>
            <a:ext cx="11660739" cy="2308324"/>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Times" panose="02020603050405020304" pitchFamily="18" charset="0"/>
                <a:cs typeface="Times" panose="02020603050405020304" pitchFamily="18" charset="0"/>
              </a:rPr>
              <a:t>What is learned in later layers cannot affect what is learned in earlier layers. This seems like a major weakness compared with backpropagation.</a:t>
            </a:r>
          </a:p>
          <a:p>
            <a:pPr marL="285750" indent="-285750">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dirty="0">
                <a:latin typeface="Times" panose="02020603050405020304" pitchFamily="18" charset="0"/>
                <a:cs typeface="Times" panose="02020603050405020304" pitchFamily="18" charset="0"/>
              </a:rPr>
              <a:t>The key to overcoming this apparent limitation of FF is to treat a </a:t>
            </a:r>
            <a:r>
              <a:rPr lang="en-US" altLang="ko-KR" b="1" dirty="0">
                <a:latin typeface="Times" panose="02020603050405020304" pitchFamily="18" charset="0"/>
                <a:cs typeface="Times" panose="02020603050405020304" pitchFamily="18" charset="0"/>
              </a:rPr>
              <a:t>static image </a:t>
            </a:r>
            <a:r>
              <a:rPr lang="en-US" altLang="ko-KR" dirty="0">
                <a:latin typeface="Times" panose="02020603050405020304" pitchFamily="18" charset="0"/>
                <a:cs typeface="Times" panose="02020603050405020304" pitchFamily="18" charset="0"/>
              </a:rPr>
              <a:t>as a rather boring video that is processed by a multi-layer recurrent neural network. </a:t>
            </a:r>
          </a:p>
          <a:p>
            <a:pPr marL="285750" indent="-285750">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dirty="0">
                <a:latin typeface="Times" panose="02020603050405020304" pitchFamily="18" charset="0"/>
                <a:cs typeface="Times" panose="02020603050405020304" pitchFamily="18" charset="0"/>
              </a:rPr>
              <a:t>FF runs forwards in time for both the positive and negative data, but, as figure 3 shows, the activity vector at each layer is determined by the normalized activity vectors at both the layer above and the layer below at the previous time-step.</a:t>
            </a:r>
          </a:p>
        </p:txBody>
      </p:sp>
    </p:spTree>
    <p:extLst>
      <p:ext uri="{BB962C8B-B14F-4D97-AF65-F5344CB8AC3E}">
        <p14:creationId xmlns:p14="http://schemas.microsoft.com/office/powerpoint/2010/main" val="258240363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19</a:t>
            </a:fld>
            <a:endParaRPr lang="ko-KR" altLang="en-US" dirty="0"/>
          </a:p>
        </p:txBody>
      </p:sp>
      <p:pic>
        <p:nvPicPr>
          <p:cNvPr id="4" name="그림 3">
            <a:extLst>
              <a:ext uri="{FF2B5EF4-FFF2-40B4-BE49-F238E27FC236}">
                <a16:creationId xmlns:a16="http://schemas.microsoft.com/office/drawing/2014/main" id="{C56BAFC7-900A-6ED1-3630-C70F3E8D04C6}"/>
              </a:ext>
            </a:extLst>
          </p:cNvPr>
          <p:cNvPicPr>
            <a:picLocks noChangeAspect="1"/>
          </p:cNvPicPr>
          <p:nvPr/>
        </p:nvPicPr>
        <p:blipFill>
          <a:blip r:embed="rId3"/>
          <a:stretch>
            <a:fillRect/>
          </a:stretch>
        </p:blipFill>
        <p:spPr>
          <a:xfrm>
            <a:off x="671352" y="2850661"/>
            <a:ext cx="5182323" cy="3505689"/>
          </a:xfrm>
          <a:prstGeom prst="rect">
            <a:avLst/>
          </a:prstGeom>
        </p:spPr>
      </p:pic>
      <p:pic>
        <p:nvPicPr>
          <p:cNvPr id="9" name="그림 8">
            <a:extLst>
              <a:ext uri="{FF2B5EF4-FFF2-40B4-BE49-F238E27FC236}">
                <a16:creationId xmlns:a16="http://schemas.microsoft.com/office/drawing/2014/main" id="{02BB95D4-D4BF-4F92-820E-1ACC53893E7C}"/>
              </a:ext>
            </a:extLst>
          </p:cNvPr>
          <p:cNvPicPr>
            <a:picLocks noChangeAspect="1"/>
          </p:cNvPicPr>
          <p:nvPr/>
        </p:nvPicPr>
        <p:blipFill>
          <a:blip r:embed="rId4"/>
          <a:stretch>
            <a:fillRect/>
          </a:stretch>
        </p:blipFill>
        <p:spPr>
          <a:xfrm>
            <a:off x="5997039" y="3429000"/>
            <a:ext cx="5951121" cy="2505272"/>
          </a:xfrm>
          <a:prstGeom prst="rect">
            <a:avLst/>
          </a:prstGeom>
        </p:spPr>
      </p:pic>
      <p:sp>
        <p:nvSpPr>
          <p:cNvPr id="11" name="TextBox 10">
            <a:extLst>
              <a:ext uri="{FF2B5EF4-FFF2-40B4-BE49-F238E27FC236}">
                <a16:creationId xmlns:a16="http://schemas.microsoft.com/office/drawing/2014/main" id="{EA2BBA73-D519-21C2-8D30-281A4AA8F559}"/>
              </a:ext>
            </a:extLst>
          </p:cNvPr>
          <p:cNvSpPr txBox="1"/>
          <p:nvPr/>
        </p:nvSpPr>
        <p:spPr>
          <a:xfrm>
            <a:off x="453408" y="1453738"/>
            <a:ext cx="9529591" cy="400110"/>
          </a:xfrm>
          <a:prstGeom prst="rect">
            <a:avLst/>
          </a:prstGeom>
          <a:noFill/>
        </p:spPr>
        <p:txBody>
          <a:bodyPr wrap="square">
            <a:spAutoFit/>
          </a:bodyPr>
          <a:lstStyle/>
          <a:p>
            <a:r>
              <a:rPr lang="en-US" altLang="ko-KR" sz="2000" dirty="0">
                <a:latin typeface="Times" panose="02020603050405020304" pitchFamily="18" charset="0"/>
                <a:cs typeface="Times" panose="02020603050405020304" pitchFamily="18" charset="0"/>
              </a:rPr>
              <a:t>[2021] How to represent part-whole hierarchies in a neural network, Geoffrey Hinton</a:t>
            </a:r>
          </a:p>
        </p:txBody>
      </p:sp>
      <p:sp>
        <p:nvSpPr>
          <p:cNvPr id="12" name="TextBox 11">
            <a:extLst>
              <a:ext uri="{FF2B5EF4-FFF2-40B4-BE49-F238E27FC236}">
                <a16:creationId xmlns:a16="http://schemas.microsoft.com/office/drawing/2014/main" id="{23CCADC7-B443-18AE-EF2F-DD63E006E91A}"/>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3.4 Using FF to model top-down effects in perception</a:t>
            </a:r>
          </a:p>
        </p:txBody>
      </p:sp>
    </p:spTree>
    <p:extLst>
      <p:ext uri="{BB962C8B-B14F-4D97-AF65-F5344CB8AC3E}">
        <p14:creationId xmlns:p14="http://schemas.microsoft.com/office/powerpoint/2010/main" val="142637016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71" name="Google Shape;71;p7"/>
          <p:cNvSpPr/>
          <p:nvPr/>
        </p:nvSpPr>
        <p:spPr>
          <a:xfrm>
            <a:off x="3747544" y="137987"/>
            <a:ext cx="4696913"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rgbClr val="996633"/>
                </a:solidFill>
              </a:rPr>
              <a:t>Paper</a:t>
            </a:r>
            <a:r>
              <a:rPr lang="en-US" sz="5000" dirty="0">
                <a:solidFill>
                  <a:schemeClr val="accent2"/>
                </a:solidFill>
                <a:latin typeface="Arial"/>
                <a:ea typeface="Arial"/>
                <a:cs typeface="Arial"/>
                <a:sym typeface="Arial"/>
              </a:rPr>
              <a:t> </a:t>
            </a:r>
            <a:r>
              <a:rPr lang="en-US" sz="5000" dirty="0">
                <a:solidFill>
                  <a:srgbClr val="544834"/>
                </a:solidFill>
              </a:rPr>
              <a:t>Contents</a:t>
            </a:r>
          </a:p>
          <a:p>
            <a:pPr marL="0" marR="0" lvl="0" indent="0" algn="l" rtl="0">
              <a:spcBef>
                <a:spcPts val="0"/>
              </a:spcBef>
              <a:spcAft>
                <a:spcPts val="0"/>
              </a:spcAft>
              <a:buNone/>
            </a:pPr>
            <a:endParaRPr lang="ko-KR" altLang="en-US" dirty="0"/>
          </a:p>
        </p:txBody>
      </p:sp>
      <p:sp>
        <p:nvSpPr>
          <p:cNvPr id="45" name="Google Shape;45;p7"/>
          <p:cNvSpPr/>
          <p:nvPr/>
        </p:nvSpPr>
        <p:spPr>
          <a:xfrm>
            <a:off x="2043937" y="3273725"/>
            <a:ext cx="32961" cy="964723"/>
          </a:xfrm>
          <a:custGeom>
            <a:avLst/>
            <a:gdLst/>
            <a:ahLst/>
            <a:cxnLst/>
            <a:rect l="l" t="t" r="r" b="b"/>
            <a:pathLst>
              <a:path w="36" h="1051" extrusionOk="0">
                <a:moveTo>
                  <a:pt x="18" y="1051"/>
                </a:moveTo>
                <a:cubicBezTo>
                  <a:pt x="8" y="1051"/>
                  <a:pt x="0" y="1046"/>
                  <a:pt x="0" y="1040"/>
                </a:cubicBezTo>
                <a:cubicBezTo>
                  <a:pt x="0" y="11"/>
                  <a:pt x="0" y="11"/>
                  <a:pt x="0" y="11"/>
                </a:cubicBezTo>
                <a:cubicBezTo>
                  <a:pt x="0" y="5"/>
                  <a:pt x="8" y="0"/>
                  <a:pt x="18" y="0"/>
                </a:cubicBezTo>
                <a:cubicBezTo>
                  <a:pt x="28" y="0"/>
                  <a:pt x="36" y="5"/>
                  <a:pt x="36" y="11"/>
                </a:cubicBezTo>
                <a:cubicBezTo>
                  <a:pt x="36" y="1040"/>
                  <a:pt x="36" y="1040"/>
                  <a:pt x="36" y="1040"/>
                </a:cubicBezTo>
                <a:cubicBezTo>
                  <a:pt x="36" y="1046"/>
                  <a:pt x="28" y="1051"/>
                  <a:pt x="18" y="1051"/>
                </a:cubicBezTo>
                <a:close/>
              </a:path>
            </a:pathLst>
          </a:cu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dirty="0">
              <a:solidFill>
                <a:srgbClr val="502800"/>
              </a:solidFill>
              <a:latin typeface="Calibri"/>
              <a:ea typeface="Calibri"/>
              <a:cs typeface="Calibri"/>
              <a:sym typeface="Calibri"/>
            </a:endParaRPr>
          </a:p>
        </p:txBody>
      </p:sp>
      <p:sp>
        <p:nvSpPr>
          <p:cNvPr id="48" name="Google Shape;48;p7"/>
          <p:cNvSpPr/>
          <p:nvPr/>
        </p:nvSpPr>
        <p:spPr>
          <a:xfrm>
            <a:off x="1354306" y="1974963"/>
            <a:ext cx="1440112" cy="1442647"/>
          </a:xfrm>
          <a:prstGeom prst="ellipse">
            <a:avLst/>
          </a:prstGeom>
          <a:solidFill>
            <a:srgbClr val="502800"/>
          </a:solidFill>
          <a:ln>
            <a:solidFill>
              <a:srgbClr val="502800"/>
            </a:solid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49" name="Google Shape;49;p7"/>
          <p:cNvSpPr/>
          <p:nvPr/>
        </p:nvSpPr>
        <p:spPr>
          <a:xfrm>
            <a:off x="1932379" y="4093296"/>
            <a:ext cx="256711" cy="257344"/>
          </a:xfrm>
          <a:prstGeom prst="ellipse">
            <a:avLst/>
          </a:prstGeom>
          <a:solidFill>
            <a:srgbClr val="502800"/>
          </a:solidFill>
          <a:ln>
            <a:solidFill>
              <a:srgbClr val="502800"/>
            </a:solid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50" name="Google Shape;50;p7"/>
          <p:cNvSpPr/>
          <p:nvPr/>
        </p:nvSpPr>
        <p:spPr>
          <a:xfrm>
            <a:off x="1430225" y="2045851"/>
            <a:ext cx="1298457" cy="1300744"/>
          </a:xfrm>
          <a:prstGeom prst="ellipse">
            <a:avLst/>
          </a:prstGeom>
          <a:solidFill>
            <a:schemeClr val="l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66" name="Google Shape;66;p7"/>
          <p:cNvSpPr txBox="1"/>
          <p:nvPr/>
        </p:nvSpPr>
        <p:spPr>
          <a:xfrm>
            <a:off x="1827604" y="2258591"/>
            <a:ext cx="510076"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000" dirty="0">
                <a:solidFill>
                  <a:srgbClr val="502800"/>
                </a:solidFill>
                <a:latin typeface="Calibri"/>
                <a:ea typeface="Calibri"/>
                <a:cs typeface="Calibri"/>
                <a:sym typeface="Calibri"/>
              </a:rPr>
              <a:t>1</a:t>
            </a:r>
            <a:endParaRPr dirty="0">
              <a:solidFill>
                <a:srgbClr val="502800"/>
              </a:solidFill>
            </a:endParaRPr>
          </a:p>
        </p:txBody>
      </p:sp>
      <p:sp>
        <p:nvSpPr>
          <p:cNvPr id="44" name="Google Shape;44;p7"/>
          <p:cNvSpPr/>
          <p:nvPr/>
        </p:nvSpPr>
        <p:spPr>
          <a:xfrm>
            <a:off x="8152444" y="3238596"/>
            <a:ext cx="32961" cy="964723"/>
          </a:xfrm>
          <a:custGeom>
            <a:avLst/>
            <a:gdLst/>
            <a:ahLst/>
            <a:cxnLst/>
            <a:rect l="l" t="t" r="r" b="b"/>
            <a:pathLst>
              <a:path w="36" h="1051" extrusionOk="0">
                <a:moveTo>
                  <a:pt x="18" y="1051"/>
                </a:moveTo>
                <a:cubicBezTo>
                  <a:pt x="8" y="1051"/>
                  <a:pt x="0" y="1046"/>
                  <a:pt x="0" y="1040"/>
                </a:cubicBezTo>
                <a:cubicBezTo>
                  <a:pt x="0" y="11"/>
                  <a:pt x="0" y="11"/>
                  <a:pt x="0" y="11"/>
                </a:cubicBezTo>
                <a:cubicBezTo>
                  <a:pt x="0" y="5"/>
                  <a:pt x="8" y="0"/>
                  <a:pt x="18" y="0"/>
                </a:cubicBezTo>
                <a:cubicBezTo>
                  <a:pt x="28" y="0"/>
                  <a:pt x="36" y="5"/>
                  <a:pt x="36" y="11"/>
                </a:cubicBezTo>
                <a:cubicBezTo>
                  <a:pt x="36" y="1040"/>
                  <a:pt x="36" y="1040"/>
                  <a:pt x="36" y="1040"/>
                </a:cubicBezTo>
                <a:cubicBezTo>
                  <a:pt x="36" y="1046"/>
                  <a:pt x="28" y="1051"/>
                  <a:pt x="18" y="1051"/>
                </a:cubicBezTo>
                <a:close/>
              </a:path>
            </a:pathLst>
          </a:cu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rgbClr val="502800"/>
              </a:solidFill>
              <a:latin typeface="Calibri"/>
              <a:ea typeface="Calibri"/>
              <a:cs typeface="Calibri"/>
              <a:sym typeface="Calibri"/>
            </a:endParaRPr>
          </a:p>
        </p:txBody>
      </p:sp>
      <p:sp>
        <p:nvSpPr>
          <p:cNvPr id="56" name="Google Shape;56;p7"/>
          <p:cNvSpPr/>
          <p:nvPr/>
        </p:nvSpPr>
        <p:spPr>
          <a:xfrm>
            <a:off x="7432072" y="1939834"/>
            <a:ext cx="1440745" cy="1442647"/>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57" name="Google Shape;57;p7"/>
          <p:cNvSpPr/>
          <p:nvPr/>
        </p:nvSpPr>
        <p:spPr>
          <a:xfrm>
            <a:off x="7518038" y="2007750"/>
            <a:ext cx="1276067" cy="1278315"/>
          </a:xfrm>
          <a:prstGeom prst="ellipse">
            <a:avLst/>
          </a:prstGeom>
          <a:solidFill>
            <a:schemeClr val="bg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60" name="Google Shape;60;p7"/>
          <p:cNvSpPr/>
          <p:nvPr/>
        </p:nvSpPr>
        <p:spPr>
          <a:xfrm>
            <a:off x="8040886" y="4058166"/>
            <a:ext cx="256711" cy="257344"/>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70" name="Google Shape;70;p7"/>
          <p:cNvSpPr txBox="1"/>
          <p:nvPr/>
        </p:nvSpPr>
        <p:spPr>
          <a:xfrm>
            <a:off x="7919399" y="2200063"/>
            <a:ext cx="510075"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ko-KR" sz="5000" dirty="0">
                <a:solidFill>
                  <a:srgbClr val="502800"/>
                </a:solidFill>
                <a:latin typeface="Calibri"/>
                <a:cs typeface="Calibri"/>
                <a:sym typeface="Calibri"/>
              </a:rPr>
              <a:t>4</a:t>
            </a:r>
            <a:endParaRPr dirty="0">
              <a:solidFill>
                <a:srgbClr val="502800"/>
              </a:solidFill>
            </a:endParaRPr>
          </a:p>
        </p:txBody>
      </p:sp>
      <p:sp>
        <p:nvSpPr>
          <p:cNvPr id="73" name="Google Shape;42;p7"/>
          <p:cNvSpPr/>
          <p:nvPr/>
        </p:nvSpPr>
        <p:spPr>
          <a:xfrm>
            <a:off x="4014382" y="3286065"/>
            <a:ext cx="32961" cy="964723"/>
          </a:xfrm>
          <a:custGeom>
            <a:avLst/>
            <a:gdLst/>
            <a:ahLst/>
            <a:cxnLst/>
            <a:rect l="l" t="t" r="r" b="b"/>
            <a:pathLst>
              <a:path w="36" h="1051" extrusionOk="0">
                <a:moveTo>
                  <a:pt x="18" y="1051"/>
                </a:moveTo>
                <a:cubicBezTo>
                  <a:pt x="8" y="1051"/>
                  <a:pt x="0" y="1046"/>
                  <a:pt x="0" y="1040"/>
                </a:cubicBezTo>
                <a:cubicBezTo>
                  <a:pt x="0" y="11"/>
                  <a:pt x="0" y="11"/>
                  <a:pt x="0" y="11"/>
                </a:cubicBezTo>
                <a:cubicBezTo>
                  <a:pt x="0" y="5"/>
                  <a:pt x="8" y="0"/>
                  <a:pt x="18" y="0"/>
                </a:cubicBezTo>
                <a:cubicBezTo>
                  <a:pt x="28" y="0"/>
                  <a:pt x="36" y="5"/>
                  <a:pt x="36" y="11"/>
                </a:cubicBezTo>
                <a:cubicBezTo>
                  <a:pt x="36" y="1040"/>
                  <a:pt x="36" y="1040"/>
                  <a:pt x="36" y="1040"/>
                </a:cubicBezTo>
                <a:cubicBezTo>
                  <a:pt x="36" y="1046"/>
                  <a:pt x="28" y="1051"/>
                  <a:pt x="18" y="1051"/>
                </a:cubicBezTo>
                <a:close/>
              </a:path>
            </a:pathLst>
          </a:cu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rgbClr val="502800"/>
              </a:solidFill>
              <a:latin typeface="Calibri"/>
              <a:ea typeface="Calibri"/>
              <a:cs typeface="Calibri"/>
              <a:sym typeface="Calibri"/>
            </a:endParaRPr>
          </a:p>
        </p:txBody>
      </p:sp>
      <p:sp>
        <p:nvSpPr>
          <p:cNvPr id="74" name="Google Shape;52;p7"/>
          <p:cNvSpPr/>
          <p:nvPr/>
        </p:nvSpPr>
        <p:spPr>
          <a:xfrm>
            <a:off x="3288212" y="1965439"/>
            <a:ext cx="1440745" cy="1442647"/>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75" name="Google Shape;53;p7"/>
          <p:cNvSpPr/>
          <p:nvPr/>
        </p:nvSpPr>
        <p:spPr>
          <a:xfrm>
            <a:off x="3374813" y="2043403"/>
            <a:ext cx="1276067" cy="1278315"/>
          </a:xfrm>
          <a:prstGeom prst="ellipse">
            <a:avLst/>
          </a:prstGeom>
          <a:solidFill>
            <a:schemeClr val="l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76" name="Google Shape;58;p7"/>
          <p:cNvSpPr/>
          <p:nvPr/>
        </p:nvSpPr>
        <p:spPr>
          <a:xfrm>
            <a:off x="3902508" y="4083771"/>
            <a:ext cx="256711" cy="257344"/>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77" name="Google Shape;68;p7"/>
          <p:cNvSpPr txBox="1"/>
          <p:nvPr/>
        </p:nvSpPr>
        <p:spPr>
          <a:xfrm>
            <a:off x="3779984" y="2225668"/>
            <a:ext cx="510075"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000" dirty="0">
                <a:solidFill>
                  <a:srgbClr val="502800"/>
                </a:solidFill>
                <a:latin typeface="Calibri"/>
                <a:cs typeface="Calibri"/>
                <a:sym typeface="Calibri"/>
              </a:rPr>
              <a:t>2</a:t>
            </a:r>
            <a:endParaRPr dirty="0">
              <a:solidFill>
                <a:srgbClr val="502800"/>
              </a:solidFill>
            </a:endParaRPr>
          </a:p>
        </p:txBody>
      </p:sp>
      <p:sp>
        <p:nvSpPr>
          <p:cNvPr id="88" name="Google Shape;42;p7"/>
          <p:cNvSpPr/>
          <p:nvPr/>
        </p:nvSpPr>
        <p:spPr>
          <a:xfrm>
            <a:off x="6108715" y="3262486"/>
            <a:ext cx="32961" cy="964723"/>
          </a:xfrm>
          <a:custGeom>
            <a:avLst/>
            <a:gdLst/>
            <a:ahLst/>
            <a:cxnLst/>
            <a:rect l="l" t="t" r="r" b="b"/>
            <a:pathLst>
              <a:path w="36" h="1051" extrusionOk="0">
                <a:moveTo>
                  <a:pt x="18" y="1051"/>
                </a:moveTo>
                <a:cubicBezTo>
                  <a:pt x="8" y="1051"/>
                  <a:pt x="0" y="1046"/>
                  <a:pt x="0" y="1040"/>
                </a:cubicBezTo>
                <a:cubicBezTo>
                  <a:pt x="0" y="11"/>
                  <a:pt x="0" y="11"/>
                  <a:pt x="0" y="11"/>
                </a:cubicBezTo>
                <a:cubicBezTo>
                  <a:pt x="0" y="5"/>
                  <a:pt x="8" y="0"/>
                  <a:pt x="18" y="0"/>
                </a:cubicBezTo>
                <a:cubicBezTo>
                  <a:pt x="28" y="0"/>
                  <a:pt x="36" y="5"/>
                  <a:pt x="36" y="11"/>
                </a:cubicBezTo>
                <a:cubicBezTo>
                  <a:pt x="36" y="1040"/>
                  <a:pt x="36" y="1040"/>
                  <a:pt x="36" y="1040"/>
                </a:cubicBezTo>
                <a:cubicBezTo>
                  <a:pt x="36" y="1046"/>
                  <a:pt x="28" y="1051"/>
                  <a:pt x="18" y="1051"/>
                </a:cubicBezTo>
                <a:close/>
              </a:path>
            </a:pathLst>
          </a:cu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rgbClr val="502800"/>
              </a:solidFill>
              <a:latin typeface="Calibri"/>
              <a:ea typeface="Calibri"/>
              <a:cs typeface="Calibri"/>
              <a:sym typeface="Calibri"/>
            </a:endParaRPr>
          </a:p>
        </p:txBody>
      </p:sp>
      <p:sp>
        <p:nvSpPr>
          <p:cNvPr id="89" name="Google Shape;52;p7"/>
          <p:cNvSpPr/>
          <p:nvPr/>
        </p:nvSpPr>
        <p:spPr>
          <a:xfrm>
            <a:off x="5392276" y="1963724"/>
            <a:ext cx="1440745" cy="1442647"/>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90" name="Google Shape;53;p7"/>
          <p:cNvSpPr/>
          <p:nvPr/>
        </p:nvSpPr>
        <p:spPr>
          <a:xfrm>
            <a:off x="5478877" y="2041688"/>
            <a:ext cx="1276067" cy="1278315"/>
          </a:xfrm>
          <a:prstGeom prst="ellipse">
            <a:avLst/>
          </a:prstGeom>
          <a:solidFill>
            <a:schemeClr val="l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91" name="Google Shape;58;p7"/>
          <p:cNvSpPr/>
          <p:nvPr/>
        </p:nvSpPr>
        <p:spPr>
          <a:xfrm>
            <a:off x="5996524" y="4082056"/>
            <a:ext cx="256711" cy="257344"/>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92" name="Google Shape;68;p7"/>
          <p:cNvSpPr txBox="1"/>
          <p:nvPr/>
        </p:nvSpPr>
        <p:spPr>
          <a:xfrm>
            <a:off x="5863952" y="2213905"/>
            <a:ext cx="510075"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ko-KR" sz="5000" dirty="0">
                <a:solidFill>
                  <a:srgbClr val="502800"/>
                </a:solidFill>
                <a:latin typeface="Calibri"/>
                <a:cs typeface="Calibri"/>
                <a:sym typeface="Calibri"/>
              </a:rPr>
              <a:t>3</a:t>
            </a:r>
            <a:endParaRPr dirty="0">
              <a:solidFill>
                <a:srgbClr val="502800"/>
              </a:solidFill>
            </a:endParaRPr>
          </a:p>
        </p:txBody>
      </p:sp>
      <p:sp>
        <p:nvSpPr>
          <p:cNvPr id="103" name="Google Shape;62;p7"/>
          <p:cNvSpPr txBox="1"/>
          <p:nvPr/>
        </p:nvSpPr>
        <p:spPr>
          <a:xfrm>
            <a:off x="1038416" y="4460782"/>
            <a:ext cx="2044001" cy="737523"/>
          </a:xfrm>
          <a:prstGeom prst="rect">
            <a:avLst/>
          </a:prstGeom>
          <a:no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altLang="ko-KR" sz="1800" b="1" dirty="0">
                <a:solidFill>
                  <a:srgbClr val="502800"/>
                </a:solidFill>
                <a:latin typeface="+mj-ea"/>
                <a:ea typeface="+mj-ea"/>
                <a:cs typeface="Lato Light"/>
                <a:sym typeface="Lato Light"/>
              </a:rPr>
              <a:t>Abstract</a:t>
            </a:r>
          </a:p>
        </p:txBody>
      </p:sp>
      <p:sp>
        <p:nvSpPr>
          <p:cNvPr id="107" name="Google Shape;62;p7"/>
          <p:cNvSpPr txBox="1"/>
          <p:nvPr/>
        </p:nvSpPr>
        <p:spPr>
          <a:xfrm>
            <a:off x="5144532" y="4460783"/>
            <a:ext cx="2044001" cy="737522"/>
          </a:xfrm>
          <a:prstGeom prst="rect">
            <a:avLst/>
          </a:prstGeom>
          <a:no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altLang="ko-KR" b="1" dirty="0">
                <a:solidFill>
                  <a:srgbClr val="502800"/>
                </a:solidFill>
                <a:latin typeface="+mj-ea"/>
                <a:ea typeface="+mj-ea"/>
                <a:cs typeface="Lato Light"/>
                <a:sym typeface="Lato Light"/>
              </a:rPr>
              <a:t>Methods</a:t>
            </a:r>
            <a:endParaRPr lang="ko-KR" altLang="en-US" sz="1800" b="1" dirty="0">
              <a:solidFill>
                <a:srgbClr val="502800"/>
              </a:solidFill>
              <a:latin typeface="+mj-ea"/>
              <a:ea typeface="+mj-ea"/>
              <a:cs typeface="Lato Light"/>
              <a:sym typeface="Lato Light"/>
            </a:endParaRPr>
          </a:p>
        </p:txBody>
      </p:sp>
      <p:sp>
        <p:nvSpPr>
          <p:cNvPr id="46" name="Google Shape;62;p7">
            <a:extLst>
              <a:ext uri="{FF2B5EF4-FFF2-40B4-BE49-F238E27FC236}">
                <a16:creationId xmlns:a16="http://schemas.microsoft.com/office/drawing/2014/main" id="{AE9B3D98-6FCE-4E0D-8748-89D348372524}"/>
              </a:ext>
            </a:extLst>
          </p:cNvPr>
          <p:cNvSpPr txBox="1"/>
          <p:nvPr/>
        </p:nvSpPr>
        <p:spPr>
          <a:xfrm>
            <a:off x="2985468" y="4450784"/>
            <a:ext cx="2017999" cy="792503"/>
          </a:xfrm>
          <a:prstGeom prst="rect">
            <a:avLst/>
          </a:prstGeom>
          <a:no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altLang="ko-KR" b="1" dirty="0">
                <a:solidFill>
                  <a:srgbClr val="502800"/>
                </a:solidFill>
                <a:latin typeface="+mj-ea"/>
                <a:ea typeface="+mj-ea"/>
                <a:cs typeface="Lato Light"/>
                <a:sym typeface="Lato Light"/>
              </a:rPr>
              <a:t>Introduction</a:t>
            </a:r>
          </a:p>
        </p:txBody>
      </p:sp>
      <p:sp>
        <p:nvSpPr>
          <p:cNvPr id="47" name="Google Shape;62;p7">
            <a:extLst>
              <a:ext uri="{FF2B5EF4-FFF2-40B4-BE49-F238E27FC236}">
                <a16:creationId xmlns:a16="http://schemas.microsoft.com/office/drawing/2014/main" id="{EBF90775-809D-4284-BA95-CB3BA6E0F8A5}"/>
              </a:ext>
            </a:extLst>
          </p:cNvPr>
          <p:cNvSpPr txBox="1"/>
          <p:nvPr/>
        </p:nvSpPr>
        <p:spPr>
          <a:xfrm>
            <a:off x="7128374" y="4460783"/>
            <a:ext cx="2044001" cy="737522"/>
          </a:xfrm>
          <a:prstGeom prst="rect">
            <a:avLst/>
          </a:prstGeom>
          <a:no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sz="1800" b="1" dirty="0">
                <a:solidFill>
                  <a:srgbClr val="502800"/>
                </a:solidFill>
                <a:latin typeface="+mj-ea"/>
                <a:ea typeface="+mj-ea"/>
                <a:cs typeface="Lato Light"/>
                <a:sym typeface="Lato Light"/>
              </a:rPr>
              <a:t>Experiments</a:t>
            </a:r>
            <a:endParaRPr sz="1800" b="1" dirty="0">
              <a:solidFill>
                <a:srgbClr val="502800"/>
              </a:solidFill>
              <a:latin typeface="+mj-ea"/>
              <a:ea typeface="+mj-ea"/>
              <a:cs typeface="Lato Light"/>
              <a:sym typeface="Lato Light"/>
            </a:endParaRPr>
          </a:p>
        </p:txBody>
      </p:sp>
      <p:sp>
        <p:nvSpPr>
          <p:cNvPr id="33" name="Google Shape;44;p7">
            <a:extLst>
              <a:ext uri="{FF2B5EF4-FFF2-40B4-BE49-F238E27FC236}">
                <a16:creationId xmlns:a16="http://schemas.microsoft.com/office/drawing/2014/main" id="{1C3200E1-3C79-4787-8B70-7BC2CB421A35}"/>
              </a:ext>
            </a:extLst>
          </p:cNvPr>
          <p:cNvSpPr/>
          <p:nvPr/>
        </p:nvSpPr>
        <p:spPr>
          <a:xfrm>
            <a:off x="10143116" y="3238596"/>
            <a:ext cx="32961" cy="964723"/>
          </a:xfrm>
          <a:custGeom>
            <a:avLst/>
            <a:gdLst/>
            <a:ahLst/>
            <a:cxnLst/>
            <a:rect l="l" t="t" r="r" b="b"/>
            <a:pathLst>
              <a:path w="36" h="1051" extrusionOk="0">
                <a:moveTo>
                  <a:pt x="18" y="1051"/>
                </a:moveTo>
                <a:cubicBezTo>
                  <a:pt x="8" y="1051"/>
                  <a:pt x="0" y="1046"/>
                  <a:pt x="0" y="1040"/>
                </a:cubicBezTo>
                <a:cubicBezTo>
                  <a:pt x="0" y="11"/>
                  <a:pt x="0" y="11"/>
                  <a:pt x="0" y="11"/>
                </a:cubicBezTo>
                <a:cubicBezTo>
                  <a:pt x="0" y="5"/>
                  <a:pt x="8" y="0"/>
                  <a:pt x="18" y="0"/>
                </a:cubicBezTo>
                <a:cubicBezTo>
                  <a:pt x="28" y="0"/>
                  <a:pt x="36" y="5"/>
                  <a:pt x="36" y="11"/>
                </a:cubicBezTo>
                <a:cubicBezTo>
                  <a:pt x="36" y="1040"/>
                  <a:pt x="36" y="1040"/>
                  <a:pt x="36" y="1040"/>
                </a:cubicBezTo>
                <a:cubicBezTo>
                  <a:pt x="36" y="1046"/>
                  <a:pt x="28" y="1051"/>
                  <a:pt x="18" y="1051"/>
                </a:cubicBezTo>
                <a:close/>
              </a:path>
            </a:pathLst>
          </a:cu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rgbClr val="502800"/>
              </a:solidFill>
              <a:latin typeface="Calibri"/>
              <a:ea typeface="Calibri"/>
              <a:cs typeface="Calibri"/>
              <a:sym typeface="Calibri"/>
            </a:endParaRPr>
          </a:p>
        </p:txBody>
      </p:sp>
      <p:sp>
        <p:nvSpPr>
          <p:cNvPr id="34" name="Google Shape;56;p7">
            <a:extLst>
              <a:ext uri="{FF2B5EF4-FFF2-40B4-BE49-F238E27FC236}">
                <a16:creationId xmlns:a16="http://schemas.microsoft.com/office/drawing/2014/main" id="{49A863C8-FCE2-41B3-8830-125A7581F5DA}"/>
              </a:ext>
            </a:extLst>
          </p:cNvPr>
          <p:cNvSpPr/>
          <p:nvPr/>
        </p:nvSpPr>
        <p:spPr>
          <a:xfrm>
            <a:off x="9422744" y="1939834"/>
            <a:ext cx="1440745" cy="1442647"/>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5" name="Google Shape;57;p7">
            <a:extLst>
              <a:ext uri="{FF2B5EF4-FFF2-40B4-BE49-F238E27FC236}">
                <a16:creationId xmlns:a16="http://schemas.microsoft.com/office/drawing/2014/main" id="{F5D0439D-E2C5-407F-BD4F-B6B06EB0EBEB}"/>
              </a:ext>
            </a:extLst>
          </p:cNvPr>
          <p:cNvSpPr/>
          <p:nvPr/>
        </p:nvSpPr>
        <p:spPr>
          <a:xfrm>
            <a:off x="9508710" y="2017798"/>
            <a:ext cx="1276067" cy="1278315"/>
          </a:xfrm>
          <a:prstGeom prst="ellipse">
            <a:avLst/>
          </a:prstGeom>
          <a:solidFill>
            <a:schemeClr val="bg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6" name="Google Shape;60;p7">
            <a:extLst>
              <a:ext uri="{FF2B5EF4-FFF2-40B4-BE49-F238E27FC236}">
                <a16:creationId xmlns:a16="http://schemas.microsoft.com/office/drawing/2014/main" id="{CEA481CE-DA14-456A-9EE9-090D5554B231}"/>
              </a:ext>
            </a:extLst>
          </p:cNvPr>
          <p:cNvSpPr/>
          <p:nvPr/>
        </p:nvSpPr>
        <p:spPr>
          <a:xfrm>
            <a:off x="10031558" y="4058166"/>
            <a:ext cx="256711" cy="257344"/>
          </a:xfrm>
          <a:prstGeom prst="ellipse">
            <a:avLst/>
          </a:prstGeom>
          <a:solidFill>
            <a:srgbClr val="502800"/>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37" name="Google Shape;70;p7">
            <a:extLst>
              <a:ext uri="{FF2B5EF4-FFF2-40B4-BE49-F238E27FC236}">
                <a16:creationId xmlns:a16="http://schemas.microsoft.com/office/drawing/2014/main" id="{F79BBF2C-305F-4997-B4D2-9703E5B103F8}"/>
              </a:ext>
            </a:extLst>
          </p:cNvPr>
          <p:cNvSpPr txBox="1"/>
          <p:nvPr/>
        </p:nvSpPr>
        <p:spPr>
          <a:xfrm>
            <a:off x="9910071" y="2200063"/>
            <a:ext cx="510075" cy="8617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ko-KR" sz="5000" dirty="0">
                <a:solidFill>
                  <a:srgbClr val="502800"/>
                </a:solidFill>
                <a:latin typeface="Calibri"/>
                <a:cs typeface="Calibri"/>
                <a:sym typeface="Calibri"/>
              </a:rPr>
              <a:t>5</a:t>
            </a:r>
            <a:endParaRPr dirty="0">
              <a:solidFill>
                <a:srgbClr val="502800"/>
              </a:solidFill>
            </a:endParaRPr>
          </a:p>
        </p:txBody>
      </p:sp>
      <p:sp>
        <p:nvSpPr>
          <p:cNvPr id="38" name="Google Shape;62;p7">
            <a:extLst>
              <a:ext uri="{FF2B5EF4-FFF2-40B4-BE49-F238E27FC236}">
                <a16:creationId xmlns:a16="http://schemas.microsoft.com/office/drawing/2014/main" id="{37443F4E-8C01-43C8-AC1A-D572A43F7A06}"/>
              </a:ext>
            </a:extLst>
          </p:cNvPr>
          <p:cNvSpPr txBox="1"/>
          <p:nvPr/>
        </p:nvSpPr>
        <p:spPr>
          <a:xfrm>
            <a:off x="9109583" y="4450784"/>
            <a:ext cx="2044001" cy="737522"/>
          </a:xfrm>
          <a:prstGeom prst="rect">
            <a:avLst/>
          </a:prstGeom>
          <a:no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sz="1800" b="1" dirty="0">
                <a:solidFill>
                  <a:srgbClr val="502800"/>
                </a:solidFill>
                <a:latin typeface="+mj-ea"/>
                <a:ea typeface="+mj-ea"/>
                <a:cs typeface="Lato Light"/>
                <a:sym typeface="Lato Light"/>
              </a:rPr>
              <a:t>Conclusion</a:t>
            </a:r>
            <a:endParaRPr sz="1800" b="1" dirty="0">
              <a:solidFill>
                <a:srgbClr val="502800"/>
              </a:solidFill>
              <a:latin typeface="+mj-ea"/>
              <a:ea typeface="+mj-ea"/>
              <a:cs typeface="Lato Light"/>
              <a:sym typeface="La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20</a:t>
            </a:fld>
            <a:endParaRPr lang="ko-KR" altLang="en-US" dirty="0"/>
          </a:p>
        </p:txBody>
      </p:sp>
      <p:pic>
        <p:nvPicPr>
          <p:cNvPr id="3" name="그림 2">
            <a:extLst>
              <a:ext uri="{FF2B5EF4-FFF2-40B4-BE49-F238E27FC236}">
                <a16:creationId xmlns:a16="http://schemas.microsoft.com/office/drawing/2014/main" id="{2A110C28-B69F-71C8-5253-C11C67197209}"/>
              </a:ext>
            </a:extLst>
          </p:cNvPr>
          <p:cNvPicPr>
            <a:picLocks noChangeAspect="1"/>
          </p:cNvPicPr>
          <p:nvPr/>
        </p:nvPicPr>
        <p:blipFill>
          <a:blip r:embed="rId3"/>
          <a:stretch>
            <a:fillRect/>
          </a:stretch>
        </p:blipFill>
        <p:spPr>
          <a:xfrm>
            <a:off x="7180613" y="3434633"/>
            <a:ext cx="3724835" cy="3262710"/>
          </a:xfrm>
          <a:prstGeom prst="rect">
            <a:avLst/>
          </a:prstGeom>
        </p:spPr>
      </p:pic>
      <p:sp>
        <p:nvSpPr>
          <p:cNvPr id="2" name="TextBox 1">
            <a:extLst>
              <a:ext uri="{FF2B5EF4-FFF2-40B4-BE49-F238E27FC236}">
                <a16:creationId xmlns:a16="http://schemas.microsoft.com/office/drawing/2014/main" id="{D2C8702A-1366-CAB6-88A7-597DE0F0ED3C}"/>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3.5 Using predictions from the spatial context as a teacher</a:t>
            </a:r>
          </a:p>
        </p:txBody>
      </p:sp>
      <p:pic>
        <p:nvPicPr>
          <p:cNvPr id="4" name="Picture 2" descr="mlp">
            <a:extLst>
              <a:ext uri="{FF2B5EF4-FFF2-40B4-BE49-F238E27FC236}">
                <a16:creationId xmlns:a16="http://schemas.microsoft.com/office/drawing/2014/main" id="{C68D2646-8F85-F5CD-1550-149B97D80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52" y="3186957"/>
            <a:ext cx="3536916" cy="35103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690436-8E91-F8EA-A3FE-D3831A785650}"/>
              </a:ext>
            </a:extLst>
          </p:cNvPr>
          <p:cNvSpPr txBox="1"/>
          <p:nvPr/>
        </p:nvSpPr>
        <p:spPr>
          <a:xfrm>
            <a:off x="202709" y="1392250"/>
            <a:ext cx="11660739" cy="1754326"/>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Times" panose="02020603050405020304" pitchFamily="18" charset="0"/>
                <a:cs typeface="Times" panose="02020603050405020304" pitchFamily="18" charset="0"/>
              </a:rPr>
              <a:t>In the recurrent net, the objective is to have </a:t>
            </a:r>
            <a:r>
              <a:rPr lang="en-US" altLang="ko-KR" b="1" dirty="0">
                <a:latin typeface="Times" panose="02020603050405020304" pitchFamily="18" charset="0"/>
                <a:cs typeface="Times" panose="02020603050405020304" pitchFamily="18" charset="0"/>
              </a:rPr>
              <a:t>good agreement</a:t>
            </a:r>
            <a:r>
              <a:rPr lang="en-US" altLang="ko-KR" dirty="0">
                <a:latin typeface="Times" panose="02020603050405020304" pitchFamily="18" charset="0"/>
                <a:cs typeface="Times" panose="02020603050405020304" pitchFamily="18" charset="0"/>
              </a:rPr>
              <a:t> between the input from the layer above and the input from the layer below for positive data and bad agreement for negative data</a:t>
            </a:r>
          </a:p>
          <a:p>
            <a:pPr marL="285750" indent="-285750">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dirty="0">
                <a:latin typeface="Times" panose="02020603050405020304" pitchFamily="18" charset="0"/>
                <a:cs typeface="Times" panose="02020603050405020304" pitchFamily="18" charset="0"/>
              </a:rPr>
              <a:t>The top-down input will be determined by a larger region of the image and will be the result of more stages of processing so it can be viewed as a contextual prediction for what should be produced by the bottom-up input which is based on a more local region of the image. </a:t>
            </a:r>
          </a:p>
        </p:txBody>
      </p:sp>
    </p:spTree>
    <p:extLst>
      <p:ext uri="{BB962C8B-B14F-4D97-AF65-F5344CB8AC3E}">
        <p14:creationId xmlns:p14="http://schemas.microsoft.com/office/powerpoint/2010/main" val="74022647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21</a:t>
            </a:fld>
            <a:endParaRPr lang="ko-KR" altLang="en-US" dirty="0"/>
          </a:p>
        </p:txBody>
      </p:sp>
      <p:sp>
        <p:nvSpPr>
          <p:cNvPr id="4" name="TextBox 3">
            <a:extLst>
              <a:ext uri="{FF2B5EF4-FFF2-40B4-BE49-F238E27FC236}">
                <a16:creationId xmlns:a16="http://schemas.microsoft.com/office/drawing/2014/main" id="{371F58D0-95FB-F667-EF88-65A44D40A6AD}"/>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4. Experiments with CIFAR-10</a:t>
            </a:r>
          </a:p>
        </p:txBody>
      </p:sp>
      <p:pic>
        <p:nvPicPr>
          <p:cNvPr id="3" name="그림 2">
            <a:extLst>
              <a:ext uri="{FF2B5EF4-FFF2-40B4-BE49-F238E27FC236}">
                <a16:creationId xmlns:a16="http://schemas.microsoft.com/office/drawing/2014/main" id="{0382D3DC-AAAD-9AF9-2578-9775A0EFC3A5}"/>
              </a:ext>
            </a:extLst>
          </p:cNvPr>
          <p:cNvPicPr>
            <a:picLocks noChangeAspect="1"/>
          </p:cNvPicPr>
          <p:nvPr/>
        </p:nvPicPr>
        <p:blipFill rotWithShape="1">
          <a:blip r:embed="rId3"/>
          <a:srcRect b="4226"/>
          <a:stretch/>
        </p:blipFill>
        <p:spPr>
          <a:xfrm>
            <a:off x="3787553" y="1295400"/>
            <a:ext cx="5171127" cy="5426075"/>
          </a:xfrm>
          <a:prstGeom prst="rect">
            <a:avLst/>
          </a:prstGeom>
        </p:spPr>
      </p:pic>
    </p:spTree>
    <p:extLst>
      <p:ext uri="{BB962C8B-B14F-4D97-AF65-F5344CB8AC3E}">
        <p14:creationId xmlns:p14="http://schemas.microsoft.com/office/powerpoint/2010/main" val="343902470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202710" y="1826599"/>
            <a:ext cx="6553690" cy="3970318"/>
          </a:xfrm>
          <a:prstGeom prst="rect">
            <a:avLst/>
          </a:prstGeom>
          <a:noFill/>
        </p:spPr>
        <p:txBody>
          <a:bodyPr wrap="square">
            <a:spAutoFit/>
          </a:bodyPr>
          <a:lstStyle/>
          <a:p>
            <a:pPr marL="285750" indent="-285750" algn="just">
              <a:buFont typeface="Arial" panose="020B0604020202020204" pitchFamily="34" charset="0"/>
              <a:buChar char="•"/>
            </a:pPr>
            <a:r>
              <a:rPr lang="en-US" altLang="ko-KR" dirty="0">
                <a:latin typeface="Times" panose="02020603050405020304" pitchFamily="18" charset="0"/>
                <a:cs typeface="Times" panose="02020603050405020304" pitchFamily="18" charset="0"/>
              </a:rPr>
              <a:t>Consider the task of learning to predict the next character in a string from the previous 10 characters. </a:t>
            </a:r>
          </a:p>
          <a:p>
            <a:pPr marL="285750" indent="-285750" algn="just">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altLang="ko-KR" dirty="0">
                <a:latin typeface="Times" panose="02020603050405020304" pitchFamily="18" charset="0"/>
                <a:cs typeface="Times" panose="02020603050405020304" pitchFamily="18" charset="0"/>
              </a:rPr>
              <a:t>One simple way to do this is to use several hidden layers to extract higher-order features of the preceding 10 character string and then to use the activities of the hidden units in these layers as inputs to a </a:t>
            </a:r>
            <a:r>
              <a:rPr lang="en-US" altLang="ko-KR" dirty="0" err="1">
                <a:latin typeface="Times" panose="02020603050405020304" pitchFamily="18" charset="0"/>
                <a:cs typeface="Times" panose="02020603050405020304" pitchFamily="18" charset="0"/>
              </a:rPr>
              <a:t>softmax</a:t>
            </a:r>
            <a:r>
              <a:rPr lang="en-US" altLang="ko-KR" dirty="0">
                <a:latin typeface="Times" panose="02020603050405020304" pitchFamily="18" charset="0"/>
                <a:cs typeface="Times" panose="02020603050405020304" pitchFamily="18" charset="0"/>
              </a:rPr>
              <a:t> that predicts the probability distribution over all possible next characters.</a:t>
            </a:r>
          </a:p>
          <a:p>
            <a:pPr marL="285750" indent="-285750" algn="just">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altLang="ko-KR" dirty="0">
                <a:latin typeface="Times" panose="02020603050405020304" pitchFamily="18" charset="0"/>
                <a:cs typeface="Times" panose="02020603050405020304" pitchFamily="18" charset="0"/>
              </a:rPr>
              <a:t>The hidden layers can be trained by using strings of 10 characters from the real data as the positive data and strings in which the last character has been replaced by a prediction from the previous 10 characters as the negative data.</a:t>
            </a:r>
          </a:p>
          <a:p>
            <a:pPr marL="285750" indent="-285750" algn="just">
              <a:buFont typeface="Arial" panose="020B0604020202020204" pitchFamily="34" charset="0"/>
              <a:buChar char="•"/>
            </a:pPr>
            <a:endParaRPr lang="en-US" altLang="ko-KR" dirty="0">
              <a:latin typeface="Times" panose="02020603050405020304" pitchFamily="18" charset="0"/>
              <a:cs typeface="Times" panose="02020603050405020304" pitchFamily="18" charset="0"/>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22</a:t>
            </a:fld>
            <a:endParaRPr lang="ko-KR" altLang="en-US" dirty="0"/>
          </a:p>
        </p:txBody>
      </p:sp>
      <p:pic>
        <p:nvPicPr>
          <p:cNvPr id="2050" name="Picture 2">
            <a:extLst>
              <a:ext uri="{FF2B5EF4-FFF2-40B4-BE49-F238E27FC236}">
                <a16:creationId xmlns:a16="http://schemas.microsoft.com/office/drawing/2014/main" id="{3A9B553B-D2D6-FEB6-5126-E82A36697E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6030" y="1847705"/>
            <a:ext cx="4533260" cy="3859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1F58D0-95FB-F667-EF88-65A44D40A6AD}"/>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4.1 A simple sequence learning example of FF</a:t>
            </a:r>
          </a:p>
        </p:txBody>
      </p:sp>
    </p:spTree>
    <p:extLst>
      <p:ext uri="{BB962C8B-B14F-4D97-AF65-F5344CB8AC3E}">
        <p14:creationId xmlns:p14="http://schemas.microsoft.com/office/powerpoint/2010/main" val="176287539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23</a:t>
            </a:fld>
            <a:endParaRPr lang="ko-KR" altLang="en-US" dirty="0"/>
          </a:p>
        </p:txBody>
      </p:sp>
      <p:sp>
        <p:nvSpPr>
          <p:cNvPr id="4" name="TextBox 3">
            <a:extLst>
              <a:ext uri="{FF2B5EF4-FFF2-40B4-BE49-F238E27FC236}">
                <a16:creationId xmlns:a16="http://schemas.microsoft.com/office/drawing/2014/main" id="{371F58D0-95FB-F667-EF88-65A44D40A6AD}"/>
              </a:ext>
            </a:extLst>
          </p:cNvPr>
          <p:cNvSpPr txBox="1"/>
          <p:nvPr/>
        </p:nvSpPr>
        <p:spPr>
          <a:xfrm>
            <a:off x="202710" y="829342"/>
            <a:ext cx="11786580" cy="369332"/>
          </a:xfrm>
          <a:prstGeom prst="rect">
            <a:avLst/>
          </a:prstGeom>
          <a:noFill/>
        </p:spPr>
        <p:txBody>
          <a:bodyPr wrap="square">
            <a:spAutoFit/>
          </a:bodyPr>
          <a:lstStyle/>
          <a:p>
            <a:pPr marL="285750" indent="-285750">
              <a:buFont typeface="Arial" panose="020B0604020202020204" pitchFamily="34" charset="0"/>
              <a:buChar char="•"/>
            </a:pPr>
            <a:r>
              <a:rPr lang="en-US" altLang="ko-KR" b="1" dirty="0"/>
              <a:t> 4.1 A simple sequence learning example of FF</a:t>
            </a:r>
          </a:p>
        </p:txBody>
      </p:sp>
      <p:pic>
        <p:nvPicPr>
          <p:cNvPr id="3" name="그림 2">
            <a:extLst>
              <a:ext uri="{FF2B5EF4-FFF2-40B4-BE49-F238E27FC236}">
                <a16:creationId xmlns:a16="http://schemas.microsoft.com/office/drawing/2014/main" id="{0C1B8F53-05A9-7C48-E6AB-16674D36E0A5}"/>
              </a:ext>
            </a:extLst>
          </p:cNvPr>
          <p:cNvPicPr>
            <a:picLocks noChangeAspect="1"/>
          </p:cNvPicPr>
          <p:nvPr/>
        </p:nvPicPr>
        <p:blipFill>
          <a:blip r:embed="rId3"/>
          <a:stretch>
            <a:fillRect/>
          </a:stretch>
        </p:blipFill>
        <p:spPr>
          <a:xfrm>
            <a:off x="3481744" y="1790700"/>
            <a:ext cx="5228511" cy="4428458"/>
          </a:xfrm>
          <a:prstGeom prst="rect">
            <a:avLst/>
          </a:prstGeom>
        </p:spPr>
      </p:pic>
    </p:spTree>
    <p:extLst>
      <p:ext uri="{BB962C8B-B14F-4D97-AF65-F5344CB8AC3E}">
        <p14:creationId xmlns:p14="http://schemas.microsoft.com/office/powerpoint/2010/main" val="66152960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3F3B33-3E70-494F-83C9-5DDCDFB0229E}"/>
              </a:ext>
            </a:extLst>
          </p:cNvPr>
          <p:cNvSpPr txBox="1"/>
          <p:nvPr/>
        </p:nvSpPr>
        <p:spPr>
          <a:xfrm>
            <a:off x="397255" y="1217459"/>
            <a:ext cx="8744370" cy="2308324"/>
          </a:xfrm>
          <a:prstGeom prst="rect">
            <a:avLst/>
          </a:prstGeom>
          <a:noFill/>
        </p:spPr>
        <p:txBody>
          <a:bodyPr wrap="square">
            <a:spAutoFit/>
          </a:bodyPr>
          <a:lstStyle/>
          <a:p>
            <a:pPr marL="285750" indent="-285750">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hlinkClick r:id="rId3"/>
              </a:rPr>
              <a:t>https://www.youtube.com/watch?v=rVzDRfO2sgs</a:t>
            </a: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Code:</a:t>
            </a:r>
          </a:p>
          <a:p>
            <a:pPr marL="285750" indent="-285750">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hlinkClick r:id="rId4"/>
              </a:rPr>
              <a:t>https://github.com/ghadialhajj/FF_unsupervised/blob/master/main.py#L142</a:t>
            </a:r>
            <a:endParaRPr lang="en-US" altLang="ko-KR" sz="1600" b="1" dirty="0">
              <a:latin typeface="맑은 고딕" panose="020B0503020000020004" pitchFamily="50" charset="-127"/>
              <a:ea typeface="맑은 고딕" panose="020B0503020000020004" pitchFamily="50" charset="-127"/>
            </a:endParaRPr>
          </a:p>
          <a:p>
            <a:pPr marL="285750" indent="-285750">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https://github.com/mohammadpz/pytorch_forward_forward/blob/main/main.py</a:t>
            </a:r>
          </a:p>
        </p:txBody>
      </p:sp>
      <p:sp>
        <p:nvSpPr>
          <p:cNvPr id="4" name="슬라이드 번호 개체 틀 3"/>
          <p:cNvSpPr>
            <a:spLocks noGrp="1"/>
          </p:cNvSpPr>
          <p:nvPr>
            <p:ph type="sldNum" sz="quarter" idx="12"/>
          </p:nvPr>
        </p:nvSpPr>
        <p:spPr/>
        <p:txBody>
          <a:bodyPr/>
          <a:lstStyle/>
          <a:p>
            <a:fld id="{B1E9CC31-2EA2-46CA-8391-80B819DB789C}" type="slidenum">
              <a:rPr lang="ko-KR" altLang="en-US" smtClean="0"/>
              <a:pPr/>
              <a:t>24</a:t>
            </a:fld>
            <a:endParaRPr lang="ko-KR" altLang="en-US" dirty="0"/>
          </a:p>
        </p:txBody>
      </p:sp>
      <p:sp>
        <p:nvSpPr>
          <p:cNvPr id="6" name="Rectangle 5"/>
          <p:cNvSpPr/>
          <p:nvPr/>
        </p:nvSpPr>
        <p:spPr>
          <a:xfrm>
            <a:off x="-33452" y="-5357"/>
            <a:ext cx="12225452"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Reference</a:t>
            </a:r>
            <a:endParaRPr lang="ko-KR" altLang="en-US" sz="3200" b="1" dirty="0">
              <a:solidFill>
                <a:srgbClr val="433A31"/>
              </a:solidFill>
              <a:latin typeface="+mj-ea"/>
              <a:ea typeface="+mj-ea"/>
              <a:cs typeface="Lato Light"/>
              <a:sym typeface="Lato Light"/>
            </a:endParaRPr>
          </a:p>
        </p:txBody>
      </p:sp>
    </p:spTree>
    <p:extLst>
      <p:ext uri="{BB962C8B-B14F-4D97-AF65-F5344CB8AC3E}">
        <p14:creationId xmlns:p14="http://schemas.microsoft.com/office/powerpoint/2010/main" val="373928407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p:cNvSpPr>
            <a:spLocks noGrp="1"/>
          </p:cNvSpPr>
          <p:nvPr>
            <p:ph type="sldNum" sz="quarter" idx="12"/>
          </p:nvPr>
        </p:nvSpPr>
        <p:spPr/>
        <p:txBody>
          <a:bodyPr/>
          <a:lstStyle/>
          <a:p>
            <a:fld id="{B1E9CC31-2EA2-46CA-8391-80B819DB789C}" type="slidenum">
              <a:rPr lang="ko-KR" altLang="en-US" smtClean="0"/>
              <a:pPr/>
              <a:t>25</a:t>
            </a:fld>
            <a:endParaRPr lang="ko-KR" altLang="en-US" dirty="0"/>
          </a:p>
        </p:txBody>
      </p:sp>
      <p:sp>
        <p:nvSpPr>
          <p:cNvPr id="7" name="TextBox 6">
            <a:extLst>
              <a:ext uri="{FF2B5EF4-FFF2-40B4-BE49-F238E27FC236}">
                <a16:creationId xmlns:a16="http://schemas.microsoft.com/office/drawing/2014/main" id="{DEE848FA-0AC8-4400-AECE-AAFBD7A7985F}"/>
              </a:ext>
            </a:extLst>
          </p:cNvPr>
          <p:cNvSpPr txBox="1"/>
          <p:nvPr/>
        </p:nvSpPr>
        <p:spPr>
          <a:xfrm>
            <a:off x="541809" y="2494895"/>
            <a:ext cx="11108381" cy="830997"/>
          </a:xfrm>
          <a:prstGeom prst="rect">
            <a:avLst/>
          </a:prstGeom>
          <a:noFill/>
        </p:spPr>
        <p:txBody>
          <a:bodyPr wrap="square">
            <a:spAutoFit/>
          </a:bodyPr>
          <a:lstStyle/>
          <a:p>
            <a:pPr algn="ctr"/>
            <a:r>
              <a:rPr lang="en-US" altLang="ko-KR" sz="4800" b="1" dirty="0"/>
              <a:t>Thank you for your Attention….!</a:t>
            </a:r>
            <a:endParaRPr lang="ko-KR" altLang="en-US" sz="4800" b="1" dirty="0"/>
          </a:p>
        </p:txBody>
      </p:sp>
      <p:pic>
        <p:nvPicPr>
          <p:cNvPr id="4" name="그림 3" descr="그리기이(가) 표시된 사진&#10;&#10;자동 생성된 설명">
            <a:extLst>
              <a:ext uri="{FF2B5EF4-FFF2-40B4-BE49-F238E27FC236}">
                <a16:creationId xmlns:a16="http://schemas.microsoft.com/office/drawing/2014/main" id="{7DE56C84-F0C8-4EED-A0EE-20F6CCAB2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4098" y="6349814"/>
            <a:ext cx="1336255" cy="310702"/>
          </a:xfrm>
          <a:prstGeom prst="rect">
            <a:avLst/>
          </a:prstGeom>
        </p:spPr>
      </p:pic>
      <p:pic>
        <p:nvPicPr>
          <p:cNvPr id="5" name="그림 4" descr="표지판, 음식, 플레이트, 그리기이(가) 표시된 사진&#10;&#10;자동 생성된 설명">
            <a:extLst>
              <a:ext uri="{FF2B5EF4-FFF2-40B4-BE49-F238E27FC236}">
                <a16:creationId xmlns:a16="http://schemas.microsoft.com/office/drawing/2014/main" id="{603AC093-5B10-45ED-9C7F-4504B11256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5244" y="6320500"/>
            <a:ext cx="1336255" cy="369331"/>
          </a:xfrm>
          <a:prstGeom prst="rect">
            <a:avLst/>
          </a:prstGeom>
        </p:spPr>
      </p:pic>
      <p:pic>
        <p:nvPicPr>
          <p:cNvPr id="6" name="그림 5" descr="그리기이(가) 표시된 사진&#10;&#10;자동 생성된 설명">
            <a:extLst>
              <a:ext uri="{FF2B5EF4-FFF2-40B4-BE49-F238E27FC236}">
                <a16:creationId xmlns:a16="http://schemas.microsoft.com/office/drawing/2014/main" id="{3C45BFA3-76C5-45C7-AF42-41B8C3E697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8494" y="267573"/>
            <a:ext cx="1259425" cy="480388"/>
          </a:xfrm>
          <a:prstGeom prst="rect">
            <a:avLst/>
          </a:prstGeom>
        </p:spPr>
      </p:pic>
    </p:spTree>
    <p:extLst>
      <p:ext uri="{BB962C8B-B14F-4D97-AF65-F5344CB8AC3E}">
        <p14:creationId xmlns:p14="http://schemas.microsoft.com/office/powerpoint/2010/main" val="271684276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p:nvPr/>
        </p:nvSpPr>
        <p:spPr>
          <a:xfrm>
            <a:off x="-33452" y="2882909"/>
            <a:ext cx="12225452" cy="1387640"/>
          </a:xfrm>
          <a:prstGeom prst="rect">
            <a:avLst/>
          </a:prstGeom>
          <a:solidFill>
            <a:srgbClr val="DAD2C3"/>
          </a:solidFill>
          <a:ln>
            <a:noFill/>
          </a:ln>
        </p:spPr>
        <p:txBody>
          <a:bodyPr spcFirstLastPara="1" wrap="square" lIns="91425" tIns="45700" rIns="91425" bIns="45700" anchor="t" anchorCtr="0">
            <a:noAutofit/>
          </a:bodyPr>
          <a:lstStyle/>
          <a:p>
            <a:pPr marL="0" marR="0" lvl="0" indent="0" algn="ctr" rtl="0">
              <a:lnSpc>
                <a:spcPct val="111000"/>
              </a:lnSpc>
              <a:spcBef>
                <a:spcPts val="0"/>
              </a:spcBef>
              <a:spcAft>
                <a:spcPts val="0"/>
              </a:spcAft>
              <a:buNone/>
            </a:pPr>
            <a:r>
              <a:rPr lang="en-US" altLang="ko-KR" sz="3600" b="1" dirty="0">
                <a:solidFill>
                  <a:srgbClr val="502800"/>
                </a:solidFill>
                <a:latin typeface="+mj-ea"/>
                <a:ea typeface="+mj-ea"/>
                <a:cs typeface="Lato Light"/>
                <a:sym typeface="Lato Light"/>
              </a:rPr>
              <a:t>Background</a:t>
            </a:r>
          </a:p>
          <a:p>
            <a:pPr marL="0" marR="0" lvl="0" indent="0" algn="ctr" rtl="0">
              <a:lnSpc>
                <a:spcPct val="111000"/>
              </a:lnSpc>
              <a:spcBef>
                <a:spcPts val="0"/>
              </a:spcBef>
              <a:spcAft>
                <a:spcPts val="0"/>
              </a:spcAft>
              <a:buNone/>
            </a:pPr>
            <a:r>
              <a:rPr lang="en-US" altLang="ko-KR" sz="3600" b="1" dirty="0">
                <a:solidFill>
                  <a:srgbClr val="4D5156"/>
                </a:solidFill>
                <a:latin typeface="arial" panose="020B0604020202020204" pitchFamily="34" charset="0"/>
                <a:ea typeface="+mj-ea"/>
                <a:cs typeface="Lato Light"/>
                <a:sym typeface="Lato Light"/>
              </a:rPr>
              <a:t>Back-propagation</a:t>
            </a:r>
            <a:endParaRPr lang="en-US" altLang="ko-KR" sz="3600" b="1" dirty="0">
              <a:solidFill>
                <a:srgbClr val="502800"/>
              </a:solidFill>
              <a:latin typeface="+mj-ea"/>
              <a:ea typeface="+mj-ea"/>
              <a:cs typeface="Lato Light"/>
              <a:sym typeface="Lato Light"/>
            </a:endParaRPr>
          </a:p>
        </p:txBody>
      </p:sp>
    </p:spTree>
    <p:extLst>
      <p:ext uri="{BB962C8B-B14F-4D97-AF65-F5344CB8AC3E}">
        <p14:creationId xmlns:p14="http://schemas.microsoft.com/office/powerpoint/2010/main" val="427821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Introduction</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57750" y="904579"/>
            <a:ext cx="11981850" cy="923330"/>
          </a:xfrm>
          <a:prstGeom prst="rect">
            <a:avLst/>
          </a:prstGeom>
          <a:noFill/>
        </p:spPr>
        <p:txBody>
          <a:bodyPr wrap="square">
            <a:spAutoFit/>
          </a:bodyPr>
          <a:lstStyle/>
          <a:p>
            <a:pPr marL="457200" indent="-457200">
              <a:buFont typeface="Arial" panose="020B0604020202020204" pitchFamily="34" charset="0"/>
              <a:buChar char="•"/>
            </a:pPr>
            <a:endParaRPr lang="en-US" altLang="ko-KR" sz="1800" b="1" dirty="0">
              <a:latin typeface="+mj-ea"/>
              <a:ea typeface="+mj-ea"/>
            </a:endParaRPr>
          </a:p>
          <a:p>
            <a:endParaRPr lang="en-US" altLang="ko-KR" sz="1800" b="1" dirty="0">
              <a:latin typeface="+mj-ea"/>
              <a:ea typeface="+mj-ea"/>
            </a:endParaRPr>
          </a:p>
          <a:p>
            <a:pPr marL="457200" indent="-457200">
              <a:buFont typeface="Arial" panose="020B0604020202020204" pitchFamily="34" charset="0"/>
              <a:buChar char="•"/>
            </a:pPr>
            <a:endParaRPr lang="en-US" altLang="ko-KR" sz="1800" b="1" dirty="0">
              <a:latin typeface="+mj-ea"/>
              <a:ea typeface="+mj-ea"/>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4</a:t>
            </a:fld>
            <a:endParaRPr lang="ko-KR" altLang="en-US" dirty="0"/>
          </a:p>
        </p:txBody>
      </p:sp>
      <p:pic>
        <p:nvPicPr>
          <p:cNvPr id="13" name="그림 12">
            <a:extLst>
              <a:ext uri="{FF2B5EF4-FFF2-40B4-BE49-F238E27FC236}">
                <a16:creationId xmlns:a16="http://schemas.microsoft.com/office/drawing/2014/main" id="{0898C651-238A-AF59-1A5C-942E9618D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98576"/>
            <a:ext cx="8991600" cy="5057774"/>
          </a:xfrm>
          <a:prstGeom prst="rect">
            <a:avLst/>
          </a:prstGeom>
        </p:spPr>
      </p:pic>
    </p:spTree>
    <p:extLst>
      <p:ext uri="{BB962C8B-B14F-4D97-AF65-F5344CB8AC3E}">
        <p14:creationId xmlns:p14="http://schemas.microsoft.com/office/powerpoint/2010/main" val="17073866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5" name="그림 4">
            <a:extLst>
              <a:ext uri="{FF2B5EF4-FFF2-40B4-BE49-F238E27FC236}">
                <a16:creationId xmlns:a16="http://schemas.microsoft.com/office/drawing/2014/main" id="{2A8744A8-A4EB-FF6A-A385-A436FEC69BB1}"/>
              </a:ext>
            </a:extLst>
          </p:cNvPr>
          <p:cNvPicPr>
            <a:picLocks noChangeAspect="1"/>
          </p:cNvPicPr>
          <p:nvPr/>
        </p:nvPicPr>
        <p:blipFill>
          <a:blip r:embed="rId3"/>
          <a:stretch>
            <a:fillRect/>
          </a:stretch>
        </p:blipFill>
        <p:spPr>
          <a:xfrm>
            <a:off x="2099705" y="1780945"/>
            <a:ext cx="7992590" cy="3296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98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Abstract</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132080" y="996019"/>
            <a:ext cx="11907520" cy="4801314"/>
          </a:xfrm>
          <a:prstGeom prst="rect">
            <a:avLst/>
          </a:prstGeom>
          <a:noFill/>
        </p:spPr>
        <p:txBody>
          <a:bodyPr wrap="square">
            <a:spAutoFit/>
          </a:bodyPr>
          <a:lstStyle/>
          <a:p>
            <a:pPr marL="457200" indent="-457200">
              <a:buFont typeface="Arial" panose="020B0604020202020204" pitchFamily="34" charset="0"/>
              <a:buChar char="•"/>
            </a:pPr>
            <a:r>
              <a:rPr lang="en-US" altLang="ko-KR" sz="1800" dirty="0">
                <a:latin typeface="+mj-ea"/>
                <a:ea typeface="+mj-ea"/>
              </a:rPr>
              <a:t>The aim of this paper is to introduce a </a:t>
            </a:r>
            <a:r>
              <a:rPr lang="en-US" altLang="ko-KR" sz="1800" b="1" dirty="0">
                <a:latin typeface="+mj-ea"/>
                <a:ea typeface="+mj-ea"/>
              </a:rPr>
              <a:t>new learning procedure </a:t>
            </a:r>
            <a:r>
              <a:rPr lang="en-US" altLang="ko-KR" sz="1800" dirty="0">
                <a:latin typeface="+mj-ea"/>
                <a:ea typeface="+mj-ea"/>
              </a:rPr>
              <a:t>for neural networks and to demonstrate that it works well enough on a few small problems to be worth further investigation. </a:t>
            </a:r>
          </a:p>
          <a:p>
            <a:pPr marL="457200" indent="-457200">
              <a:buFont typeface="Arial" panose="020B0604020202020204" pitchFamily="34" charset="0"/>
              <a:buChar char="•"/>
            </a:pPr>
            <a:endParaRPr lang="en-US" altLang="ko-KR" sz="1800" dirty="0">
              <a:latin typeface="+mj-ea"/>
              <a:ea typeface="+mj-ea"/>
            </a:endParaRPr>
          </a:p>
          <a:p>
            <a:pPr marL="457200" indent="-457200">
              <a:buFont typeface="Arial" panose="020B0604020202020204" pitchFamily="34" charset="0"/>
              <a:buChar char="•"/>
            </a:pPr>
            <a:r>
              <a:rPr lang="en-US" altLang="ko-KR" sz="1800" dirty="0">
                <a:latin typeface="+mj-ea"/>
                <a:ea typeface="+mj-ea"/>
              </a:rPr>
              <a:t>The Forward-Forward algorithm replaces the forward and backward passes of backpropagation by two forward passes, </a:t>
            </a:r>
            <a:r>
              <a:rPr lang="en-US" altLang="ko-KR" sz="1800" b="1" dirty="0">
                <a:latin typeface="+mj-ea"/>
                <a:ea typeface="+mj-ea"/>
              </a:rPr>
              <a:t>one with positive (i.e. real) data and the other with negative data </a:t>
            </a:r>
            <a:r>
              <a:rPr lang="en-US" altLang="ko-KR" sz="1800" dirty="0">
                <a:latin typeface="+mj-ea"/>
                <a:ea typeface="+mj-ea"/>
              </a:rPr>
              <a:t>which could be generated by the network itself. </a:t>
            </a:r>
          </a:p>
          <a:p>
            <a:pPr marL="457200" indent="-457200">
              <a:buFont typeface="Arial" panose="020B0604020202020204" pitchFamily="34" charset="0"/>
              <a:buChar char="•"/>
            </a:pPr>
            <a:endParaRPr lang="en-US" altLang="ko-KR" sz="1800" dirty="0">
              <a:latin typeface="+mj-ea"/>
              <a:ea typeface="+mj-ea"/>
            </a:endParaRPr>
          </a:p>
          <a:p>
            <a:pPr marL="457200" indent="-457200">
              <a:buFont typeface="Arial" panose="020B0604020202020204" pitchFamily="34" charset="0"/>
              <a:buChar char="•"/>
            </a:pPr>
            <a:r>
              <a:rPr lang="en-US" altLang="ko-KR" sz="1800" b="1" dirty="0">
                <a:latin typeface="+mj-ea"/>
                <a:ea typeface="+mj-ea"/>
              </a:rPr>
              <a:t>Each layer has its own objective function</a:t>
            </a:r>
            <a:r>
              <a:rPr lang="en-US" altLang="ko-KR" sz="1800" dirty="0">
                <a:latin typeface="+mj-ea"/>
                <a:ea typeface="+mj-ea"/>
              </a:rPr>
              <a:t> which is simply to have high goodness for positive data and low goodness for negative data. </a:t>
            </a:r>
          </a:p>
          <a:p>
            <a:pPr marL="457200" indent="-457200">
              <a:buFont typeface="Arial" panose="020B0604020202020204" pitchFamily="34" charset="0"/>
              <a:buChar char="•"/>
            </a:pPr>
            <a:endParaRPr lang="en-US" altLang="ko-KR" sz="1800" dirty="0">
              <a:latin typeface="+mj-ea"/>
              <a:ea typeface="+mj-ea"/>
            </a:endParaRPr>
          </a:p>
          <a:p>
            <a:pPr marL="457200" indent="-457200">
              <a:buFont typeface="Arial" panose="020B0604020202020204" pitchFamily="34" charset="0"/>
              <a:buChar char="•"/>
            </a:pPr>
            <a:r>
              <a:rPr lang="en-US" altLang="ko-KR" sz="1800" dirty="0">
                <a:latin typeface="+mj-ea"/>
                <a:ea typeface="+mj-ea"/>
              </a:rPr>
              <a:t>The sum of the squared activities in a layer can be used as </a:t>
            </a:r>
            <a:r>
              <a:rPr lang="en-US" altLang="ko-KR" sz="1800" b="1" dirty="0">
                <a:latin typeface="+mj-ea"/>
                <a:ea typeface="+mj-ea"/>
              </a:rPr>
              <a:t>the goodness</a:t>
            </a:r>
            <a:r>
              <a:rPr lang="en-US" altLang="ko-KR" sz="1800" dirty="0">
                <a:latin typeface="+mj-ea"/>
                <a:ea typeface="+mj-ea"/>
              </a:rPr>
              <a:t> but there are many other possibilities, including minus the sum of the squared activities. </a:t>
            </a:r>
          </a:p>
          <a:p>
            <a:pPr marL="457200" indent="-457200">
              <a:buFont typeface="Arial" panose="020B0604020202020204" pitchFamily="34" charset="0"/>
              <a:buChar char="•"/>
            </a:pPr>
            <a:endParaRPr lang="en-US" altLang="ko-KR" sz="1800" dirty="0">
              <a:latin typeface="+mj-ea"/>
              <a:ea typeface="+mj-ea"/>
            </a:endParaRPr>
          </a:p>
          <a:p>
            <a:pPr marL="457200" indent="-457200">
              <a:buFont typeface="Arial" panose="020B0604020202020204" pitchFamily="34" charset="0"/>
              <a:buChar char="•"/>
            </a:pPr>
            <a:r>
              <a:rPr lang="en-US" altLang="ko-KR" sz="1800" dirty="0">
                <a:latin typeface="+mj-ea"/>
                <a:ea typeface="+mj-ea"/>
              </a:rPr>
              <a:t>If the positive and negative passes could be separated in time, </a:t>
            </a:r>
            <a:r>
              <a:rPr lang="en-US" altLang="ko-KR" sz="1800" b="1" dirty="0">
                <a:latin typeface="+mj-ea"/>
                <a:ea typeface="+mj-ea"/>
              </a:rPr>
              <a:t>the negative passes could be done offline</a:t>
            </a:r>
            <a:r>
              <a:rPr lang="en-US" altLang="ko-KR" sz="1800" dirty="0">
                <a:latin typeface="+mj-ea"/>
                <a:ea typeface="+mj-ea"/>
              </a:rPr>
              <a:t>, which would make the learning much simpler in the positive pass and allow video to be pipelined through the network </a:t>
            </a:r>
            <a:r>
              <a:rPr lang="en-US" altLang="ko-KR" sz="1800" b="1" dirty="0">
                <a:latin typeface="+mj-ea"/>
                <a:ea typeface="+mj-ea"/>
              </a:rPr>
              <a:t>without ever storing activities or stopping to propagate derivatives</a:t>
            </a:r>
            <a:r>
              <a:rPr lang="en-US" altLang="ko-KR" sz="1800" dirty="0">
                <a:latin typeface="+mj-ea"/>
                <a:ea typeface="+mj-ea"/>
              </a:rPr>
              <a:t>.</a:t>
            </a:r>
          </a:p>
          <a:p>
            <a:pPr marL="457200" indent="-457200">
              <a:buFont typeface="Arial" panose="020B0604020202020204" pitchFamily="34" charset="0"/>
              <a:buChar char="•"/>
            </a:pPr>
            <a:endParaRPr lang="en-US" altLang="ko-KR" sz="1800" dirty="0">
              <a:latin typeface="+mj-ea"/>
              <a:ea typeface="+mj-ea"/>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6</a:t>
            </a:fld>
            <a:endParaRPr lang="ko-KR" altLang="en-US" dirty="0"/>
          </a:p>
        </p:txBody>
      </p:sp>
    </p:spTree>
    <p:extLst>
      <p:ext uri="{BB962C8B-B14F-4D97-AF65-F5344CB8AC3E}">
        <p14:creationId xmlns:p14="http://schemas.microsoft.com/office/powerpoint/2010/main" val="31580719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 1. What is wrong with backpropagation</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203200" y="924899"/>
            <a:ext cx="11785600" cy="4154984"/>
          </a:xfrm>
          <a:prstGeom prst="rect">
            <a:avLst/>
          </a:prstGeom>
          <a:noFill/>
        </p:spPr>
        <p:txBody>
          <a:bodyPr wrap="square">
            <a:spAutoFit/>
          </a:bodyPr>
          <a:lstStyle/>
          <a:p>
            <a:pPr marL="285750" indent="-285750">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As a model of how cortex learns, </a:t>
            </a:r>
            <a:r>
              <a:rPr lang="en-US" altLang="ko-KR" sz="2400" b="1" dirty="0">
                <a:latin typeface="Times" panose="02020603050405020304" pitchFamily="18" charset="0"/>
                <a:cs typeface="Times" panose="02020603050405020304" pitchFamily="18" charset="0"/>
              </a:rPr>
              <a:t>backpropagation remains implausible.</a:t>
            </a:r>
          </a:p>
          <a:p>
            <a:endParaRPr lang="en-US" altLang="ko-KR" sz="2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Backpropagation through time as a way of </a:t>
            </a:r>
            <a:r>
              <a:rPr lang="en-US" altLang="ko-KR" sz="2400" b="1" dirty="0">
                <a:latin typeface="Times" panose="02020603050405020304" pitchFamily="18" charset="0"/>
                <a:cs typeface="Times" panose="02020603050405020304" pitchFamily="18" charset="0"/>
              </a:rPr>
              <a:t>learning sequences is especially implausible</a:t>
            </a:r>
            <a:r>
              <a:rPr lang="en-US" altLang="ko-KR" sz="2400" dirty="0">
                <a:latin typeface="Times" panose="02020603050405020304" pitchFamily="18" charset="0"/>
                <a:cs typeface="Times" panose="02020603050405020304" pitchFamily="18" charset="0"/>
              </a:rPr>
              <a:t>.</a:t>
            </a:r>
            <a:endParaRPr lang="en-US" altLang="ko-KR" sz="2400" b="1" dirty="0">
              <a:latin typeface="Times" panose="02020603050405020304" pitchFamily="18" charset="0"/>
              <a:cs typeface="Times" panose="02020603050405020304" pitchFamily="18" charset="0"/>
            </a:endParaRPr>
          </a:p>
          <a:p>
            <a:endParaRPr lang="en-US" altLang="ko-KR" sz="2400" b="1"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A further serious limitation of backpropagation is that </a:t>
            </a:r>
            <a:r>
              <a:rPr lang="en-US" altLang="ko-KR" sz="2400" b="1" dirty="0">
                <a:latin typeface="Times" panose="02020603050405020304" pitchFamily="18" charset="0"/>
                <a:cs typeface="Times" panose="02020603050405020304" pitchFamily="18" charset="0"/>
              </a:rPr>
              <a:t>it requires perfect knowledge of the computation</a:t>
            </a:r>
            <a:r>
              <a:rPr lang="en-US" altLang="ko-KR" sz="2400" dirty="0">
                <a:latin typeface="Times" panose="02020603050405020304" pitchFamily="18" charset="0"/>
                <a:cs typeface="Times" panose="02020603050405020304" pitchFamily="18" charset="0"/>
              </a:rPr>
              <a:t> performed in the forward pass</a:t>
            </a:r>
          </a:p>
          <a:p>
            <a:endParaRPr lang="en-US" altLang="ko-KR" sz="2400" b="1"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In the absence of a perfect model of the forward pass, it is always possible to resort to one of the many forms of reinforcement learning.</a:t>
            </a:r>
            <a:endParaRPr lang="en-US" altLang="ko-KR" sz="2400" b="1"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altLang="ko-KR" sz="2400" b="1"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altLang="ko-KR" sz="2400" b="1" dirty="0">
              <a:latin typeface="Times" panose="02020603050405020304" pitchFamily="18" charset="0"/>
              <a:cs typeface="Times" panose="02020603050405020304" pitchFamily="18" charset="0"/>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7</a:t>
            </a:fld>
            <a:endParaRPr lang="ko-KR" altLang="en-US" dirty="0"/>
          </a:p>
        </p:txBody>
      </p:sp>
      <p:pic>
        <p:nvPicPr>
          <p:cNvPr id="3074" name="Picture 2" descr="mlp">
            <a:extLst>
              <a:ext uri="{FF2B5EF4-FFF2-40B4-BE49-F238E27FC236}">
                <a16:creationId xmlns:a16="http://schemas.microsoft.com/office/drawing/2014/main" id="{2794AE65-D249-D078-A0FB-D7C0942E8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704" y="4419834"/>
            <a:ext cx="2456592" cy="243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2661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 1. What is wrong with backpropagation</a:t>
            </a:r>
            <a:endParaRPr lang="ko-KR" altLang="en-US" sz="3200" b="1" dirty="0">
              <a:solidFill>
                <a:srgbClr val="433A31"/>
              </a:solidFill>
              <a:latin typeface="+mj-ea"/>
              <a:ea typeface="+mj-ea"/>
              <a:cs typeface="Lato Light"/>
              <a:sym typeface="Lato Light"/>
            </a:endParaRPr>
          </a:p>
        </p:txBody>
      </p:sp>
      <p:sp>
        <p:nvSpPr>
          <p:cNvPr id="8" name="TextBox 7">
            <a:extLst>
              <a:ext uri="{FF2B5EF4-FFF2-40B4-BE49-F238E27FC236}">
                <a16:creationId xmlns:a16="http://schemas.microsoft.com/office/drawing/2014/main" id="{721835BA-A557-4C10-BDB9-8D53F2921256}"/>
              </a:ext>
            </a:extLst>
          </p:cNvPr>
          <p:cNvSpPr txBox="1"/>
          <p:nvPr/>
        </p:nvSpPr>
        <p:spPr>
          <a:xfrm>
            <a:off x="368300" y="1382286"/>
            <a:ext cx="11468100" cy="4893647"/>
          </a:xfrm>
          <a:prstGeom prst="rect">
            <a:avLst/>
          </a:prstGeom>
          <a:noFill/>
        </p:spPr>
        <p:txBody>
          <a:bodyPr wrap="square">
            <a:spAutoFit/>
          </a:bodyPr>
          <a:lstStyle/>
          <a:p>
            <a:pPr marL="285750" indent="-285750" algn="just">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The Forward-Forward algorithm (FF) has the advantage that it can be used when the precise details of </a:t>
            </a:r>
            <a:r>
              <a:rPr lang="en-US" altLang="ko-KR" sz="2400" b="1" dirty="0">
                <a:latin typeface="Times" panose="02020603050405020304" pitchFamily="18" charset="0"/>
                <a:cs typeface="Times" panose="02020603050405020304" pitchFamily="18" charset="0"/>
              </a:rPr>
              <a:t>the forward computation are unknown</a:t>
            </a:r>
          </a:p>
          <a:p>
            <a:pPr marL="285750" indent="-285750" algn="just">
              <a:buFont typeface="Arial" panose="020B0604020202020204" pitchFamily="34" charset="0"/>
              <a:buChar char="•"/>
            </a:pPr>
            <a:endParaRPr lang="en-US" altLang="ko-KR"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it can learn while pipelining sequential data through a neural network </a:t>
            </a:r>
            <a:r>
              <a:rPr lang="en-US" altLang="ko-KR" sz="2400" b="1" dirty="0">
                <a:latin typeface="Times" panose="02020603050405020304" pitchFamily="18" charset="0"/>
                <a:cs typeface="Times" panose="02020603050405020304" pitchFamily="18" charset="0"/>
              </a:rPr>
              <a:t>without ever storing the neural activities or stopping to propagate error derivatives.</a:t>
            </a:r>
          </a:p>
          <a:p>
            <a:pPr marL="285750" indent="-285750" algn="just">
              <a:buFont typeface="Arial" panose="020B0604020202020204" pitchFamily="34" charset="0"/>
              <a:buChar char="•"/>
            </a:pPr>
            <a:endParaRPr lang="en-US" altLang="ko-KR"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The forward-forward algorithm is somewhat slower than backpropagation and does </a:t>
            </a:r>
            <a:r>
              <a:rPr lang="en-US" altLang="ko-KR" sz="2400" dirty="0" err="1">
                <a:latin typeface="Times" panose="02020603050405020304" pitchFamily="18" charset="0"/>
                <a:cs typeface="Times" panose="02020603050405020304" pitchFamily="18" charset="0"/>
              </a:rPr>
              <a:t>does</a:t>
            </a:r>
            <a:r>
              <a:rPr lang="en-US" altLang="ko-KR" sz="2400" dirty="0">
                <a:latin typeface="Times" panose="02020603050405020304" pitchFamily="18" charset="0"/>
                <a:cs typeface="Times" panose="02020603050405020304" pitchFamily="18" charset="0"/>
              </a:rPr>
              <a:t> not generalize quite as well on several of the toy problems investigated in this paper so </a:t>
            </a:r>
            <a:r>
              <a:rPr lang="en-US" altLang="ko-KR" sz="2400" b="1" dirty="0">
                <a:latin typeface="Times" panose="02020603050405020304" pitchFamily="18" charset="0"/>
                <a:cs typeface="Times" panose="02020603050405020304" pitchFamily="18" charset="0"/>
              </a:rPr>
              <a:t>it is unlikely to replace backpropagation </a:t>
            </a:r>
            <a:r>
              <a:rPr lang="en-US" altLang="ko-KR" sz="2400" dirty="0">
                <a:latin typeface="Times" panose="02020603050405020304" pitchFamily="18" charset="0"/>
                <a:cs typeface="Times" panose="02020603050405020304" pitchFamily="18" charset="0"/>
              </a:rPr>
              <a:t>for applications where power is not an issue. </a:t>
            </a:r>
          </a:p>
          <a:p>
            <a:pPr algn="just"/>
            <a:endParaRPr lang="en-US" altLang="ko-KR" sz="2400" dirty="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altLang="ko-KR" sz="2400" dirty="0">
                <a:latin typeface="Times" panose="02020603050405020304" pitchFamily="18" charset="0"/>
                <a:cs typeface="Times" panose="02020603050405020304" pitchFamily="18" charset="0"/>
              </a:rPr>
              <a:t>The two areas in which the forward-forward algorithm may be superior to backpropagation are as a model of </a:t>
            </a:r>
            <a:r>
              <a:rPr lang="en-US" altLang="ko-KR" sz="2400" b="1" dirty="0">
                <a:latin typeface="Times" panose="02020603050405020304" pitchFamily="18" charset="0"/>
                <a:cs typeface="Times" panose="02020603050405020304" pitchFamily="18" charset="0"/>
              </a:rPr>
              <a:t>learning in cortex </a:t>
            </a:r>
            <a:r>
              <a:rPr lang="en-US" altLang="ko-KR" sz="2400" dirty="0">
                <a:latin typeface="Times" panose="02020603050405020304" pitchFamily="18" charset="0"/>
                <a:cs typeface="Times" panose="02020603050405020304" pitchFamily="18" charset="0"/>
              </a:rPr>
              <a:t>and as a way of making use of very </a:t>
            </a:r>
            <a:r>
              <a:rPr lang="en-US" altLang="ko-KR" sz="2400" b="1" dirty="0">
                <a:latin typeface="Times" panose="02020603050405020304" pitchFamily="18" charset="0"/>
                <a:cs typeface="Times" panose="02020603050405020304" pitchFamily="18" charset="0"/>
              </a:rPr>
              <a:t>low-power analog hardware</a:t>
            </a:r>
            <a:r>
              <a:rPr lang="en-US" altLang="ko-KR" sz="2400" dirty="0">
                <a:latin typeface="Times" panose="02020603050405020304" pitchFamily="18" charset="0"/>
                <a:cs typeface="Times" panose="02020603050405020304" pitchFamily="18" charset="0"/>
              </a:rPr>
              <a:t> without resorting to reinforcement learning.</a:t>
            </a: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8</a:t>
            </a:fld>
            <a:endParaRPr lang="ko-KR" altLang="en-US" dirty="0"/>
          </a:p>
        </p:txBody>
      </p:sp>
    </p:spTree>
    <p:extLst>
      <p:ext uri="{BB962C8B-B14F-4D97-AF65-F5344CB8AC3E}">
        <p14:creationId xmlns:p14="http://schemas.microsoft.com/office/powerpoint/2010/main" val="115499145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0" y="-5357"/>
            <a:ext cx="12192000" cy="591829"/>
          </a:xfrm>
          <a:prstGeom prst="rect">
            <a:avLst/>
          </a:prstGeom>
          <a:solidFill>
            <a:srgbClr val="DBD3C4"/>
          </a:solidFill>
        </p:spPr>
        <p:txBody>
          <a:bodyPr wrap="square">
            <a:spAutoFit/>
          </a:bodyPr>
          <a:lstStyle/>
          <a:p>
            <a:pPr lvl="0" algn="ctr">
              <a:lnSpc>
                <a:spcPct val="111000"/>
              </a:lnSpc>
            </a:pPr>
            <a:r>
              <a:rPr lang="en-US" altLang="ko-KR" sz="3200" b="1" dirty="0">
                <a:solidFill>
                  <a:srgbClr val="433A31"/>
                </a:solidFill>
                <a:latin typeface="+mj-ea"/>
                <a:ea typeface="+mj-ea"/>
                <a:cs typeface="Lato Light"/>
                <a:sym typeface="Lato Light"/>
              </a:rPr>
              <a:t>2. The Forward-Forward Algorithm</a:t>
            </a:r>
            <a:endParaRPr lang="ko-KR" altLang="en-US" sz="3200" b="1" dirty="0">
              <a:solidFill>
                <a:srgbClr val="433A31"/>
              </a:solidFill>
              <a:latin typeface="+mj-ea"/>
              <a:ea typeface="+mj-ea"/>
              <a:cs typeface="Lato Light"/>
              <a:sym typeface="Lato Light"/>
            </a:endParaRPr>
          </a:p>
        </p:txBody>
      </p:sp>
      <p:sp>
        <p:nvSpPr>
          <p:cNvPr id="6" name="슬라이드 번호 개체 틀 5"/>
          <p:cNvSpPr>
            <a:spLocks noGrp="1"/>
          </p:cNvSpPr>
          <p:nvPr>
            <p:ph type="sldNum" sz="quarter" idx="12"/>
          </p:nvPr>
        </p:nvSpPr>
        <p:spPr/>
        <p:txBody>
          <a:bodyPr/>
          <a:lstStyle/>
          <a:p>
            <a:fld id="{B1E9CC31-2EA2-46CA-8391-80B819DB789C}" type="slidenum">
              <a:rPr lang="ko-KR" altLang="en-US" smtClean="0"/>
              <a:pPr/>
              <a:t>9</a:t>
            </a:fld>
            <a:endParaRPr lang="ko-KR" altLang="en-US" dirty="0"/>
          </a:p>
        </p:txBody>
      </p:sp>
      <p:pic>
        <p:nvPicPr>
          <p:cNvPr id="2" name="Picture 4">
            <a:extLst>
              <a:ext uri="{FF2B5EF4-FFF2-40B4-BE49-F238E27FC236}">
                <a16:creationId xmlns:a16="http://schemas.microsoft.com/office/drawing/2014/main" id="{1C495E47-29AF-8EA1-04CA-23DAF1FAB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76" y="785276"/>
            <a:ext cx="10206448" cy="575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14779"/>
      </p:ext>
    </p:extLst>
  </p:cSld>
  <p:clrMapOvr>
    <a:masterClrMapping/>
  </p:clrMapOvr>
  <p:transition spd="slow"/>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4394</TotalTime>
  <Words>2318</Words>
  <Application>Microsoft Office PowerPoint</Application>
  <PresentationFormat>와이드스크린</PresentationFormat>
  <Paragraphs>187</Paragraphs>
  <Slides>25</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Malgun Gothic</vt:lpstr>
      <vt:lpstr>Malgun Gothic</vt:lpstr>
      <vt:lpstr>Arial</vt:lpstr>
      <vt:lpstr>Arial</vt:lpstr>
      <vt:lpstr>Calibri</vt:lpstr>
      <vt:lpstr>Roboto</vt:lpstr>
      <vt:lpstr>Times</vt:lpstr>
      <vt:lpstr>Office 테마</vt:lpstr>
      <vt:lpstr>The Forward-Forward Algorithm: Some Preliminary Investigations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CMT: Convolutional Neural Networks Meet Vision Transformers     Git:  https://github.com/FlyEgle/CMT-pytorch         Paper:  https://arxiv.org/pdf/2107.06263.pdf</dc:title>
  <dc:creator>SUNGGU KYUNG</dc:creator>
  <cp:lastModifiedBy>KYUNG SUNGGU</cp:lastModifiedBy>
  <cp:revision>24</cp:revision>
  <dcterms:created xsi:type="dcterms:W3CDTF">2021-09-05T16:28:52Z</dcterms:created>
  <dcterms:modified xsi:type="dcterms:W3CDTF">2023-02-10T05:56:58Z</dcterms:modified>
</cp:coreProperties>
</file>