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355" r:id="rId3"/>
    <p:sldId id="356" r:id="rId4"/>
    <p:sldId id="357" r:id="rId5"/>
    <p:sldId id="359" r:id="rId6"/>
    <p:sldId id="360" r:id="rId7"/>
    <p:sldId id="361" r:id="rId8"/>
    <p:sldId id="362" r:id="rId9"/>
    <p:sldId id="363" r:id="rId10"/>
    <p:sldId id="358" r:id="rId11"/>
    <p:sldId id="365" r:id="rId12"/>
    <p:sldId id="366" r:id="rId13"/>
    <p:sldId id="364" r:id="rId14"/>
    <p:sldId id="367" r:id="rId15"/>
    <p:sldId id="368" r:id="rId16"/>
    <p:sldId id="369" r:id="rId17"/>
    <p:sldId id="370" r:id="rId18"/>
    <p:sldId id="3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현정" initials="오" lastIdx="1" clrIdx="0">
    <p:extLst>
      <p:ext uri="{19B8F6BF-5375-455C-9EA6-DF929625EA0E}">
        <p15:presenceInfo xmlns:p15="http://schemas.microsoft.com/office/powerpoint/2012/main" userId="S::ohhyunjung@mail.ulsan.ac.kr::2221bb08-2ca5-4cae-acc7-179a969d48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125"/>
    <a:srgbClr val="001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85602" autoAdjust="0"/>
  </p:normalViewPr>
  <p:slideViewPr>
    <p:cSldViewPr snapToGrid="0" showGuides="1">
      <p:cViewPr varScale="1">
        <p:scale>
          <a:sx n="70" d="100"/>
          <a:sy n="70" d="100"/>
        </p:scale>
        <p:origin x="128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6681E-2E6A-4AC3-BF4F-F6E38BD8A134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41DE4-681C-483A-AF6D-F055FC77E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166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41DE4-681C-483A-AF6D-F055FC77E42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62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41DE4-681C-483A-AF6D-F055FC77E42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085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41DE4-681C-483A-AF6D-F055FC77E42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75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41DE4-681C-483A-AF6D-F055FC77E42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030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41DE4-681C-483A-AF6D-F055FC77E42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07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41DE4-681C-483A-AF6D-F055FC77E42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92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41DE4-681C-483A-AF6D-F055FC77E42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555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41DE4-681C-483A-AF6D-F055FC77E42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60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41DE4-681C-483A-AF6D-F055FC77E42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41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41DE4-681C-483A-AF6D-F055FC77E42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3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41DE4-681C-483A-AF6D-F055FC77E42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232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41DE4-681C-483A-AF6D-F055FC77E42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5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41DE4-681C-483A-AF6D-F055FC77E42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434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41DE4-681C-483A-AF6D-F055FC77E42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41DE4-681C-483A-AF6D-F055FC77E42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82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41DE4-681C-483A-AF6D-F055FC77E42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41DE4-681C-483A-AF6D-F055FC77E42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288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41DE4-681C-483A-AF6D-F055FC77E42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9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02A5-B0BB-4A55-921A-D27F9A420C3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0936-0344-4277-80D5-E8327B95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02A5-B0BB-4A55-921A-D27F9A420C3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0936-0344-4277-80D5-E8327B95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8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02A5-B0BB-4A55-921A-D27F9A420C3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0936-0344-4277-80D5-E8327B95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9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02A5-B0BB-4A55-921A-D27F9A420C3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0936-0344-4277-80D5-E8327B95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02A5-B0BB-4A55-921A-D27F9A420C3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0936-0344-4277-80D5-E8327B95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0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02A5-B0BB-4A55-921A-D27F9A420C3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0936-0344-4277-80D5-E8327B95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3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02A5-B0BB-4A55-921A-D27F9A420C3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0936-0344-4277-80D5-E8327B95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4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02A5-B0BB-4A55-921A-D27F9A420C3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0936-0344-4277-80D5-E8327B95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4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02A5-B0BB-4A55-921A-D27F9A420C3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0936-0344-4277-80D5-E8327B95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02A5-B0BB-4A55-921A-D27F9A420C3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0936-0344-4277-80D5-E8327B95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02A5-B0BB-4A55-921A-D27F9A420C3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0936-0344-4277-80D5-E8327B95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402A5-B0BB-4A55-921A-D27F9A420C3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90936-0344-4277-80D5-E8327B957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459A7B6-B906-417A-8EE5-1BF68375F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966" y="2138198"/>
            <a:ext cx="11091767" cy="860676"/>
          </a:xfrm>
        </p:spPr>
        <p:txBody>
          <a:bodyPr anchor="ctr">
            <a:noAutofit/>
          </a:bodyPr>
          <a:lstStyle>
            <a:lvl1pPr algn="l">
              <a:defRPr sz="5400">
                <a:latin typeface="+mj-ea"/>
                <a:ea typeface="+mj-ea"/>
              </a:defRPr>
            </a:lvl1pPr>
          </a:lstStyle>
          <a:p>
            <a:r>
              <a:rPr lang="en-US" sz="2500" b="1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MedFuseNet:</a:t>
            </a:r>
            <a:r>
              <a:rPr lang="ko-KR" altLang="en-US" sz="2500" b="1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500" b="1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An</a:t>
            </a:r>
            <a:r>
              <a:rPr lang="ko-KR" altLang="en-US" sz="2500" b="1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500" b="1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attention-based</a:t>
            </a:r>
            <a:r>
              <a:rPr lang="ko-KR" altLang="en-US" sz="2500" b="1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500" b="1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multimodal</a:t>
            </a:r>
            <a:r>
              <a:rPr lang="ko-KR" altLang="en-US" sz="2500" b="1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500" b="1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deep</a:t>
            </a:r>
            <a:r>
              <a:rPr lang="ko-KR" altLang="en-US" sz="2500" b="1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500" b="1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learning</a:t>
            </a:r>
            <a:r>
              <a:rPr lang="ko-KR" altLang="en-US" sz="2500" b="1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500" b="1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model for visual question answering in the medical domain</a:t>
            </a:r>
            <a:endParaRPr lang="en-US" sz="2500" b="1" dirty="0">
              <a:latin typeface="Arial" panose="020B0604020202020204" pitchFamily="34" charset="0"/>
              <a:ea typeface="함초롬돋움" panose="020B0604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CB0DAECA-00C0-4CFB-8058-4D8533E82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3400" y="3103975"/>
            <a:ext cx="6799078" cy="2350894"/>
          </a:xfrm>
          <a:noFill/>
        </p:spPr>
        <p:txBody>
          <a:bodyPr>
            <a:noAutofit/>
          </a:bodyPr>
          <a:lstStyle>
            <a:lvl1pPr marL="0" indent="0" algn="l" latinLnBrk="1">
              <a:lnSpc>
                <a:spcPct val="90000"/>
              </a:lnSpc>
              <a:buNone/>
              <a:defRPr sz="1400" i="1">
                <a:solidFill>
                  <a:schemeClr val="accent3">
                    <a:lumMod val="75000"/>
                  </a:schemeClr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r"/>
            <a:endParaRPr lang="en-US" altLang="ko-KR" sz="2000" i="0" dirty="0"/>
          </a:p>
          <a:p>
            <a:pPr algn="r"/>
            <a:r>
              <a:rPr lang="en-US" altLang="ko-KR" sz="2000" b="1" i="0" dirty="0" err="1"/>
              <a:t>Jeeyoung</a:t>
            </a:r>
            <a:r>
              <a:rPr lang="en-US" altLang="ko-KR" sz="2000" b="1" i="0" dirty="0"/>
              <a:t> Kim</a:t>
            </a:r>
          </a:p>
          <a:p>
            <a:pPr algn="r"/>
            <a:r>
              <a:rPr lang="en-US" altLang="ko-KR" sz="1600" i="0" dirty="0"/>
              <a:t>University of Ulsan College of Medicine, </a:t>
            </a:r>
          </a:p>
          <a:p>
            <a:pPr algn="r"/>
            <a:r>
              <a:rPr lang="en-US" altLang="ko-KR" sz="1600" i="0" dirty="0"/>
              <a:t>Asan Medical Center</a:t>
            </a:r>
          </a:p>
          <a:p>
            <a:pPr algn="r"/>
            <a:r>
              <a:rPr lang="en-US" altLang="ko-KR" sz="1600" i="0" dirty="0"/>
              <a:t>77imjee@gmail.com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8AAFA1-E755-46B2-9C3C-5DD933C15317}"/>
              </a:ext>
            </a:extLst>
          </p:cNvPr>
          <p:cNvCxnSpPr>
            <a:cxnSpLocks/>
          </p:cNvCxnSpPr>
          <p:nvPr/>
        </p:nvCxnSpPr>
        <p:spPr>
          <a:xfrm>
            <a:off x="1089723" y="2918222"/>
            <a:ext cx="107451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820B6B24-4F4C-497D-85DE-6641ECCD9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7" y="183360"/>
            <a:ext cx="1105360" cy="4216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8C1E11-D43F-4AFB-A296-CB0FA2887147}"/>
              </a:ext>
            </a:extLst>
          </p:cNvPr>
          <p:cNvSpPr/>
          <p:nvPr/>
        </p:nvSpPr>
        <p:spPr>
          <a:xfrm>
            <a:off x="763137" y="2244341"/>
            <a:ext cx="76695" cy="580514"/>
          </a:xfrm>
          <a:prstGeom prst="rect">
            <a:avLst/>
          </a:prstGeom>
          <a:solidFill>
            <a:srgbClr val="575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그림 11" descr="표지판, 음식, 플레이트, 그리기이(가) 표시된 사진&#10;&#10;자동 생성된 설명">
            <a:extLst>
              <a:ext uri="{FF2B5EF4-FFF2-40B4-BE49-F238E27FC236}">
                <a16:creationId xmlns:a16="http://schemas.microsoft.com/office/drawing/2014/main" id="{BA32D2D6-F048-4D11-AFF2-C46E2DA12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826" y="6353846"/>
            <a:ext cx="1014021" cy="280268"/>
          </a:xfrm>
          <a:prstGeom prst="rect">
            <a:avLst/>
          </a:prstGeom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A051F948-D068-4C96-80A4-1D03521710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909" y="6351990"/>
            <a:ext cx="1150361" cy="267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D83B06-3B81-433B-AAD1-5C1E4491956D}"/>
              </a:ext>
            </a:extLst>
          </p:cNvPr>
          <p:cNvSpPr txBox="1"/>
          <p:nvPr/>
        </p:nvSpPr>
        <p:spPr>
          <a:xfrm>
            <a:off x="1089723" y="4428558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2023.01.27 Fri</a:t>
            </a:r>
            <a:endParaRPr lang="ko-KR" altLang="en-US" sz="2000" dirty="0">
              <a:latin typeface="Arial" panose="020B0604020202020204" pitchFamily="34" charset="0"/>
              <a:ea typeface="함초롬돋움" panose="020B0604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0D590-465D-464E-87EA-26EE8848C8A3}"/>
              </a:ext>
            </a:extLst>
          </p:cNvPr>
          <p:cNvSpPr txBox="1"/>
          <p:nvPr/>
        </p:nvSpPr>
        <p:spPr>
          <a:xfrm>
            <a:off x="949966" y="2967335"/>
            <a:ext cx="73854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Dhruv Sharma, Sanjay </a:t>
            </a:r>
            <a:r>
              <a:rPr lang="en-US" altLang="ko-KR" sz="1500" dirty="0" err="1">
                <a:latin typeface="Arial" panose="020B0604020202020204" pitchFamily="34" charset="0"/>
                <a:cs typeface="Arial" panose="020B0604020202020204" pitchFamily="34" charset="0"/>
              </a:rPr>
              <a:t>Purushotham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 &amp; Chandan K. Reddy, Scientific Reports (2022)</a:t>
            </a:r>
            <a:endParaRPr lang="ko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37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F891E4-342F-434C-AE73-D3EB94537390}"/>
              </a:ext>
            </a:extLst>
          </p:cNvPr>
          <p:cNvCxnSpPr>
            <a:cxnSpLocks/>
          </p:cNvCxnSpPr>
          <p:nvPr/>
        </p:nvCxnSpPr>
        <p:spPr>
          <a:xfrm>
            <a:off x="1134533" y="1087275"/>
            <a:ext cx="98890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D01C7-53AC-4096-974D-E91B6D71408E}"/>
              </a:ext>
            </a:extLst>
          </p:cNvPr>
          <p:cNvSpPr/>
          <p:nvPr/>
        </p:nvSpPr>
        <p:spPr>
          <a:xfrm>
            <a:off x="721687" y="506761"/>
            <a:ext cx="76695" cy="580514"/>
          </a:xfrm>
          <a:prstGeom prst="rect">
            <a:avLst/>
          </a:prstGeom>
          <a:solidFill>
            <a:srgbClr val="575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14BA84B-AA27-4AF8-9AEC-90BAF6419FAE}"/>
              </a:ext>
            </a:extLst>
          </p:cNvPr>
          <p:cNvSpPr txBox="1">
            <a:spLocks/>
          </p:cNvSpPr>
          <p:nvPr/>
        </p:nvSpPr>
        <p:spPr>
          <a:xfrm>
            <a:off x="1072716" y="506761"/>
            <a:ext cx="8772324" cy="64119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Datasets</a:t>
            </a:r>
            <a:endParaRPr lang="en-US" sz="3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4B5676E-1E27-4EE5-ABC6-A7BA13B302B9}"/>
              </a:ext>
            </a:extLst>
          </p:cNvPr>
          <p:cNvSpPr txBox="1">
            <a:spLocks/>
          </p:cNvSpPr>
          <p:nvPr/>
        </p:nvSpPr>
        <p:spPr>
          <a:xfrm>
            <a:off x="1072716" y="1244762"/>
            <a:ext cx="9950884" cy="5389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MED-VQA,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PathVQA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BC26D90B-FD39-49A1-A374-3B95DCEC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24" y="172234"/>
            <a:ext cx="717923" cy="2738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95673B3-466A-B5FB-7D99-C9B2DE622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53" y="1908161"/>
            <a:ext cx="9692825" cy="44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9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F891E4-342F-434C-AE73-D3EB94537390}"/>
              </a:ext>
            </a:extLst>
          </p:cNvPr>
          <p:cNvCxnSpPr>
            <a:cxnSpLocks/>
          </p:cNvCxnSpPr>
          <p:nvPr/>
        </p:nvCxnSpPr>
        <p:spPr>
          <a:xfrm>
            <a:off x="1134533" y="1087275"/>
            <a:ext cx="98890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D01C7-53AC-4096-974D-E91B6D71408E}"/>
              </a:ext>
            </a:extLst>
          </p:cNvPr>
          <p:cNvSpPr/>
          <p:nvPr/>
        </p:nvSpPr>
        <p:spPr>
          <a:xfrm>
            <a:off x="721687" y="506761"/>
            <a:ext cx="76695" cy="580514"/>
          </a:xfrm>
          <a:prstGeom prst="rect">
            <a:avLst/>
          </a:prstGeom>
          <a:solidFill>
            <a:srgbClr val="575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14BA84B-AA27-4AF8-9AEC-90BAF6419FAE}"/>
              </a:ext>
            </a:extLst>
          </p:cNvPr>
          <p:cNvSpPr txBox="1">
            <a:spLocks/>
          </p:cNvSpPr>
          <p:nvPr/>
        </p:nvSpPr>
        <p:spPr>
          <a:xfrm>
            <a:off x="1072716" y="506761"/>
            <a:ext cx="8772324" cy="64119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Datasets</a:t>
            </a:r>
            <a:endParaRPr lang="en-US" sz="3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4B5676E-1E27-4EE5-ABC6-A7BA13B302B9}"/>
              </a:ext>
            </a:extLst>
          </p:cNvPr>
          <p:cNvSpPr txBox="1">
            <a:spLocks/>
          </p:cNvSpPr>
          <p:nvPr/>
        </p:nvSpPr>
        <p:spPr>
          <a:xfrm>
            <a:off x="1072716" y="1244762"/>
            <a:ext cx="9950884" cy="5389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MED-VQA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Modality – 3825 triplet(image-question-answer), 35 classes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Plane – 3825 triplet, 16 classes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Organ – 3825 triplet, 10 unique organ systems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maximum question length for the three questions combined is 13 words and the average question length is around 8 words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BC26D90B-FD39-49A1-A374-3B95DCEC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24" y="172234"/>
            <a:ext cx="717923" cy="2738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E57CC5-B774-8611-58F6-BF53F685A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045" y="4068903"/>
            <a:ext cx="4923909" cy="19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4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F891E4-342F-434C-AE73-D3EB94537390}"/>
              </a:ext>
            </a:extLst>
          </p:cNvPr>
          <p:cNvCxnSpPr>
            <a:cxnSpLocks/>
          </p:cNvCxnSpPr>
          <p:nvPr/>
        </p:nvCxnSpPr>
        <p:spPr>
          <a:xfrm>
            <a:off x="1134533" y="1087275"/>
            <a:ext cx="98890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D01C7-53AC-4096-974D-E91B6D71408E}"/>
              </a:ext>
            </a:extLst>
          </p:cNvPr>
          <p:cNvSpPr/>
          <p:nvPr/>
        </p:nvSpPr>
        <p:spPr>
          <a:xfrm>
            <a:off x="721687" y="506761"/>
            <a:ext cx="76695" cy="580514"/>
          </a:xfrm>
          <a:prstGeom prst="rect">
            <a:avLst/>
          </a:prstGeom>
          <a:solidFill>
            <a:srgbClr val="575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14BA84B-AA27-4AF8-9AEC-90BAF6419FAE}"/>
              </a:ext>
            </a:extLst>
          </p:cNvPr>
          <p:cNvSpPr txBox="1">
            <a:spLocks/>
          </p:cNvSpPr>
          <p:nvPr/>
        </p:nvSpPr>
        <p:spPr>
          <a:xfrm>
            <a:off x="1072716" y="506761"/>
            <a:ext cx="8772324" cy="64119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Datasets</a:t>
            </a:r>
            <a:endParaRPr lang="en-US" sz="3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4B5676E-1E27-4EE5-ABC6-A7BA13B302B9}"/>
              </a:ext>
            </a:extLst>
          </p:cNvPr>
          <p:cNvSpPr txBox="1">
            <a:spLocks/>
          </p:cNvSpPr>
          <p:nvPr/>
        </p:nvSpPr>
        <p:spPr>
          <a:xfrm>
            <a:off x="1072716" y="1244762"/>
            <a:ext cx="9950884" cy="5389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PathVQA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only use the yes-no type question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the average question length is about 6 words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BC26D90B-FD39-49A1-A374-3B95DCEC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24" y="172234"/>
            <a:ext cx="717923" cy="2738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E57CC5-B774-8611-58F6-BF53F685A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045" y="4068903"/>
            <a:ext cx="4923909" cy="1936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624E37-D177-85A9-6136-E467BA281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030" y="4165710"/>
            <a:ext cx="8146327" cy="19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8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F891E4-342F-434C-AE73-D3EB94537390}"/>
              </a:ext>
            </a:extLst>
          </p:cNvPr>
          <p:cNvCxnSpPr>
            <a:cxnSpLocks/>
          </p:cNvCxnSpPr>
          <p:nvPr/>
        </p:nvCxnSpPr>
        <p:spPr>
          <a:xfrm>
            <a:off x="1134533" y="1087275"/>
            <a:ext cx="98890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D01C7-53AC-4096-974D-E91B6D71408E}"/>
              </a:ext>
            </a:extLst>
          </p:cNvPr>
          <p:cNvSpPr/>
          <p:nvPr/>
        </p:nvSpPr>
        <p:spPr>
          <a:xfrm>
            <a:off x="721687" y="506761"/>
            <a:ext cx="76695" cy="580514"/>
          </a:xfrm>
          <a:prstGeom prst="rect">
            <a:avLst/>
          </a:prstGeom>
          <a:solidFill>
            <a:srgbClr val="575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14BA84B-AA27-4AF8-9AEC-90BAF6419FAE}"/>
              </a:ext>
            </a:extLst>
          </p:cNvPr>
          <p:cNvSpPr txBox="1">
            <a:spLocks/>
          </p:cNvSpPr>
          <p:nvPr/>
        </p:nvSpPr>
        <p:spPr>
          <a:xfrm>
            <a:off x="1072716" y="506761"/>
            <a:ext cx="8772324" cy="64119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Dataset preprocessing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4B5676E-1E27-4EE5-ABC6-A7BA13B302B9}"/>
              </a:ext>
            </a:extLst>
          </p:cNvPr>
          <p:cNvSpPr txBox="1">
            <a:spLocks/>
          </p:cNvSpPr>
          <p:nvPr/>
        </p:nvSpPr>
        <p:spPr>
          <a:xfrm>
            <a:off x="1072716" y="1244762"/>
            <a:ext cx="9950884" cy="5389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resize to the same dimension of 224 x 224 x 3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tokenized using the NLTK library in python 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questions were padded to make them all of the same lengths </a:t>
            </a:r>
          </a:p>
          <a:p>
            <a:pPr algn="l">
              <a:lnSpc>
                <a:spcPct val="150000"/>
              </a:lnSpc>
            </a:pP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BC26D90B-FD39-49A1-A374-3B95DCEC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24" y="172234"/>
            <a:ext cx="717923" cy="2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7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F891E4-342F-434C-AE73-D3EB94537390}"/>
              </a:ext>
            </a:extLst>
          </p:cNvPr>
          <p:cNvCxnSpPr>
            <a:cxnSpLocks/>
          </p:cNvCxnSpPr>
          <p:nvPr/>
        </p:nvCxnSpPr>
        <p:spPr>
          <a:xfrm>
            <a:off x="1134533" y="1087275"/>
            <a:ext cx="98890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D01C7-53AC-4096-974D-E91B6D71408E}"/>
              </a:ext>
            </a:extLst>
          </p:cNvPr>
          <p:cNvSpPr/>
          <p:nvPr/>
        </p:nvSpPr>
        <p:spPr>
          <a:xfrm>
            <a:off x="721687" y="506761"/>
            <a:ext cx="76695" cy="580514"/>
          </a:xfrm>
          <a:prstGeom prst="rect">
            <a:avLst/>
          </a:prstGeom>
          <a:solidFill>
            <a:srgbClr val="575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14BA84B-AA27-4AF8-9AEC-90BAF6419FAE}"/>
              </a:ext>
            </a:extLst>
          </p:cNvPr>
          <p:cNvSpPr txBox="1">
            <a:spLocks/>
          </p:cNvSpPr>
          <p:nvPr/>
        </p:nvSpPr>
        <p:spPr>
          <a:xfrm>
            <a:off x="1072716" y="506761"/>
            <a:ext cx="8772324" cy="64119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Implementation details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4B5676E-1E27-4EE5-ABC6-A7BA13B302B9}"/>
              </a:ext>
            </a:extLst>
          </p:cNvPr>
          <p:cNvSpPr txBox="1">
            <a:spLocks/>
          </p:cNvSpPr>
          <p:nvPr/>
        </p:nvSpPr>
        <p:spPr>
          <a:xfrm>
            <a:off x="1072716" y="1244762"/>
            <a:ext cx="9950884" cy="5389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Image feature extractor : pre-trained models available in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Question feature Extractor : Embedding –as-a-Service (BERT,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XLNet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questions : 20 tokens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combined feature vector : 5000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optimizer : ADAM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batch size : 32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epochs : 100</a:t>
            </a:r>
          </a:p>
        </p:txBody>
      </p: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BC26D90B-FD39-49A1-A374-3B95DCEC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24" y="172234"/>
            <a:ext cx="717923" cy="2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4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F891E4-342F-434C-AE73-D3EB94537390}"/>
              </a:ext>
            </a:extLst>
          </p:cNvPr>
          <p:cNvCxnSpPr>
            <a:cxnSpLocks/>
          </p:cNvCxnSpPr>
          <p:nvPr/>
        </p:nvCxnSpPr>
        <p:spPr>
          <a:xfrm>
            <a:off x="1134533" y="1087275"/>
            <a:ext cx="98890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D01C7-53AC-4096-974D-E91B6D71408E}"/>
              </a:ext>
            </a:extLst>
          </p:cNvPr>
          <p:cNvSpPr/>
          <p:nvPr/>
        </p:nvSpPr>
        <p:spPr>
          <a:xfrm>
            <a:off x="721687" y="506761"/>
            <a:ext cx="76695" cy="580514"/>
          </a:xfrm>
          <a:prstGeom prst="rect">
            <a:avLst/>
          </a:prstGeom>
          <a:solidFill>
            <a:srgbClr val="575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14BA84B-AA27-4AF8-9AEC-90BAF6419FAE}"/>
              </a:ext>
            </a:extLst>
          </p:cNvPr>
          <p:cNvSpPr txBox="1">
            <a:spLocks/>
          </p:cNvSpPr>
          <p:nvPr/>
        </p:nvSpPr>
        <p:spPr>
          <a:xfrm>
            <a:off x="1072716" y="506761"/>
            <a:ext cx="8772324" cy="64119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Results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4B5676E-1E27-4EE5-ABC6-A7BA13B302B9}"/>
              </a:ext>
            </a:extLst>
          </p:cNvPr>
          <p:cNvSpPr txBox="1">
            <a:spLocks/>
          </p:cNvSpPr>
          <p:nvPr/>
        </p:nvSpPr>
        <p:spPr>
          <a:xfrm>
            <a:off x="1072716" y="1244762"/>
            <a:ext cx="9950884" cy="5389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BC26D90B-FD39-49A1-A374-3B95DCEC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24" y="172234"/>
            <a:ext cx="717923" cy="2738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A3E072-6190-7BB9-D603-16E828FA4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485" y="1190997"/>
            <a:ext cx="8411029" cy="549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0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F891E4-342F-434C-AE73-D3EB94537390}"/>
              </a:ext>
            </a:extLst>
          </p:cNvPr>
          <p:cNvCxnSpPr>
            <a:cxnSpLocks/>
          </p:cNvCxnSpPr>
          <p:nvPr/>
        </p:nvCxnSpPr>
        <p:spPr>
          <a:xfrm>
            <a:off x="1134533" y="1087275"/>
            <a:ext cx="98890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D01C7-53AC-4096-974D-E91B6D71408E}"/>
              </a:ext>
            </a:extLst>
          </p:cNvPr>
          <p:cNvSpPr/>
          <p:nvPr/>
        </p:nvSpPr>
        <p:spPr>
          <a:xfrm>
            <a:off x="721687" y="506761"/>
            <a:ext cx="76695" cy="580514"/>
          </a:xfrm>
          <a:prstGeom prst="rect">
            <a:avLst/>
          </a:prstGeom>
          <a:solidFill>
            <a:srgbClr val="575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14BA84B-AA27-4AF8-9AEC-90BAF6419FAE}"/>
              </a:ext>
            </a:extLst>
          </p:cNvPr>
          <p:cNvSpPr txBox="1">
            <a:spLocks/>
          </p:cNvSpPr>
          <p:nvPr/>
        </p:nvSpPr>
        <p:spPr>
          <a:xfrm>
            <a:off x="1072716" y="506761"/>
            <a:ext cx="8772324" cy="64119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Results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4B5676E-1E27-4EE5-ABC6-A7BA13B302B9}"/>
              </a:ext>
            </a:extLst>
          </p:cNvPr>
          <p:cNvSpPr txBox="1">
            <a:spLocks/>
          </p:cNvSpPr>
          <p:nvPr/>
        </p:nvSpPr>
        <p:spPr>
          <a:xfrm>
            <a:off x="1072716" y="1244762"/>
            <a:ext cx="9950884" cy="5389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BC26D90B-FD39-49A1-A374-3B95DCEC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24" y="172234"/>
            <a:ext cx="717923" cy="2738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19583D-AE41-0718-F7F9-B1EB07C4B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635" y="1164989"/>
            <a:ext cx="5777046" cy="55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F891E4-342F-434C-AE73-D3EB94537390}"/>
              </a:ext>
            </a:extLst>
          </p:cNvPr>
          <p:cNvCxnSpPr>
            <a:cxnSpLocks/>
          </p:cNvCxnSpPr>
          <p:nvPr/>
        </p:nvCxnSpPr>
        <p:spPr>
          <a:xfrm>
            <a:off x="1134533" y="1087275"/>
            <a:ext cx="98890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D01C7-53AC-4096-974D-E91B6D71408E}"/>
              </a:ext>
            </a:extLst>
          </p:cNvPr>
          <p:cNvSpPr/>
          <p:nvPr/>
        </p:nvSpPr>
        <p:spPr>
          <a:xfrm>
            <a:off x="721687" y="506761"/>
            <a:ext cx="76695" cy="580514"/>
          </a:xfrm>
          <a:prstGeom prst="rect">
            <a:avLst/>
          </a:prstGeom>
          <a:solidFill>
            <a:srgbClr val="575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14BA84B-AA27-4AF8-9AEC-90BAF6419FAE}"/>
              </a:ext>
            </a:extLst>
          </p:cNvPr>
          <p:cNvSpPr txBox="1">
            <a:spLocks/>
          </p:cNvSpPr>
          <p:nvPr/>
        </p:nvSpPr>
        <p:spPr>
          <a:xfrm>
            <a:off x="1072716" y="506761"/>
            <a:ext cx="8772324" cy="64119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Experiments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4B5676E-1E27-4EE5-ABC6-A7BA13B302B9}"/>
              </a:ext>
            </a:extLst>
          </p:cNvPr>
          <p:cNvSpPr txBox="1">
            <a:spLocks/>
          </p:cNvSpPr>
          <p:nvPr/>
        </p:nvSpPr>
        <p:spPr>
          <a:xfrm>
            <a:off x="1072716" y="1244762"/>
            <a:ext cx="9950884" cy="5389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BC26D90B-FD39-49A1-A374-3B95DCEC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24" y="172234"/>
            <a:ext cx="717923" cy="2738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DCBEAD-C94C-9446-7804-6FCCAA23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41" y="1207246"/>
            <a:ext cx="5899825" cy="54643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BC594D-1F0C-A705-D2B4-DEB923594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844" y="2850968"/>
            <a:ext cx="5995509" cy="21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22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F891E4-342F-434C-AE73-D3EB94537390}"/>
              </a:ext>
            </a:extLst>
          </p:cNvPr>
          <p:cNvCxnSpPr>
            <a:cxnSpLocks/>
          </p:cNvCxnSpPr>
          <p:nvPr/>
        </p:nvCxnSpPr>
        <p:spPr>
          <a:xfrm>
            <a:off x="1134533" y="1087275"/>
            <a:ext cx="98890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D01C7-53AC-4096-974D-E91B6D71408E}"/>
              </a:ext>
            </a:extLst>
          </p:cNvPr>
          <p:cNvSpPr/>
          <p:nvPr/>
        </p:nvSpPr>
        <p:spPr>
          <a:xfrm>
            <a:off x="721687" y="506761"/>
            <a:ext cx="76695" cy="580514"/>
          </a:xfrm>
          <a:prstGeom prst="rect">
            <a:avLst/>
          </a:prstGeom>
          <a:solidFill>
            <a:srgbClr val="575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14BA84B-AA27-4AF8-9AEC-90BAF6419FAE}"/>
              </a:ext>
            </a:extLst>
          </p:cNvPr>
          <p:cNvSpPr txBox="1">
            <a:spLocks/>
          </p:cNvSpPr>
          <p:nvPr/>
        </p:nvSpPr>
        <p:spPr>
          <a:xfrm>
            <a:off x="1072716" y="506761"/>
            <a:ext cx="8772324" cy="64119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Conclusions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4B5676E-1E27-4EE5-ABC6-A7BA13B302B9}"/>
              </a:ext>
            </a:extLst>
          </p:cNvPr>
          <p:cNvSpPr txBox="1">
            <a:spLocks/>
          </p:cNvSpPr>
          <p:nvPr/>
        </p:nvSpPr>
        <p:spPr>
          <a:xfrm>
            <a:off x="1072716" y="1244762"/>
            <a:ext cx="9950884" cy="5389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Visual questions answering systems for medical images can be extremely helpful in providing the doctors with a second-opinion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We presented MedFuseNet, an attention-based multimodal deep learning model for VQA on medical images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Ablation study was conducted to investigate the role of image features, question features, and fusion techniques on the model performance for the two VQA tasks</a:t>
            </a:r>
          </a:p>
        </p:txBody>
      </p: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BC26D90B-FD39-49A1-A374-3B95DCEC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24" y="172234"/>
            <a:ext cx="717923" cy="2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3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F891E4-342F-434C-AE73-D3EB94537390}"/>
              </a:ext>
            </a:extLst>
          </p:cNvPr>
          <p:cNvCxnSpPr>
            <a:cxnSpLocks/>
          </p:cNvCxnSpPr>
          <p:nvPr/>
        </p:nvCxnSpPr>
        <p:spPr>
          <a:xfrm>
            <a:off x="1134533" y="1087275"/>
            <a:ext cx="98890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D01C7-53AC-4096-974D-E91B6D71408E}"/>
              </a:ext>
            </a:extLst>
          </p:cNvPr>
          <p:cNvSpPr/>
          <p:nvPr/>
        </p:nvSpPr>
        <p:spPr>
          <a:xfrm>
            <a:off x="721687" y="506761"/>
            <a:ext cx="76695" cy="580514"/>
          </a:xfrm>
          <a:prstGeom prst="rect">
            <a:avLst/>
          </a:prstGeom>
          <a:solidFill>
            <a:srgbClr val="575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14BA84B-AA27-4AF8-9AEC-90BAF6419FAE}"/>
              </a:ext>
            </a:extLst>
          </p:cNvPr>
          <p:cNvSpPr txBox="1">
            <a:spLocks/>
          </p:cNvSpPr>
          <p:nvPr/>
        </p:nvSpPr>
        <p:spPr>
          <a:xfrm>
            <a:off x="1072716" y="506761"/>
            <a:ext cx="8772324" cy="64119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4B5676E-1E27-4EE5-ABC6-A7BA13B302B9}"/>
              </a:ext>
            </a:extLst>
          </p:cNvPr>
          <p:cNvSpPr txBox="1">
            <a:spLocks/>
          </p:cNvSpPr>
          <p:nvPr/>
        </p:nvSpPr>
        <p:spPr>
          <a:xfrm>
            <a:off x="1072716" y="1244762"/>
            <a:ext cx="10672244" cy="5389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Medical images are difficult to comprehend for a person without expertise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The scarcity of medical practitioners across the globe often face the issue of physical and mental fatigue due to the high number of cases, inducing human errors during the diagnosis.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In such scenarios, having an additional opinion can be helpful in boosting the confidence of the decision maker. Thus, it becomes crucial to have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a reliable visual question answering (VQA) system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to provide a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‘second opinion’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on medical cases.</a:t>
            </a:r>
            <a:endParaRPr lang="en-US" altLang="ko-KR" sz="2000" dirty="0">
              <a:latin typeface="Arial" panose="020B0604020202020204" pitchFamily="34" charset="0"/>
              <a:ea typeface="함초롬돋움" panose="020B0604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BC26D90B-FD39-49A1-A374-3B95DCEC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24" y="172234"/>
            <a:ext cx="717923" cy="2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6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F891E4-342F-434C-AE73-D3EB94537390}"/>
              </a:ext>
            </a:extLst>
          </p:cNvPr>
          <p:cNvCxnSpPr>
            <a:cxnSpLocks/>
          </p:cNvCxnSpPr>
          <p:nvPr/>
        </p:nvCxnSpPr>
        <p:spPr>
          <a:xfrm>
            <a:off x="1134533" y="1087275"/>
            <a:ext cx="98890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D01C7-53AC-4096-974D-E91B6D71408E}"/>
              </a:ext>
            </a:extLst>
          </p:cNvPr>
          <p:cNvSpPr/>
          <p:nvPr/>
        </p:nvSpPr>
        <p:spPr>
          <a:xfrm>
            <a:off x="721687" y="506761"/>
            <a:ext cx="76695" cy="580514"/>
          </a:xfrm>
          <a:prstGeom prst="rect">
            <a:avLst/>
          </a:prstGeom>
          <a:solidFill>
            <a:srgbClr val="575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14BA84B-AA27-4AF8-9AEC-90BAF6419FAE}"/>
              </a:ext>
            </a:extLst>
          </p:cNvPr>
          <p:cNvSpPr txBox="1">
            <a:spLocks/>
          </p:cNvSpPr>
          <p:nvPr/>
        </p:nvSpPr>
        <p:spPr>
          <a:xfrm>
            <a:off x="1072716" y="506761"/>
            <a:ext cx="8772324" cy="64119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Introduction</a:t>
            </a:r>
            <a:endParaRPr lang="en-US" sz="3000" b="1" dirty="0">
              <a:latin typeface="Arial" panose="020B0604020202020204" pitchFamily="34" charset="0"/>
              <a:ea typeface="함초롬돋움" panose="020B0604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4B5676E-1E27-4EE5-ABC6-A7BA13B302B9}"/>
              </a:ext>
            </a:extLst>
          </p:cNvPr>
          <p:cNvSpPr txBox="1">
            <a:spLocks/>
          </p:cNvSpPr>
          <p:nvPr/>
        </p:nvSpPr>
        <p:spPr>
          <a:xfrm>
            <a:off x="1072716" y="1244762"/>
            <a:ext cx="9950884" cy="5389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However, most of the VQA systems that work today cater to real-world problems and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are not specifically tailored for handling medical images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the main challenge is the limited availability of labeled medical data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the number of VQA data samples in medical domain are quite less compared to the VQA datasets for the other real-world domains.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BC26D90B-FD39-49A1-A374-3B95DCEC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24" y="172234"/>
            <a:ext cx="717923" cy="2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1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F891E4-342F-434C-AE73-D3EB94537390}"/>
              </a:ext>
            </a:extLst>
          </p:cNvPr>
          <p:cNvCxnSpPr>
            <a:cxnSpLocks/>
          </p:cNvCxnSpPr>
          <p:nvPr/>
        </p:nvCxnSpPr>
        <p:spPr>
          <a:xfrm>
            <a:off x="1134533" y="1087275"/>
            <a:ext cx="98890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D01C7-53AC-4096-974D-E91B6D71408E}"/>
              </a:ext>
            </a:extLst>
          </p:cNvPr>
          <p:cNvSpPr/>
          <p:nvPr/>
        </p:nvSpPr>
        <p:spPr>
          <a:xfrm>
            <a:off x="721687" y="506761"/>
            <a:ext cx="76695" cy="580514"/>
          </a:xfrm>
          <a:prstGeom prst="rect">
            <a:avLst/>
          </a:prstGeom>
          <a:solidFill>
            <a:srgbClr val="575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14BA84B-AA27-4AF8-9AEC-90BAF6419FAE}"/>
              </a:ext>
            </a:extLst>
          </p:cNvPr>
          <p:cNvSpPr txBox="1">
            <a:spLocks/>
          </p:cNvSpPr>
          <p:nvPr/>
        </p:nvSpPr>
        <p:spPr>
          <a:xfrm>
            <a:off x="1072716" y="506761"/>
            <a:ext cx="8772324" cy="64119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Introduction</a:t>
            </a:r>
            <a:endParaRPr lang="en-US" sz="3000" b="1" dirty="0">
              <a:latin typeface="Arial" panose="020B0604020202020204" pitchFamily="34" charset="0"/>
              <a:ea typeface="함초롬돋움" panose="020B0604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4B5676E-1E27-4EE5-ABC6-A7BA13B302B9}"/>
              </a:ext>
            </a:extLst>
          </p:cNvPr>
          <p:cNvSpPr txBox="1">
            <a:spLocks/>
          </p:cNvSpPr>
          <p:nvPr/>
        </p:nvSpPr>
        <p:spPr>
          <a:xfrm>
            <a:off x="1072716" y="1244762"/>
            <a:ext cx="9950884" cy="5389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We propose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MedFuseNet, an attention based multimodal deep learning model for answer categorization and answer generation tasks in medical domain VQA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 We show that a LSTM-based generative decoder along with heuristics can improve our model performance for the answer generation task.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demonstrate state-of-the-art results on two real-world medical VQA datasets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 In addition, we conducted an exhaustive ablation study to investigate the importance of each component in our proposed model.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We study the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interpretability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of our MedFuseNet by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visualizing various attention mechanisms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used in the model. Tis provides a deeper insight into understanding the VQA capability of our model.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BC26D90B-FD39-49A1-A374-3B95DCEC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24" y="172234"/>
            <a:ext cx="717923" cy="2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7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F891E4-342F-434C-AE73-D3EB94537390}"/>
              </a:ext>
            </a:extLst>
          </p:cNvPr>
          <p:cNvCxnSpPr>
            <a:cxnSpLocks/>
          </p:cNvCxnSpPr>
          <p:nvPr/>
        </p:nvCxnSpPr>
        <p:spPr>
          <a:xfrm>
            <a:off x="1134533" y="1087275"/>
            <a:ext cx="98890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D01C7-53AC-4096-974D-E91B6D71408E}"/>
              </a:ext>
            </a:extLst>
          </p:cNvPr>
          <p:cNvSpPr/>
          <p:nvPr/>
        </p:nvSpPr>
        <p:spPr>
          <a:xfrm>
            <a:off x="721687" y="506761"/>
            <a:ext cx="76695" cy="580514"/>
          </a:xfrm>
          <a:prstGeom prst="rect">
            <a:avLst/>
          </a:prstGeom>
          <a:solidFill>
            <a:srgbClr val="575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14BA84B-AA27-4AF8-9AEC-90BAF6419FAE}"/>
              </a:ext>
            </a:extLst>
          </p:cNvPr>
          <p:cNvSpPr txBox="1">
            <a:spLocks/>
          </p:cNvSpPr>
          <p:nvPr/>
        </p:nvSpPr>
        <p:spPr>
          <a:xfrm>
            <a:off x="1072716" y="506761"/>
            <a:ext cx="8772324" cy="64119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MedFuseNet</a:t>
            </a:r>
            <a:endParaRPr lang="en-US" sz="3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4B5676E-1E27-4EE5-ABC6-A7BA13B302B9}"/>
              </a:ext>
            </a:extLst>
          </p:cNvPr>
          <p:cNvSpPr txBox="1">
            <a:spLocks/>
          </p:cNvSpPr>
          <p:nvPr/>
        </p:nvSpPr>
        <p:spPr>
          <a:xfrm>
            <a:off x="1072716" y="1244762"/>
            <a:ext cx="5023284" cy="5389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Image feature extraction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Question feature extraction</a:t>
            </a:r>
          </a:p>
        </p:txBody>
      </p: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BC26D90B-FD39-49A1-A374-3B95DCEC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24" y="172234"/>
            <a:ext cx="717923" cy="2738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881A8E-98E2-C112-DE71-BEE9D71CE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998" y="2447864"/>
            <a:ext cx="7997116" cy="409398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D6D929F-A3DF-5128-6E1E-93852C3B77B8}"/>
              </a:ext>
            </a:extLst>
          </p:cNvPr>
          <p:cNvSpPr txBox="1">
            <a:spLocks/>
          </p:cNvSpPr>
          <p:nvPr/>
        </p:nvSpPr>
        <p:spPr>
          <a:xfrm>
            <a:off x="5927556" y="1244762"/>
            <a:ext cx="5023284" cy="5389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Feature fusion techniques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Attention mechanisms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1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F891E4-342F-434C-AE73-D3EB94537390}"/>
              </a:ext>
            </a:extLst>
          </p:cNvPr>
          <p:cNvCxnSpPr>
            <a:cxnSpLocks/>
          </p:cNvCxnSpPr>
          <p:nvPr/>
        </p:nvCxnSpPr>
        <p:spPr>
          <a:xfrm>
            <a:off x="1134533" y="1087275"/>
            <a:ext cx="98890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D01C7-53AC-4096-974D-E91B6D71408E}"/>
              </a:ext>
            </a:extLst>
          </p:cNvPr>
          <p:cNvSpPr/>
          <p:nvPr/>
        </p:nvSpPr>
        <p:spPr>
          <a:xfrm>
            <a:off x="721687" y="506761"/>
            <a:ext cx="76695" cy="580514"/>
          </a:xfrm>
          <a:prstGeom prst="rect">
            <a:avLst/>
          </a:prstGeom>
          <a:solidFill>
            <a:srgbClr val="575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14BA84B-AA27-4AF8-9AEC-90BAF6419FAE}"/>
              </a:ext>
            </a:extLst>
          </p:cNvPr>
          <p:cNvSpPr txBox="1">
            <a:spLocks/>
          </p:cNvSpPr>
          <p:nvPr/>
        </p:nvSpPr>
        <p:spPr>
          <a:xfrm>
            <a:off x="1072716" y="506761"/>
            <a:ext cx="8772324" cy="64119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MedFuseNet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4B5676E-1E27-4EE5-ABC6-A7BA13B302B9}"/>
              </a:ext>
            </a:extLst>
          </p:cNvPr>
          <p:cNvSpPr txBox="1">
            <a:spLocks/>
          </p:cNvSpPr>
          <p:nvPr/>
        </p:nvSpPr>
        <p:spPr>
          <a:xfrm>
            <a:off x="1072716" y="1244762"/>
            <a:ext cx="9950884" cy="5389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Image feature extraction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ResNet-152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Since the medical images are complex compared to the standard real-world images, models like DenseNet-121 and ResNet-152 which have skip connections, provide more robust feature representations through deeper convolutional layers.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Question feature extraction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positional semantics of each word and the word-level semantics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BERT +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XLNet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BC26D90B-FD39-49A1-A374-3B95DCEC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24" y="172234"/>
            <a:ext cx="717923" cy="2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2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F891E4-342F-434C-AE73-D3EB94537390}"/>
              </a:ext>
            </a:extLst>
          </p:cNvPr>
          <p:cNvCxnSpPr>
            <a:cxnSpLocks/>
          </p:cNvCxnSpPr>
          <p:nvPr/>
        </p:nvCxnSpPr>
        <p:spPr>
          <a:xfrm>
            <a:off x="1134533" y="1087275"/>
            <a:ext cx="98890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D01C7-53AC-4096-974D-E91B6D71408E}"/>
              </a:ext>
            </a:extLst>
          </p:cNvPr>
          <p:cNvSpPr/>
          <p:nvPr/>
        </p:nvSpPr>
        <p:spPr>
          <a:xfrm>
            <a:off x="721687" y="506761"/>
            <a:ext cx="76695" cy="580514"/>
          </a:xfrm>
          <a:prstGeom prst="rect">
            <a:avLst/>
          </a:prstGeom>
          <a:solidFill>
            <a:srgbClr val="575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14BA84B-AA27-4AF8-9AEC-90BAF6419FAE}"/>
              </a:ext>
            </a:extLst>
          </p:cNvPr>
          <p:cNvSpPr txBox="1">
            <a:spLocks/>
          </p:cNvSpPr>
          <p:nvPr/>
        </p:nvSpPr>
        <p:spPr>
          <a:xfrm>
            <a:off x="1072716" y="506761"/>
            <a:ext cx="8772324" cy="64119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MedFuseNet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4B5676E-1E27-4EE5-ABC6-A7BA13B302B9}"/>
              </a:ext>
            </a:extLst>
          </p:cNvPr>
          <p:cNvSpPr txBox="1">
            <a:spLocks/>
          </p:cNvSpPr>
          <p:nvPr/>
        </p:nvSpPr>
        <p:spPr>
          <a:xfrm>
            <a:off x="1072716" y="1244762"/>
            <a:ext cx="9950884" cy="5389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Feature fusion techniques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MFB : simplicity of the algorithm, ease of implementation, high convergence rate</a:t>
            </a:r>
          </a:p>
        </p:txBody>
      </p: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BC26D90B-FD39-49A1-A374-3B95DCEC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24" y="172234"/>
            <a:ext cx="717923" cy="2738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B1CB87A-8077-9C15-E57F-353308082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01207"/>
            <a:ext cx="5309447" cy="23930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989E14-984B-E75A-9A00-3BCCCC8DE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716" y="3221837"/>
            <a:ext cx="4273844" cy="239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6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F891E4-342F-434C-AE73-D3EB94537390}"/>
              </a:ext>
            </a:extLst>
          </p:cNvPr>
          <p:cNvCxnSpPr>
            <a:cxnSpLocks/>
          </p:cNvCxnSpPr>
          <p:nvPr/>
        </p:nvCxnSpPr>
        <p:spPr>
          <a:xfrm>
            <a:off x="1134533" y="1087275"/>
            <a:ext cx="98890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D01C7-53AC-4096-974D-E91B6D71408E}"/>
              </a:ext>
            </a:extLst>
          </p:cNvPr>
          <p:cNvSpPr/>
          <p:nvPr/>
        </p:nvSpPr>
        <p:spPr>
          <a:xfrm>
            <a:off x="721687" y="506761"/>
            <a:ext cx="76695" cy="580514"/>
          </a:xfrm>
          <a:prstGeom prst="rect">
            <a:avLst/>
          </a:prstGeom>
          <a:solidFill>
            <a:srgbClr val="575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14BA84B-AA27-4AF8-9AEC-90BAF6419FAE}"/>
              </a:ext>
            </a:extLst>
          </p:cNvPr>
          <p:cNvSpPr txBox="1">
            <a:spLocks/>
          </p:cNvSpPr>
          <p:nvPr/>
        </p:nvSpPr>
        <p:spPr>
          <a:xfrm>
            <a:off x="1072716" y="506761"/>
            <a:ext cx="8772324" cy="64119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MedFuseNet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4B5676E-1E27-4EE5-ABC6-A7BA13B302B9}"/>
              </a:ext>
            </a:extLst>
          </p:cNvPr>
          <p:cNvSpPr txBox="1">
            <a:spLocks/>
          </p:cNvSpPr>
          <p:nvPr/>
        </p:nvSpPr>
        <p:spPr>
          <a:xfrm>
            <a:off x="1072716" y="1244762"/>
            <a:ext cx="5023284" cy="5389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Attention mechanisms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Image attention : The image attention mechanism aims at spanning the attention of the MedFuseNet model to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the most relevant part  of the image based on the input question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Image-Question Co-Attention : use the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attended vector as an input to the image attention mechanism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BC26D90B-FD39-49A1-A374-3B95DCEC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24" y="172234"/>
            <a:ext cx="717923" cy="2738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42BA97-81E8-5C00-C162-BEDF6102B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066" y="1264586"/>
            <a:ext cx="4938188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0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F891E4-342F-434C-AE73-D3EB94537390}"/>
              </a:ext>
            </a:extLst>
          </p:cNvPr>
          <p:cNvCxnSpPr>
            <a:cxnSpLocks/>
          </p:cNvCxnSpPr>
          <p:nvPr/>
        </p:nvCxnSpPr>
        <p:spPr>
          <a:xfrm>
            <a:off x="1134533" y="1087275"/>
            <a:ext cx="98890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D01C7-53AC-4096-974D-E91B6D71408E}"/>
              </a:ext>
            </a:extLst>
          </p:cNvPr>
          <p:cNvSpPr/>
          <p:nvPr/>
        </p:nvSpPr>
        <p:spPr>
          <a:xfrm>
            <a:off x="721687" y="506761"/>
            <a:ext cx="76695" cy="580514"/>
          </a:xfrm>
          <a:prstGeom prst="rect">
            <a:avLst/>
          </a:prstGeom>
          <a:solidFill>
            <a:srgbClr val="575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14BA84B-AA27-4AF8-9AEC-90BAF6419FAE}"/>
              </a:ext>
            </a:extLst>
          </p:cNvPr>
          <p:cNvSpPr txBox="1">
            <a:spLocks/>
          </p:cNvSpPr>
          <p:nvPr/>
        </p:nvSpPr>
        <p:spPr>
          <a:xfrm>
            <a:off x="1072716" y="506761"/>
            <a:ext cx="8772324" cy="64119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MedFuseNet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4B5676E-1E27-4EE5-ABC6-A7BA13B302B9}"/>
              </a:ext>
            </a:extLst>
          </p:cNvPr>
          <p:cNvSpPr txBox="1">
            <a:spLocks/>
          </p:cNvSpPr>
          <p:nvPr/>
        </p:nvSpPr>
        <p:spPr>
          <a:xfrm>
            <a:off x="1072716" y="1244762"/>
            <a:ext cx="9950884" cy="5389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and BERT models are pretrained on very large datasets, and they provide a much better generalization for the features by the virtue of transfer learning. 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Due to the simplistic implementation of MFB, it reduces the complexity of calculating the outer product to a large extent, while conserving the information from the fusion of the two modalities. Tis reduces the computation of model parameters and works well for the limited MED-VQA datasets. 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The attention and co-attention mechanisms help in reducing the attention span of the model to the significant parts of the input, thus, reducing the search space for the model.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BC26D90B-FD39-49A1-A374-3B95DCEC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24" y="172234"/>
            <a:ext cx="717923" cy="2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2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30819</TotalTime>
  <Words>774</Words>
  <Application>Microsoft Office PowerPoint</Application>
  <PresentationFormat>와이드스크린</PresentationFormat>
  <Paragraphs>95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Adobe 명조 Std M</vt:lpstr>
      <vt:lpstr>맑은 고딕</vt:lpstr>
      <vt:lpstr>함초롬돋움</vt:lpstr>
      <vt:lpstr>Arial</vt:lpstr>
      <vt:lpstr>Calibri</vt:lpstr>
      <vt:lpstr>Calibri Light</vt:lpstr>
      <vt:lpstr>Wingdings</vt:lpstr>
      <vt:lpstr>Office 테마</vt:lpstr>
      <vt:lpstr>MedFuseNet: An attention-based multimodal deep learning model for visual question answering in the medical domain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medicalart@ajou.ac.kr</dc:creator>
  <cp:lastModifiedBy>김지영</cp:lastModifiedBy>
  <cp:revision>320</cp:revision>
  <dcterms:created xsi:type="dcterms:W3CDTF">2019-11-01T10:49:08Z</dcterms:created>
  <dcterms:modified xsi:type="dcterms:W3CDTF">2023-01-27T06:20:42Z</dcterms:modified>
</cp:coreProperties>
</file>