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8" r:id="rId2"/>
    <p:sldId id="257" r:id="rId3"/>
    <p:sldId id="273" r:id="rId4"/>
    <p:sldId id="325" r:id="rId5"/>
    <p:sldId id="326" r:id="rId6"/>
    <p:sldId id="285" r:id="rId7"/>
    <p:sldId id="327" r:id="rId8"/>
    <p:sldId id="328" r:id="rId9"/>
    <p:sldId id="329" r:id="rId10"/>
    <p:sldId id="330" r:id="rId11"/>
    <p:sldId id="331" r:id="rId12"/>
    <p:sldId id="335" r:id="rId13"/>
    <p:sldId id="299" r:id="rId14"/>
    <p:sldId id="296" r:id="rId15"/>
    <p:sldId id="333" r:id="rId16"/>
    <p:sldId id="33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2RJ-TW" initials="M" lastIdx="1" clrIdx="0">
    <p:extLst>
      <p:ext uri="{19B8F6BF-5375-455C-9EA6-DF929625EA0E}">
        <p15:presenceInfo xmlns:p15="http://schemas.microsoft.com/office/powerpoint/2012/main" userId="MI2RJ-T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BB621F-AD63-4506-AB66-7FF268D81C58}" v="835" dt="2022-04-20T00:55:23.350"/>
    <p1510:client id="{B3261B22-FD45-4BA2-9229-2F21CD752A08}" v="3561" dt="2022-04-19T12:07:12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5" autoAdjust="0"/>
    <p:restoredTop sz="83016" autoAdjust="0"/>
  </p:normalViewPr>
  <p:slideViewPr>
    <p:cSldViewPr snapToGrid="0">
      <p:cViewPr varScale="1">
        <p:scale>
          <a:sx n="53" d="100"/>
          <a:sy n="53" d="100"/>
        </p:scale>
        <p:origin x="7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BA90F-A7D6-499E-B2AF-0A696DF2CD02}" type="datetimeFigureOut">
              <a:t>2023-03-24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2E2C1-C86E-4A54-BA8D-9B4338388DB1}" type="slidenum"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529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8498C-BC46-41C7-9C85-0259EAFAC367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6221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2E2C1-C86E-4A54-BA8D-9B4338388DB1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606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2E2C1-C86E-4A54-BA8D-9B4338388DB1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25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2E2C1-C86E-4A54-BA8D-9B4338388DB1}" type="slidenum">
              <a:rPr lang="en-US" altLang="ko-KR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864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2E2C1-C86E-4A54-BA8D-9B4338388DB1}" type="slidenum">
              <a:rPr lang="en-US" altLang="ko-KR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2276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2E2C1-C86E-4A54-BA8D-9B4338388DB1}" type="slidenum">
              <a:rPr lang="en-US" altLang="ko-KR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7439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2E2C1-C86E-4A54-BA8D-9B4338388DB1}" type="slidenum">
              <a:rPr lang="en-US" altLang="ko-KR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5092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2E2C1-C86E-4A54-BA8D-9B4338388DB1}" type="slidenum">
              <a:rPr lang="en-US" altLang="ko-KR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947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2E2C1-C86E-4A54-BA8D-9B4338388DB1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639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2E2C1-C86E-4A54-BA8D-9B4338388DB1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409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 </a:t>
            </a:r>
            <a:r>
              <a:rPr lang="en-US" altLang="ko-KR" dirty="0"/>
              <a:t>Out of Distribution  Network </a:t>
            </a:r>
            <a:r>
              <a:rPr lang="ko-KR" altLang="en-US" dirty="0"/>
              <a:t>는 </a:t>
            </a:r>
            <a:r>
              <a:rPr lang="en-US" altLang="ko-KR" dirty="0"/>
              <a:t>pretrain</a:t>
            </a:r>
            <a:r>
              <a:rPr lang="ko-KR" altLang="en-US" dirty="0"/>
              <a:t>된 모델을 기반으로 동작 </a:t>
            </a:r>
            <a:br>
              <a:rPr lang="en-US" altLang="ko-KR" dirty="0"/>
            </a:br>
            <a:r>
              <a:rPr lang="en-US" altLang="ko-KR" dirty="0"/>
              <a:t>inference </a:t>
            </a:r>
            <a:r>
              <a:rPr lang="ko-KR" altLang="en-US" dirty="0"/>
              <a:t>단계만 사용하기 때문에 </a:t>
            </a:r>
            <a:r>
              <a:rPr lang="en-US" altLang="ko-KR" dirty="0"/>
              <a:t>training </a:t>
            </a:r>
            <a:r>
              <a:rPr lang="ko-KR" altLang="en-US" dirty="0"/>
              <a:t>결과에 많이 의존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2E2C1-C86E-4A54-BA8D-9B4338388DB1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742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Distribution </a:t>
            </a:r>
            <a:r>
              <a:rPr lang="ko-KR" altLang="en-US" dirty="0"/>
              <a:t>차이를 뜻함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2E2C1-C86E-4A54-BA8D-9B4338388DB1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018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2E2C1-C86E-4A54-BA8D-9B4338388DB1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122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전체 공간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즉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[-50, 50]²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에서 생성된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OOD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학습 샘플 수를 늘리면 그림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1(b)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그림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1(d)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와 유사할 것으로 예상됩니다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다시 말해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전체 공간에서 샘플을 생성하면 자신감 있는 분류기를 훈련시키기 위해 더 많은 샘플이 필요합니다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그러나 이것은 불가능하고 효율적이지 않을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왜냐하면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OOD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학습 샘플의 수가 실제로 거대한 데이터 공간 전체를 커버하기 위해 거의 무한히 많을 수 있기 때문입니다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2E2C1-C86E-4A54-BA8D-9B4338388DB1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294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2E2C1-C86E-4A54-BA8D-9B4338388DB1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131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tiff"/><Relationship Id="rId3" Type="http://schemas.openxmlformats.org/officeDocument/2006/relationships/image" Target="../media/image5.png"/><Relationship Id="rId7" Type="http://schemas.openxmlformats.org/officeDocument/2006/relationships/image" Target="../media/image2.gif"/><Relationship Id="rId12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5" Type="http://schemas.openxmlformats.org/officeDocument/2006/relationships/image" Target="../media/image16.jpe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jpeg"/><Relationship Id="rId14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45ECF92-97F2-4B6E-85D0-35253D37359E}"/>
              </a:ext>
            </a:extLst>
          </p:cNvPr>
          <p:cNvSpPr/>
          <p:nvPr userDrawn="1"/>
        </p:nvSpPr>
        <p:spPr>
          <a:xfrm>
            <a:off x="1706755" y="251269"/>
            <a:ext cx="6096000" cy="28623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lnSpc>
                <a:spcPct val="90000"/>
              </a:lnSpc>
              <a:defRPr/>
            </a:pPr>
            <a:r>
              <a:rPr lang="en-US" altLang="ko-KR" sz="1400" baseline="0" dirty="0">
                <a:solidFill>
                  <a:schemeClr val="tx1"/>
                </a:solidFill>
                <a:latin typeface="+mn-lt"/>
                <a:cs typeface="Biome Light" panose="020B0502040204020203" pitchFamily="34" charset="0"/>
              </a:rPr>
              <a:t>Medical</a:t>
            </a:r>
            <a:r>
              <a:rPr lang="ko-KR" altLang="en-US" sz="1400" baseline="0" dirty="0">
                <a:solidFill>
                  <a:schemeClr val="tx1"/>
                </a:solidFill>
                <a:latin typeface="+mn-lt"/>
                <a:cs typeface="Biome Light" panose="020B0502040204020203" pitchFamily="34" charset="0"/>
              </a:rPr>
              <a:t> </a:t>
            </a:r>
            <a:r>
              <a:rPr lang="en-US" altLang="ko-KR" sz="1400" baseline="0" dirty="0">
                <a:solidFill>
                  <a:schemeClr val="tx1"/>
                </a:solidFill>
                <a:latin typeface="+mn-lt"/>
                <a:cs typeface="Biome Light" panose="020B0502040204020203" pitchFamily="34" charset="0"/>
              </a:rPr>
              <a:t>Imaging</a:t>
            </a:r>
            <a:r>
              <a:rPr lang="ko-KR" altLang="en-US" sz="1400" baseline="0" dirty="0">
                <a:solidFill>
                  <a:schemeClr val="tx1"/>
                </a:solidFill>
                <a:latin typeface="+mn-lt"/>
                <a:cs typeface="Biome Light" panose="020B0502040204020203" pitchFamily="34" charset="0"/>
              </a:rPr>
              <a:t> </a:t>
            </a:r>
            <a:r>
              <a:rPr lang="en-US" altLang="ko-KR" sz="1400" baseline="0" dirty="0">
                <a:solidFill>
                  <a:schemeClr val="tx1"/>
                </a:solidFill>
                <a:latin typeface="+mn-lt"/>
                <a:cs typeface="Biome Light" panose="020B0502040204020203" pitchFamily="34" charset="0"/>
              </a:rPr>
              <a:t>&amp; Intelligent Reality Lab.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2E12508-413C-4C21-84EE-FC580C502003}"/>
              </a:ext>
            </a:extLst>
          </p:cNvPr>
          <p:cNvCxnSpPr/>
          <p:nvPr userDrawn="1"/>
        </p:nvCxnSpPr>
        <p:spPr>
          <a:xfrm>
            <a:off x="406400" y="2554513"/>
            <a:ext cx="111614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F0138EA-3FE8-4131-A536-B61CDF2B6D06}"/>
              </a:ext>
            </a:extLst>
          </p:cNvPr>
          <p:cNvCxnSpPr/>
          <p:nvPr userDrawn="1"/>
        </p:nvCxnSpPr>
        <p:spPr>
          <a:xfrm>
            <a:off x="406400" y="4151084"/>
            <a:ext cx="111614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11D698E-C961-4688-BE56-3C57AA499FD3}"/>
              </a:ext>
            </a:extLst>
          </p:cNvPr>
          <p:cNvSpPr/>
          <p:nvPr userDrawn="1"/>
        </p:nvSpPr>
        <p:spPr>
          <a:xfrm>
            <a:off x="406399" y="2224252"/>
            <a:ext cx="10883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dirty="0">
                <a:solidFill>
                  <a:srgbClr val="FD8A02"/>
                </a:solidFill>
                <a:latin typeface="+mn-ea"/>
                <a:ea typeface="+mn-ea"/>
              </a:rPr>
              <a:t>www.mi2rl.co</a:t>
            </a:r>
          </a:p>
        </p:txBody>
      </p:sp>
      <p:pic>
        <p:nvPicPr>
          <p:cNvPr id="30" name="그림 29" descr="그리기이(가) 표시된 사진&#10;&#10;자동 생성된 설명">
            <a:extLst>
              <a:ext uri="{FF2B5EF4-FFF2-40B4-BE49-F238E27FC236}">
                <a16:creationId xmlns:a16="http://schemas.microsoft.com/office/drawing/2014/main" id="{980EB855-AA53-4878-B66E-1E882AFB96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098" y="6349814"/>
            <a:ext cx="1336255" cy="310702"/>
          </a:xfrm>
          <a:prstGeom prst="rect">
            <a:avLst/>
          </a:prstGeom>
        </p:spPr>
      </p:pic>
      <p:pic>
        <p:nvPicPr>
          <p:cNvPr id="32" name="그림 31" descr="표지판, 음식, 플레이트, 그리기이(가) 표시된 사진&#10;&#10;자동 생성된 설명">
            <a:extLst>
              <a:ext uri="{FF2B5EF4-FFF2-40B4-BE49-F238E27FC236}">
                <a16:creationId xmlns:a16="http://schemas.microsoft.com/office/drawing/2014/main" id="{21743184-35A5-4C69-A887-4AF2523438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244" y="6320500"/>
            <a:ext cx="1336255" cy="369331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BF647AF1-1FD3-46CC-AD2C-ED7E428B915C}"/>
              </a:ext>
            </a:extLst>
          </p:cNvPr>
          <p:cNvSpPr/>
          <p:nvPr userDrawn="1"/>
        </p:nvSpPr>
        <p:spPr>
          <a:xfrm>
            <a:off x="406399" y="61376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Department of Biomedical Engineering, </a:t>
            </a:r>
          </a:p>
          <a:p>
            <a:r>
              <a:rPr lang="en-US" altLang="ko-KR" sz="1200" dirty="0"/>
              <a:t>Asan Medical Institute of Convergence Science and Technology, Asan Medical Center, </a:t>
            </a:r>
          </a:p>
          <a:p>
            <a:r>
              <a:rPr lang="en-US" altLang="ko-KR" sz="1200" dirty="0"/>
              <a:t>University of Ulsan College of Medicine, Seoul, Republic of Korea</a:t>
            </a:r>
            <a:endParaRPr lang="ko-KR" altLang="en-US" sz="1200" dirty="0"/>
          </a:p>
        </p:txBody>
      </p:sp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4AE01787-C63F-489F-8B5F-CC470B3CA39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9" y="267573"/>
            <a:ext cx="1259425" cy="48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00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그리기이(가) 표시된 사진&#10;&#10;자동 생성된 설명">
            <a:extLst>
              <a:ext uri="{FF2B5EF4-FFF2-40B4-BE49-F238E27FC236}">
                <a16:creationId xmlns:a16="http://schemas.microsoft.com/office/drawing/2014/main" id="{65D07C11-24E5-44DD-A5DB-2DB0BFB471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098" y="6349814"/>
            <a:ext cx="1336255" cy="310702"/>
          </a:xfrm>
          <a:prstGeom prst="rect">
            <a:avLst/>
          </a:prstGeom>
        </p:spPr>
      </p:pic>
      <p:pic>
        <p:nvPicPr>
          <p:cNvPr id="17" name="그림 16" descr="표지판, 음식, 플레이트, 그리기이(가) 표시된 사진&#10;&#10;자동 생성된 설명">
            <a:extLst>
              <a:ext uri="{FF2B5EF4-FFF2-40B4-BE49-F238E27FC236}">
                <a16:creationId xmlns:a16="http://schemas.microsoft.com/office/drawing/2014/main" id="{804D4E2F-55E0-43E9-925A-C9FCBF3FD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244" y="6320500"/>
            <a:ext cx="1336255" cy="369331"/>
          </a:xfrm>
          <a:prstGeom prst="rect">
            <a:avLst/>
          </a:prstGeom>
        </p:spPr>
      </p:pic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7F0C13ED-F698-4113-9C4F-65932611BA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494" y="217695"/>
            <a:ext cx="1259425" cy="480388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19BC009-2840-462D-8CC5-C6C8603B6D70}"/>
              </a:ext>
            </a:extLst>
          </p:cNvPr>
          <p:cNvCxnSpPr>
            <a:cxnSpLocks/>
          </p:cNvCxnSpPr>
          <p:nvPr userDrawn="1"/>
        </p:nvCxnSpPr>
        <p:spPr>
          <a:xfrm>
            <a:off x="406400" y="817679"/>
            <a:ext cx="11591519" cy="0"/>
          </a:xfrm>
          <a:prstGeom prst="line">
            <a:avLst/>
          </a:prstGeom>
          <a:ln w="19050">
            <a:solidFill>
              <a:srgbClr val="0168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11F5422C-CA7A-4069-8058-F5ED5EADA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0501" y="63761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35459417-FCFB-438F-94CD-7EE097046E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2276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6662DCA-D549-48AF-B718-9E9B26BEBF6A}"/>
              </a:ext>
            </a:extLst>
          </p:cNvPr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0168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7525A3E-F49A-44E2-BA42-E6ABA622C4DA}"/>
              </a:ext>
            </a:extLst>
          </p:cNvPr>
          <p:cNvCxnSpPr/>
          <p:nvPr userDrawn="1"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0168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 descr="그리기이(가) 표시된 사진&#10;&#10;자동 생성된 설명">
            <a:extLst>
              <a:ext uri="{FF2B5EF4-FFF2-40B4-BE49-F238E27FC236}">
                <a16:creationId xmlns:a16="http://schemas.microsoft.com/office/drawing/2014/main" id="{65D07C11-24E5-44DD-A5DB-2DB0BFB471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098" y="6349814"/>
            <a:ext cx="1336255" cy="310702"/>
          </a:xfrm>
          <a:prstGeom prst="rect">
            <a:avLst/>
          </a:prstGeom>
        </p:spPr>
      </p:pic>
      <p:pic>
        <p:nvPicPr>
          <p:cNvPr id="17" name="그림 16" descr="표지판, 음식, 플레이트, 그리기이(가) 표시된 사진&#10;&#10;자동 생성된 설명">
            <a:extLst>
              <a:ext uri="{FF2B5EF4-FFF2-40B4-BE49-F238E27FC236}">
                <a16:creationId xmlns:a16="http://schemas.microsoft.com/office/drawing/2014/main" id="{804D4E2F-55E0-43E9-925A-C9FCBF3FD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244" y="6320500"/>
            <a:ext cx="1336255" cy="369331"/>
          </a:xfrm>
          <a:prstGeom prst="rect">
            <a:avLst/>
          </a:prstGeom>
        </p:spPr>
      </p:pic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7F0C13ED-F698-4113-9C4F-65932611BA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494" y="267573"/>
            <a:ext cx="1259425" cy="480388"/>
          </a:xfrm>
          <a:prstGeom prst="rect">
            <a:avLst/>
          </a:prstGeom>
        </p:spPr>
      </p:pic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93A57DA9-7616-4AFF-9A94-AF4944F4B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0501" y="63761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35459417-FCFB-438F-94CD-7EE097046E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0052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그림 65" descr="사람, 가장, 사진, 전면이(가) 표시된 사진&#10;&#10;자동 생성된 설명">
            <a:extLst>
              <a:ext uri="{FF2B5EF4-FFF2-40B4-BE49-F238E27FC236}">
                <a16:creationId xmlns:a16="http://schemas.microsoft.com/office/drawing/2014/main" id="{163B9A99-E4EE-4D26-A30C-46759B6FF9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2"/>
          <a:stretch/>
        </p:blipFill>
        <p:spPr>
          <a:xfrm>
            <a:off x="632339" y="2963481"/>
            <a:ext cx="10927324" cy="3730699"/>
          </a:xfrm>
          <a:prstGeom prst="rect">
            <a:avLst/>
          </a:prstGeom>
        </p:spPr>
      </p:pic>
      <p:sp>
        <p:nvSpPr>
          <p:cNvPr id="67" name="내용 개체 틀 2">
            <a:extLst>
              <a:ext uri="{FF2B5EF4-FFF2-40B4-BE49-F238E27FC236}">
                <a16:creationId xmlns:a16="http://schemas.microsoft.com/office/drawing/2014/main" id="{72420265-9EA7-4084-9F02-CB625D59F37B}"/>
              </a:ext>
            </a:extLst>
          </p:cNvPr>
          <p:cNvSpPr txBox="1">
            <a:spLocks/>
          </p:cNvSpPr>
          <p:nvPr userDrawn="1"/>
        </p:nvSpPr>
        <p:spPr>
          <a:xfrm>
            <a:off x="632337" y="74123"/>
            <a:ext cx="6380083" cy="738472"/>
          </a:xfrm>
          <a:prstGeom prst="rect">
            <a:avLst/>
          </a:prstGeom>
          <a:noFill/>
        </p:spPr>
        <p:txBody>
          <a:bodyPr/>
          <a:lstStyle>
            <a:lvl1pPr marL="419100" indent="-382588" latinLnBrk="1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36511" indent="0" defTabSz="914377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CC66"/>
              </a:buClr>
              <a:buNone/>
              <a:defRPr/>
            </a:pPr>
            <a:r>
              <a:rPr kumimoji="1" lang="en-US" altLang="ko-KR" dirty="0">
                <a:solidFill>
                  <a:srgbClr val="01686D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Collaborators</a:t>
            </a:r>
            <a:endParaRPr kumimoji="1" lang="en-US" altLang="ko-KR" sz="2800" kern="1100" dirty="0">
              <a:solidFill>
                <a:srgbClr val="01686D"/>
              </a:solidFill>
              <a:latin typeface="+mj-ea"/>
              <a:ea typeface="+mj-ea"/>
              <a:cs typeface="Malgun Gothic Semilight" panose="020B0502040204020203" pitchFamily="50" charset="-127"/>
            </a:endParaRPr>
          </a:p>
        </p:txBody>
      </p:sp>
      <p:sp>
        <p:nvSpPr>
          <p:cNvPr id="68" name="Rectangle 27">
            <a:extLst>
              <a:ext uri="{FF2B5EF4-FFF2-40B4-BE49-F238E27FC236}">
                <a16:creationId xmlns:a16="http://schemas.microsoft.com/office/drawing/2014/main" id="{3B858C41-A95D-44CF-8C43-28F9B2F505BF}"/>
              </a:ext>
            </a:extLst>
          </p:cNvPr>
          <p:cNvSpPr/>
          <p:nvPr userDrawn="1"/>
        </p:nvSpPr>
        <p:spPr>
          <a:xfrm>
            <a:off x="632338" y="754097"/>
            <a:ext cx="5840869" cy="737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1" defTabSz="914377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CC66"/>
              </a:buClr>
              <a:tabLst>
                <a:tab pos="1346166" algn="l"/>
              </a:tabLst>
              <a:defRPr/>
            </a:pPr>
            <a:r>
              <a:rPr kumimoji="1" lang="en-US" altLang="ko-KR" sz="1400" b="1" kern="1100" dirty="0">
                <a:solidFill>
                  <a:srgbClr val="FD8A02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Radiology</a:t>
            </a:r>
          </a:p>
          <a:p>
            <a:pPr marL="36511" defTabSz="914377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CC66"/>
              </a:buClr>
              <a:defRPr/>
            </a:pPr>
            <a:r>
              <a:rPr kumimoji="1" lang="en-US" altLang="ko-KR" sz="1100" kern="1100" dirty="0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Joon </a:t>
            </a:r>
            <a:r>
              <a:rPr kumimoji="1" lang="en-US" altLang="ko-KR" sz="1100" kern="1100" dirty="0" err="1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Beom</a:t>
            </a:r>
            <a:r>
              <a:rPr kumimoji="1" lang="en-US" altLang="ko-KR" sz="1100" kern="1100" dirty="0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 </a:t>
            </a:r>
            <a:r>
              <a:rPr kumimoji="1" lang="en-US" altLang="ko-KR" sz="1100" kern="1100" dirty="0" err="1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Seo</a:t>
            </a:r>
            <a:r>
              <a:rPr kumimoji="1" lang="en-US" altLang="ko-KR" sz="1100" kern="1100" dirty="0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, </a:t>
            </a:r>
            <a:r>
              <a:rPr kumimoji="1" lang="en-US" altLang="ko-KR" sz="1100" kern="1100" dirty="0" err="1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SangMin</a:t>
            </a:r>
            <a:r>
              <a:rPr kumimoji="1" lang="en-US" altLang="ko-KR" sz="1100" kern="1100" dirty="0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 </a:t>
            </a:r>
            <a:r>
              <a:rPr kumimoji="1" lang="en-US" altLang="ko-KR" sz="1100" kern="1100" dirty="0" err="1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Lee</a:t>
            </a:r>
            <a:r>
              <a:rPr kumimoji="1" lang="en-US" altLang="ko-KR" sz="1100" kern="1100" baseline="30000" dirty="0" err="1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A,B</a:t>
            </a:r>
            <a:r>
              <a:rPr kumimoji="1" lang="en-US" altLang="ko-KR" sz="1100" kern="1100" dirty="0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, Dong Hyun, Yang, Hyung </a:t>
            </a:r>
            <a:r>
              <a:rPr kumimoji="1" lang="en-US" altLang="ko-KR" sz="1100" kern="1100" dirty="0" err="1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Jin</a:t>
            </a:r>
            <a:r>
              <a:rPr kumimoji="1" lang="en-US" altLang="ko-KR" sz="1100" kern="1100" dirty="0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 Won, Ho Sung Kim, Seung Chai Jung, Ji </a:t>
            </a:r>
            <a:r>
              <a:rPr kumimoji="1" lang="en-US" altLang="ko-KR" sz="1100" kern="1100" dirty="0" err="1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Eun</a:t>
            </a:r>
            <a:r>
              <a:rPr kumimoji="1" lang="en-US" altLang="ko-KR" sz="1100" kern="1100" dirty="0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 Park, So Jung Lee, </a:t>
            </a:r>
            <a:r>
              <a:rPr kumimoji="1" lang="en-US" altLang="ko-KR" sz="1100" kern="1100" dirty="0" err="1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Jeong</a:t>
            </a:r>
            <a:r>
              <a:rPr kumimoji="1" lang="en-US" altLang="ko-KR" sz="1100" kern="1100" dirty="0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 Hyun Lee, </a:t>
            </a:r>
            <a:r>
              <a:rPr kumimoji="1" lang="en-US" altLang="ko-KR" sz="1100" kern="1100" dirty="0" err="1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Gilsun</a:t>
            </a:r>
            <a:r>
              <a:rPr kumimoji="1" lang="en-US" altLang="ko-KR" sz="1100" kern="1100" dirty="0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 Hong</a:t>
            </a:r>
          </a:p>
        </p:txBody>
      </p:sp>
      <p:sp>
        <p:nvSpPr>
          <p:cNvPr id="69" name="Rectangle 27">
            <a:extLst>
              <a:ext uri="{FF2B5EF4-FFF2-40B4-BE49-F238E27FC236}">
                <a16:creationId xmlns:a16="http://schemas.microsoft.com/office/drawing/2014/main" id="{12A6BEFC-6BD1-43CB-BB42-8A6C21F660DD}"/>
              </a:ext>
            </a:extLst>
          </p:cNvPr>
          <p:cNvSpPr/>
          <p:nvPr userDrawn="1"/>
        </p:nvSpPr>
        <p:spPr>
          <a:xfrm>
            <a:off x="6096000" y="754097"/>
            <a:ext cx="6096000" cy="737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1" defTabSz="914377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CC66"/>
              </a:buClr>
              <a:defRPr/>
            </a:pPr>
            <a:r>
              <a:rPr kumimoji="1" lang="en-US" altLang="ko-KR" sz="1400" b="1" kern="1100">
                <a:solidFill>
                  <a:srgbClr val="FD8A02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Neurology</a:t>
            </a:r>
            <a:endParaRPr kumimoji="1" lang="en-US" altLang="ko-KR" sz="1400" kern="1100">
              <a:solidFill>
                <a:srgbClr val="FD8A02"/>
              </a:solidFill>
              <a:latin typeface="+mj-ea"/>
              <a:ea typeface="+mj-ea"/>
              <a:cs typeface="Malgun Gothic Semilight" panose="020B0502040204020203" pitchFamily="50" charset="-127"/>
            </a:endParaRPr>
          </a:p>
          <a:p>
            <a:pPr marL="36511" defTabSz="914377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CC66"/>
              </a:buClr>
              <a:defRPr/>
            </a:pPr>
            <a:r>
              <a:rPr kumimoji="1" lang="en-US" altLang="ko-KR" sz="1100" kern="1100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Dong-</a:t>
            </a:r>
            <a:r>
              <a:rPr kumimoji="1" lang="en-US" altLang="ko-KR" sz="1100" kern="1100" err="1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Wha</a:t>
            </a:r>
            <a:r>
              <a:rPr kumimoji="1" lang="en-US" altLang="ko-KR" sz="1100" kern="1100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 Kang, </a:t>
            </a:r>
            <a:r>
              <a:rPr kumimoji="1" lang="en-US" altLang="ko-KR" sz="1100" kern="1100" err="1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Chongsik</a:t>
            </a:r>
            <a:r>
              <a:rPr kumimoji="1" lang="en-US" altLang="ko-KR" sz="1100" kern="1100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 Lee, </a:t>
            </a:r>
            <a:r>
              <a:rPr kumimoji="1" lang="en-US" altLang="ko-KR" sz="1100" kern="1100" err="1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Jaehong</a:t>
            </a:r>
            <a:r>
              <a:rPr kumimoji="1" lang="en-US" altLang="ko-KR" sz="1100" kern="1100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 Lee, </a:t>
            </a:r>
            <a:r>
              <a:rPr kumimoji="1" lang="en-US" altLang="ko-KR" sz="1100" kern="1100" err="1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Sangbeom</a:t>
            </a:r>
            <a:r>
              <a:rPr kumimoji="1" lang="en-US" altLang="ko-KR" sz="1100" kern="1100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 Jun, </a:t>
            </a:r>
            <a:r>
              <a:rPr kumimoji="1" lang="en-US" altLang="ko-KR" sz="1100" kern="1100" err="1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Misun</a:t>
            </a:r>
            <a:r>
              <a:rPr kumimoji="1" lang="en-US" altLang="ko-KR" sz="1100" kern="1100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 Kwon,</a:t>
            </a:r>
          </a:p>
          <a:p>
            <a:pPr marL="36511" defTabSz="914377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CC66"/>
              </a:buClr>
              <a:defRPr/>
            </a:pPr>
            <a:r>
              <a:rPr kumimoji="1" lang="en-US" altLang="ko-KR" sz="1100" kern="1100" err="1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Beomjun</a:t>
            </a:r>
            <a:r>
              <a:rPr kumimoji="1" lang="en-US" altLang="ko-KR" sz="1100" kern="1100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 Kim</a:t>
            </a:r>
            <a:r>
              <a:rPr kumimoji="1" lang="en-US" altLang="ko-KR" sz="700" kern="1100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 </a:t>
            </a:r>
            <a:endParaRPr kumimoji="1" lang="en-US" altLang="ko-KR" sz="500" kern="1100">
              <a:solidFill>
                <a:schemeClr val="tx1"/>
              </a:solidFill>
              <a:latin typeface="+mj-ea"/>
              <a:ea typeface="+mj-ea"/>
              <a:cs typeface="Malgun Gothic Semilight" panose="020B0502040204020203" pitchFamily="50" charset="-127"/>
            </a:endParaRPr>
          </a:p>
        </p:txBody>
      </p:sp>
      <p:sp>
        <p:nvSpPr>
          <p:cNvPr id="70" name="Rectangle 27">
            <a:extLst>
              <a:ext uri="{FF2B5EF4-FFF2-40B4-BE49-F238E27FC236}">
                <a16:creationId xmlns:a16="http://schemas.microsoft.com/office/drawing/2014/main" id="{7C311B84-C262-4803-808C-C040E39C144A}"/>
              </a:ext>
            </a:extLst>
          </p:cNvPr>
          <p:cNvSpPr/>
          <p:nvPr userDrawn="1"/>
        </p:nvSpPr>
        <p:spPr>
          <a:xfrm>
            <a:off x="632337" y="1924251"/>
            <a:ext cx="4421219" cy="533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1" defTabSz="914377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CC66"/>
              </a:buClr>
              <a:defRPr/>
            </a:pPr>
            <a:r>
              <a:rPr kumimoji="1" lang="en-US" altLang="ko-KR" sz="1400" b="1" kern="1100">
                <a:solidFill>
                  <a:srgbClr val="FD8A02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Cardiology</a:t>
            </a:r>
            <a:endParaRPr kumimoji="1" lang="en-US" altLang="ko-KR" sz="1400" kern="1100">
              <a:solidFill>
                <a:srgbClr val="FD8A02"/>
              </a:solidFill>
              <a:latin typeface="+mj-ea"/>
              <a:ea typeface="+mj-ea"/>
              <a:cs typeface="Malgun Gothic Semilight" panose="020B0502040204020203" pitchFamily="50" charset="-127"/>
            </a:endParaRPr>
          </a:p>
          <a:p>
            <a:pPr marL="36511" defTabSz="914377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CC66"/>
              </a:buClr>
              <a:defRPr/>
            </a:pPr>
            <a:r>
              <a:rPr kumimoji="1" lang="en-US" altLang="ko-KR" sz="1100" kern="1100" err="1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Jaekwan</a:t>
            </a:r>
            <a:r>
              <a:rPr kumimoji="1" lang="en-US" altLang="ko-KR" sz="1100" kern="1100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 Song, </a:t>
            </a:r>
            <a:r>
              <a:rPr kumimoji="1" lang="en-US" altLang="ko-KR" sz="1100" kern="1100" err="1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Jongmin</a:t>
            </a:r>
            <a:r>
              <a:rPr kumimoji="1" lang="en-US" altLang="ko-KR" sz="1100" kern="1100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 Song, Young-</a:t>
            </a:r>
            <a:r>
              <a:rPr kumimoji="1" lang="en-US" altLang="ko-KR" sz="1100" kern="1100" err="1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Hak</a:t>
            </a:r>
            <a:r>
              <a:rPr kumimoji="1" lang="en-US" altLang="ko-KR" sz="1100" kern="1100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 Kim</a:t>
            </a:r>
            <a:endParaRPr kumimoji="1" lang="en-US" altLang="ko-KR" sz="500" kern="1100">
              <a:solidFill>
                <a:schemeClr val="tx1"/>
              </a:solidFill>
              <a:latin typeface="+mj-ea"/>
              <a:ea typeface="+mj-ea"/>
              <a:cs typeface="Malgun Gothic Semilight" panose="020B0502040204020203" pitchFamily="50" charset="-127"/>
            </a:endParaRPr>
          </a:p>
        </p:txBody>
      </p:sp>
      <p:sp>
        <p:nvSpPr>
          <p:cNvPr id="71" name="Rectangle 27">
            <a:extLst>
              <a:ext uri="{FF2B5EF4-FFF2-40B4-BE49-F238E27FC236}">
                <a16:creationId xmlns:a16="http://schemas.microsoft.com/office/drawing/2014/main" id="{59D9E29D-AB28-4069-B7EB-D8EC3C68B4F0}"/>
              </a:ext>
            </a:extLst>
          </p:cNvPr>
          <p:cNvSpPr/>
          <p:nvPr userDrawn="1"/>
        </p:nvSpPr>
        <p:spPr>
          <a:xfrm>
            <a:off x="6096000" y="2418770"/>
            <a:ext cx="4421219" cy="533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1" defTabSz="914377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CC66"/>
              </a:buClr>
              <a:defRPr/>
            </a:pPr>
            <a:r>
              <a:rPr kumimoji="1" lang="en-US" altLang="ko-KR" sz="1400" b="1" kern="1100">
                <a:solidFill>
                  <a:srgbClr val="FD8A02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Emergency Medicine</a:t>
            </a:r>
          </a:p>
          <a:p>
            <a:pPr marL="36511" defTabSz="914377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CC66"/>
              </a:buClr>
              <a:defRPr/>
            </a:pPr>
            <a:r>
              <a:rPr kumimoji="1" lang="en-US" altLang="ko-KR" sz="1100" kern="1100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Dong-Woo </a:t>
            </a:r>
            <a:r>
              <a:rPr kumimoji="1" lang="en-US" altLang="ko-KR" sz="1100" kern="1100" err="1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Seo</a:t>
            </a:r>
            <a:endParaRPr kumimoji="1" lang="en-US" altLang="ko-KR" sz="1100" kern="1100">
              <a:solidFill>
                <a:schemeClr val="tx1"/>
              </a:solidFill>
              <a:latin typeface="+mj-ea"/>
              <a:ea typeface="+mj-ea"/>
              <a:cs typeface="Malgun Gothic Semilight" panose="020B0502040204020203" pitchFamily="50" charset="-127"/>
            </a:endParaRPr>
          </a:p>
        </p:txBody>
      </p:sp>
      <p:sp>
        <p:nvSpPr>
          <p:cNvPr id="72" name="Rectangle 27">
            <a:extLst>
              <a:ext uri="{FF2B5EF4-FFF2-40B4-BE49-F238E27FC236}">
                <a16:creationId xmlns:a16="http://schemas.microsoft.com/office/drawing/2014/main" id="{69D8D754-1F9A-4929-8A16-8E4893F5D9DA}"/>
              </a:ext>
            </a:extLst>
          </p:cNvPr>
          <p:cNvSpPr/>
          <p:nvPr userDrawn="1"/>
        </p:nvSpPr>
        <p:spPr>
          <a:xfrm>
            <a:off x="632337" y="1442376"/>
            <a:ext cx="4421219" cy="533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1" defTabSz="914377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CC66"/>
              </a:buClr>
              <a:defRPr/>
            </a:pPr>
            <a:r>
              <a:rPr kumimoji="1" lang="en-US" altLang="ko-KR" sz="1400" b="1" kern="1100">
                <a:solidFill>
                  <a:srgbClr val="FD8A02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Pathology</a:t>
            </a:r>
            <a:endParaRPr kumimoji="1" lang="en-US" altLang="ko-KR" sz="1400" kern="1100">
              <a:solidFill>
                <a:srgbClr val="FD8A02"/>
              </a:solidFill>
              <a:latin typeface="+mj-ea"/>
              <a:ea typeface="+mj-ea"/>
              <a:cs typeface="Malgun Gothic Semilight" panose="020B0502040204020203" pitchFamily="50" charset="-127"/>
            </a:endParaRPr>
          </a:p>
          <a:p>
            <a:pPr marL="36511" defTabSz="914377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CC66"/>
              </a:buClr>
              <a:defRPr/>
            </a:pPr>
            <a:r>
              <a:rPr kumimoji="1" lang="en-US" altLang="ko-KR" sz="1100" kern="1100" err="1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Hyunjeong</a:t>
            </a:r>
            <a:r>
              <a:rPr kumimoji="1" lang="en-US" altLang="ko-KR" sz="1100" kern="1100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 Go, </a:t>
            </a:r>
            <a:r>
              <a:rPr kumimoji="1" lang="en-US" altLang="ko-KR" sz="1100" kern="1100" err="1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Gyuheon</a:t>
            </a:r>
            <a:r>
              <a:rPr kumimoji="1" lang="en-US" altLang="ko-KR" sz="1100" kern="1100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 Choi, </a:t>
            </a:r>
            <a:r>
              <a:rPr kumimoji="1" lang="en-US" altLang="ko-KR" sz="1100" kern="1100" err="1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Gyungyub</a:t>
            </a:r>
            <a:r>
              <a:rPr kumimoji="1" lang="en-US" altLang="ko-KR" sz="1100" kern="1100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 Gong, Dong </a:t>
            </a:r>
            <a:r>
              <a:rPr kumimoji="1" lang="en-US" altLang="ko-KR" sz="1100" kern="1100" err="1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Eun</a:t>
            </a:r>
            <a:r>
              <a:rPr kumimoji="1" lang="en-US" altLang="ko-KR" sz="1100" kern="1100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 Song</a:t>
            </a:r>
            <a:r>
              <a:rPr kumimoji="1" lang="en-US" altLang="ko-KR" sz="1000" kern="1100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 </a:t>
            </a:r>
            <a:endParaRPr kumimoji="1" lang="en-US" altLang="ko-KR" sz="700" kern="1100">
              <a:solidFill>
                <a:schemeClr val="tx1"/>
              </a:solidFill>
              <a:latin typeface="+mj-ea"/>
              <a:ea typeface="+mj-ea"/>
              <a:cs typeface="Malgun Gothic Semilight" panose="020B0502040204020203" pitchFamily="50" charset="-127"/>
            </a:endParaRPr>
          </a:p>
        </p:txBody>
      </p:sp>
      <p:sp>
        <p:nvSpPr>
          <p:cNvPr id="73" name="Rectangle 27">
            <a:extLst>
              <a:ext uri="{FF2B5EF4-FFF2-40B4-BE49-F238E27FC236}">
                <a16:creationId xmlns:a16="http://schemas.microsoft.com/office/drawing/2014/main" id="{1BCF6923-E837-49E1-A67D-78CDBE479814}"/>
              </a:ext>
            </a:extLst>
          </p:cNvPr>
          <p:cNvSpPr/>
          <p:nvPr userDrawn="1"/>
        </p:nvSpPr>
        <p:spPr>
          <a:xfrm>
            <a:off x="6096000" y="1445093"/>
            <a:ext cx="4421219" cy="533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1" defTabSz="914377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CC66"/>
              </a:buClr>
              <a:defRPr/>
            </a:pPr>
            <a:r>
              <a:rPr kumimoji="1" lang="en-US" altLang="ko-KR" sz="1400" b="1" kern="1100">
                <a:solidFill>
                  <a:srgbClr val="FD8A02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Surgery</a:t>
            </a:r>
          </a:p>
          <a:p>
            <a:pPr marL="36511" defTabSz="914377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CC66"/>
              </a:buClr>
              <a:defRPr/>
            </a:pPr>
            <a:r>
              <a:rPr kumimoji="1" lang="en-US" altLang="ko-KR" sz="1100" kern="1100" err="1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Beom</a:t>
            </a:r>
            <a:r>
              <a:rPr kumimoji="1" lang="en-US" altLang="ko-KR" sz="1100" kern="1100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 </a:t>
            </a:r>
            <a:r>
              <a:rPr kumimoji="1" lang="en-US" altLang="ko-KR" sz="1100" kern="1100" err="1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Seok</a:t>
            </a:r>
            <a:r>
              <a:rPr kumimoji="1" lang="en-US" altLang="ko-KR" sz="1100" kern="1100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 </a:t>
            </a:r>
            <a:r>
              <a:rPr kumimoji="1" lang="en-US" altLang="ko-KR" sz="1100" kern="1100" err="1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Ko</a:t>
            </a:r>
            <a:r>
              <a:rPr kumimoji="1" lang="en-US" altLang="ko-KR" sz="1100" kern="1100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, </a:t>
            </a:r>
            <a:r>
              <a:rPr kumimoji="1" lang="en-US" altLang="ko-KR" sz="1100" kern="1100" err="1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JongHun</a:t>
            </a:r>
            <a:r>
              <a:rPr kumimoji="1" lang="en-US" altLang="ko-KR" sz="1100" kern="1100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 </a:t>
            </a:r>
            <a:r>
              <a:rPr kumimoji="1" lang="en-US" altLang="ko-KR" sz="1100" kern="1100" err="1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Jeong</a:t>
            </a:r>
            <a:r>
              <a:rPr kumimoji="1" lang="en-US" altLang="ko-KR" sz="1100" kern="1100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, </a:t>
            </a:r>
            <a:r>
              <a:rPr kumimoji="1" lang="en-US" altLang="ko-KR" sz="1100" kern="1100" err="1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Songchuk</a:t>
            </a:r>
            <a:r>
              <a:rPr kumimoji="1" lang="en-US" altLang="ko-KR" sz="1100" kern="1100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 Kim, Tae-Yon Sung</a:t>
            </a:r>
            <a:r>
              <a:rPr kumimoji="1" lang="en-US" altLang="ko-KR" sz="900" kern="1100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 </a:t>
            </a:r>
            <a:endParaRPr kumimoji="1" lang="en-US" altLang="ko-KR" sz="800" kern="1100">
              <a:solidFill>
                <a:schemeClr val="tx1"/>
              </a:solidFill>
              <a:latin typeface="+mj-ea"/>
              <a:ea typeface="+mj-ea"/>
              <a:cs typeface="Malgun Gothic Semilight" panose="020B0502040204020203" pitchFamily="50" charset="-127"/>
            </a:endParaRPr>
          </a:p>
        </p:txBody>
      </p:sp>
      <p:sp>
        <p:nvSpPr>
          <p:cNvPr id="74" name="Rectangle 27">
            <a:extLst>
              <a:ext uri="{FF2B5EF4-FFF2-40B4-BE49-F238E27FC236}">
                <a16:creationId xmlns:a16="http://schemas.microsoft.com/office/drawing/2014/main" id="{B3779AAE-D4A6-417D-A048-FA0B197929F2}"/>
              </a:ext>
            </a:extLst>
          </p:cNvPr>
          <p:cNvSpPr/>
          <p:nvPr userDrawn="1"/>
        </p:nvSpPr>
        <p:spPr>
          <a:xfrm>
            <a:off x="6096000" y="1929559"/>
            <a:ext cx="4421219" cy="533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1" defTabSz="914377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CC66"/>
              </a:buClr>
              <a:defRPr/>
            </a:pPr>
            <a:r>
              <a:rPr kumimoji="1" lang="en-US" altLang="ko-KR" sz="1400" b="1" kern="1100">
                <a:solidFill>
                  <a:srgbClr val="FD8A02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Internal Medicine</a:t>
            </a:r>
          </a:p>
          <a:p>
            <a:pPr marL="36511" defTabSz="914377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CC66"/>
              </a:buClr>
              <a:defRPr/>
            </a:pPr>
            <a:r>
              <a:rPr kumimoji="1" lang="en-US" altLang="ko-KR" sz="1100" kern="1100" err="1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Jeongsik</a:t>
            </a:r>
            <a:r>
              <a:rPr kumimoji="1" lang="en-US" altLang="ko-KR" sz="1100" kern="1100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 </a:t>
            </a:r>
            <a:r>
              <a:rPr kumimoji="1" lang="en-US" altLang="ko-KR" sz="1100" kern="1100" err="1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Byeon</a:t>
            </a:r>
            <a:r>
              <a:rPr kumimoji="1" lang="en-US" altLang="ko-KR" sz="1100" kern="1100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, Kang Mo Kim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1AB45EE-1722-4BD4-B755-7B1ED79199DE}"/>
              </a:ext>
            </a:extLst>
          </p:cNvPr>
          <p:cNvSpPr/>
          <p:nvPr userDrawn="1"/>
        </p:nvSpPr>
        <p:spPr>
          <a:xfrm>
            <a:off x="632337" y="2404652"/>
            <a:ext cx="4421219" cy="533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1" defTabSz="914377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CC66"/>
              </a:buClr>
              <a:defRPr/>
            </a:pPr>
            <a:r>
              <a:rPr kumimoji="1" lang="en-US" altLang="ko-KR" sz="1400" b="1" kern="1100">
                <a:solidFill>
                  <a:srgbClr val="FD8A02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Anesthesiology</a:t>
            </a:r>
            <a:endParaRPr kumimoji="1" lang="en-US" altLang="ko-KR" sz="1400" kern="1100">
              <a:solidFill>
                <a:srgbClr val="FD8A02"/>
              </a:solidFill>
              <a:latin typeface="+mj-ea"/>
              <a:ea typeface="+mj-ea"/>
              <a:cs typeface="Malgun Gothic Semilight" panose="020B0502040204020203" pitchFamily="50" charset="-127"/>
            </a:endParaRPr>
          </a:p>
          <a:p>
            <a:pPr marL="36511" defTabSz="914377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CC66"/>
              </a:buClr>
              <a:defRPr/>
            </a:pPr>
            <a:r>
              <a:rPr kumimoji="1" lang="en-US" altLang="ko-KR" sz="1100" kern="1100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Sung-</a:t>
            </a:r>
            <a:r>
              <a:rPr kumimoji="1" lang="en-US" altLang="ko-KR" sz="1100" kern="1100" err="1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Hoon</a:t>
            </a:r>
            <a:r>
              <a:rPr kumimoji="1" lang="en-US" altLang="ko-KR" sz="1100" kern="1100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 Kim, </a:t>
            </a:r>
            <a:r>
              <a:rPr kumimoji="1" lang="en-US" altLang="ko-KR" sz="1100" kern="1100" err="1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Eun</a:t>
            </a:r>
            <a:r>
              <a:rPr kumimoji="1" lang="en-US" altLang="ko-KR" sz="1100" kern="1100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 Ho Lee</a:t>
            </a:r>
            <a:r>
              <a:rPr kumimoji="1" lang="en-US" altLang="ko-KR" sz="900" kern="1100">
                <a:solidFill>
                  <a:schemeClr val="tx1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 </a:t>
            </a:r>
            <a:endParaRPr kumimoji="1" lang="en-US" altLang="ko-KR" sz="800" kern="1100">
              <a:solidFill>
                <a:schemeClr val="tx1"/>
              </a:solidFill>
              <a:latin typeface="+mj-ea"/>
              <a:ea typeface="+mj-ea"/>
              <a:cs typeface="Malgun Gothic Semilight" panose="020B0502040204020203" pitchFamily="50" charset="-127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AEDE155-2147-425D-B909-20E1BBCA3D16}"/>
              </a:ext>
            </a:extLst>
          </p:cNvPr>
          <p:cNvCxnSpPr/>
          <p:nvPr userDrawn="1"/>
        </p:nvCxnSpPr>
        <p:spPr>
          <a:xfrm>
            <a:off x="632340" y="754095"/>
            <a:ext cx="109273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5B5A7338-3F9E-477B-8B10-FAC79337ACF0}"/>
              </a:ext>
            </a:extLst>
          </p:cNvPr>
          <p:cNvGrpSpPr/>
          <p:nvPr userDrawn="1"/>
        </p:nvGrpSpPr>
        <p:grpSpPr>
          <a:xfrm>
            <a:off x="0" y="6507554"/>
            <a:ext cx="12192000" cy="389063"/>
            <a:chOff x="0" y="6507554"/>
            <a:chExt cx="12192000" cy="389062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49C6646-FE5B-4719-9A5D-7C74E5F3BD23}"/>
                </a:ext>
              </a:extLst>
            </p:cNvPr>
            <p:cNvSpPr/>
            <p:nvPr/>
          </p:nvSpPr>
          <p:spPr>
            <a:xfrm>
              <a:off x="0" y="6507554"/>
              <a:ext cx="12192000" cy="3890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6F9C8336-CC86-4CA9-8BD0-F8DE0DD800F4}"/>
                </a:ext>
              </a:extLst>
            </p:cNvPr>
            <p:cNvGrpSpPr/>
            <p:nvPr/>
          </p:nvGrpSpPr>
          <p:grpSpPr>
            <a:xfrm>
              <a:off x="279664" y="6576085"/>
              <a:ext cx="11632673" cy="252000"/>
              <a:chOff x="279665" y="6576085"/>
              <a:chExt cx="11632673" cy="252000"/>
            </a:xfrm>
          </p:grpSpPr>
          <p:pic>
            <p:nvPicPr>
              <p:cNvPr id="80" name="그림 79">
                <a:extLst>
                  <a:ext uri="{FF2B5EF4-FFF2-40B4-BE49-F238E27FC236}">
                    <a16:creationId xmlns:a16="http://schemas.microsoft.com/office/drawing/2014/main" id="{4E530181-7877-4405-BAF9-E14177BD7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665" y="6594085"/>
                <a:ext cx="493714" cy="216000"/>
              </a:xfrm>
              <a:prstGeom prst="rect">
                <a:avLst/>
              </a:prstGeom>
            </p:spPr>
          </p:pic>
          <p:pic>
            <p:nvPicPr>
              <p:cNvPr id="81" name="그림 80">
                <a:extLst>
                  <a:ext uri="{FF2B5EF4-FFF2-40B4-BE49-F238E27FC236}">
                    <a16:creationId xmlns:a16="http://schemas.microsoft.com/office/drawing/2014/main" id="{9E5C4524-5962-4FF5-A4C9-CA7761542B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00591" y="6576085"/>
                <a:ext cx="911747" cy="252000"/>
              </a:xfrm>
              <a:prstGeom prst="rect">
                <a:avLst/>
              </a:prstGeom>
            </p:spPr>
          </p:pic>
          <p:pic>
            <p:nvPicPr>
              <p:cNvPr id="82" name="그림 81">
                <a:extLst>
                  <a:ext uri="{FF2B5EF4-FFF2-40B4-BE49-F238E27FC236}">
                    <a16:creationId xmlns:a16="http://schemas.microsoft.com/office/drawing/2014/main" id="{DB7A1AF5-0119-45D8-BDB4-1EAB3C219E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000" t="32400" r="11800" b="39186"/>
              <a:stretch/>
            </p:blipFill>
            <p:spPr>
              <a:xfrm>
                <a:off x="1053044" y="6594085"/>
                <a:ext cx="805497" cy="216000"/>
              </a:xfrm>
              <a:prstGeom prst="rect">
                <a:avLst/>
              </a:prstGeom>
            </p:spPr>
          </p:pic>
          <p:pic>
            <p:nvPicPr>
              <p:cNvPr id="83" name="그림 82" descr="클립아트이(가) 표시된 사진&#10;&#10;자동 생성된 설명">
                <a:extLst>
                  <a:ext uri="{FF2B5EF4-FFF2-40B4-BE49-F238E27FC236}">
                    <a16:creationId xmlns:a16="http://schemas.microsoft.com/office/drawing/2014/main" id="{1AAE712A-58A5-413C-A7E0-45761866260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30" t="15965" b="23641"/>
              <a:stretch/>
            </p:blipFill>
            <p:spPr>
              <a:xfrm>
                <a:off x="2138206" y="6594085"/>
                <a:ext cx="576216" cy="216000"/>
              </a:xfrm>
              <a:prstGeom prst="rect">
                <a:avLst/>
              </a:prstGeom>
            </p:spPr>
          </p:pic>
          <p:pic>
            <p:nvPicPr>
              <p:cNvPr id="84" name="그림 83">
                <a:extLst>
                  <a:ext uri="{FF2B5EF4-FFF2-40B4-BE49-F238E27FC236}">
                    <a16:creationId xmlns:a16="http://schemas.microsoft.com/office/drawing/2014/main" id="{A5BE1999-C9BB-4D80-BE9A-6853986E3D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4087" y="6612085"/>
                <a:ext cx="1087177" cy="180000"/>
              </a:xfrm>
              <a:prstGeom prst="rect">
                <a:avLst/>
              </a:prstGeom>
            </p:spPr>
          </p:pic>
          <p:pic>
            <p:nvPicPr>
              <p:cNvPr id="85" name="그림 84">
                <a:extLst>
                  <a:ext uri="{FF2B5EF4-FFF2-40B4-BE49-F238E27FC236}">
                    <a16:creationId xmlns:a16="http://schemas.microsoft.com/office/drawing/2014/main" id="{4D0F370A-6088-47AD-9766-910A52287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929" y="6612085"/>
                <a:ext cx="829116" cy="180000"/>
              </a:xfrm>
              <a:prstGeom prst="rect">
                <a:avLst/>
              </a:prstGeom>
            </p:spPr>
          </p:pic>
          <p:pic>
            <p:nvPicPr>
              <p:cNvPr id="86" name="그림 85">
                <a:extLst>
                  <a:ext uri="{FF2B5EF4-FFF2-40B4-BE49-F238E27FC236}">
                    <a16:creationId xmlns:a16="http://schemas.microsoft.com/office/drawing/2014/main" id="{4D4DCBB5-3C22-49D3-85ED-C53A06C126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418" b="30153"/>
              <a:stretch/>
            </p:blipFill>
            <p:spPr>
              <a:xfrm>
                <a:off x="6922442" y="6594085"/>
                <a:ext cx="1263930" cy="216000"/>
              </a:xfrm>
              <a:prstGeom prst="rect">
                <a:avLst/>
              </a:prstGeom>
            </p:spPr>
          </p:pic>
          <p:pic>
            <p:nvPicPr>
              <p:cNvPr id="87" name="그림 86">
                <a:extLst>
                  <a:ext uri="{FF2B5EF4-FFF2-40B4-BE49-F238E27FC236}">
                    <a16:creationId xmlns:a16="http://schemas.microsoft.com/office/drawing/2014/main" id="{D0FFFDF7-5039-41D1-8E1F-AB8C000C14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9710" y="6594085"/>
                <a:ext cx="1173067" cy="216000"/>
              </a:xfrm>
              <a:prstGeom prst="rect">
                <a:avLst/>
              </a:prstGeom>
            </p:spPr>
          </p:pic>
          <p:pic>
            <p:nvPicPr>
              <p:cNvPr id="88" name="그림 87">
                <a:extLst>
                  <a:ext uri="{FF2B5EF4-FFF2-40B4-BE49-F238E27FC236}">
                    <a16:creationId xmlns:a16="http://schemas.microsoft.com/office/drawing/2014/main" id="{A86CBF3A-5EDD-4D8C-AF63-BDBC4F05C9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6037" y="6594085"/>
                <a:ext cx="566284" cy="216000"/>
              </a:xfrm>
              <a:prstGeom prst="rect">
                <a:avLst/>
              </a:prstGeom>
            </p:spPr>
          </p:pic>
          <p:pic>
            <p:nvPicPr>
              <p:cNvPr id="89" name="그림 88">
                <a:extLst>
                  <a:ext uri="{FF2B5EF4-FFF2-40B4-BE49-F238E27FC236}">
                    <a16:creationId xmlns:a16="http://schemas.microsoft.com/office/drawing/2014/main" id="{BCFBA3FB-F739-465D-BEE0-C80F9BEC10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16" t="8849" r="1872" b="12566"/>
              <a:stretch/>
            </p:blipFill>
            <p:spPr>
              <a:xfrm>
                <a:off x="9311986" y="6576085"/>
                <a:ext cx="1408940" cy="252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82394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1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B61703-C244-4292-BBBD-02D3ABFA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786BD0-5344-4C7B-B7B3-9A8CB570B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C23DE4-42A1-4A0D-97C4-5D115A143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103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59417-FCFB-438F-94CD-7EE097046E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033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73" r:id="rId3"/>
    <p:sldLayoutId id="214748367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429981A-8F18-4EE8-99BA-7671094174BD}"/>
              </a:ext>
            </a:extLst>
          </p:cNvPr>
          <p:cNvSpPr/>
          <p:nvPr/>
        </p:nvSpPr>
        <p:spPr>
          <a:xfrm>
            <a:off x="406399" y="2771394"/>
            <a:ext cx="11160761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b="1" dirty="0">
                <a:solidFill>
                  <a:srgbClr val="01686D"/>
                </a:solidFill>
              </a:rPr>
              <a:t>“TRAINING CONFIDENCE-CALIBRATED CLASSIFIERS </a:t>
            </a:r>
            <a:br>
              <a:rPr lang="en-US" sz="2400" b="1" dirty="0">
                <a:solidFill>
                  <a:srgbClr val="01686D"/>
                </a:solidFill>
              </a:rPr>
            </a:br>
            <a:r>
              <a:rPr lang="en-US" sz="2400" b="1" dirty="0">
                <a:solidFill>
                  <a:srgbClr val="01686D"/>
                </a:solidFill>
              </a:rPr>
              <a:t>  FOR DETECTING OUT-OF-DISTRIBUTION SAMPLES”, 2018 ICLR</a:t>
            </a:r>
            <a:endParaRPr lang="en-US" altLang="ko-KR" sz="2400" b="1" dirty="0">
              <a:solidFill>
                <a:srgbClr val="01686D"/>
              </a:solidFill>
              <a:cs typeface="Calibri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D2BBF9-059D-4E83-9440-C07C52A13544}"/>
              </a:ext>
            </a:extLst>
          </p:cNvPr>
          <p:cNvSpPr/>
          <p:nvPr/>
        </p:nvSpPr>
        <p:spPr>
          <a:xfrm>
            <a:off x="406399" y="4212709"/>
            <a:ext cx="1370888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altLang="ko-KR" b="1" dirty="0">
                <a:latin typeface="맑은 고딕"/>
                <a:ea typeface="맑은 고딕"/>
              </a:rPr>
              <a:t>2023.03.24</a:t>
            </a:r>
            <a:endParaRPr lang="en-US" altLang="ko-KR" sz="1800" b="1" dirty="0"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F87677-5A52-4729-87F6-FE24933ECE4D}"/>
              </a:ext>
            </a:extLst>
          </p:cNvPr>
          <p:cNvSpPr/>
          <p:nvPr/>
        </p:nvSpPr>
        <p:spPr>
          <a:xfrm>
            <a:off x="406400" y="4503231"/>
            <a:ext cx="1715662" cy="45429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/>
                <a:ea typeface="맑은 고딕"/>
              </a:rPr>
              <a:t>TAEWON</a:t>
            </a:r>
            <a:r>
              <a:rPr lang="ko-KR" altLang="en-US" b="1" dirty="0">
                <a:latin typeface="맑은 고딕"/>
                <a:ea typeface="맑은 고딕"/>
              </a:rPr>
              <a:t> </a:t>
            </a:r>
            <a:r>
              <a:rPr lang="en-US" altLang="ko-KR" b="1" dirty="0">
                <a:latin typeface="맑은 고딕"/>
                <a:ea typeface="맑은 고딕"/>
              </a:rPr>
              <a:t>KIM</a:t>
            </a:r>
            <a:endParaRPr lang="en-US" altLang="ko-KR" sz="1800" b="1" dirty="0">
              <a:latin typeface="맑은 고딕"/>
              <a:ea typeface="맑은 고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EC7E59D-8D54-46CE-A94C-C316C44155F9}"/>
              </a:ext>
            </a:extLst>
          </p:cNvPr>
          <p:cNvSpPr/>
          <p:nvPr/>
        </p:nvSpPr>
        <p:spPr>
          <a:xfrm>
            <a:off x="469746" y="6156867"/>
            <a:ext cx="5705706" cy="566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1E3DF9-6DC9-2518-5499-F3CC7899B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51" y="1125534"/>
            <a:ext cx="11357709" cy="299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13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C97DBF-2D12-F5A3-6C5B-7ED556ED5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459417-FCFB-438F-94CD-7EE097046E9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05882D5-D851-7B2E-2BFA-708EC5F52A08}"/>
              </a:ext>
            </a:extLst>
          </p:cNvPr>
          <p:cNvSpPr txBox="1">
            <a:spLocks/>
          </p:cNvSpPr>
          <p:nvPr/>
        </p:nvSpPr>
        <p:spPr>
          <a:xfrm>
            <a:off x="406400" y="74815"/>
            <a:ext cx="6838461" cy="73778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419100" indent="-382588" latinLnBrk="1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indent="-382270" defTabSz="914377">
              <a:buNone/>
              <a:defRPr/>
            </a:pPr>
            <a:r>
              <a:rPr lang="en-US" sz="3600" b="1" kern="1100" dirty="0">
                <a:solidFill>
                  <a:srgbClr val="01686D"/>
                </a:solidFill>
                <a:latin typeface="Malgun Gothic"/>
                <a:ea typeface="Malgun Gothic"/>
                <a:cs typeface="Malgun Gothic Semilight"/>
              </a:rPr>
              <a:t>3. ADVERSARIAL GENERATOR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AA77B-CA4C-2D1C-A160-5AD1ACD1AA9F}"/>
              </a:ext>
            </a:extLst>
          </p:cNvPr>
          <p:cNvSpPr txBox="1"/>
          <p:nvPr/>
        </p:nvSpPr>
        <p:spPr>
          <a:xfrm>
            <a:off x="487583" y="1055598"/>
            <a:ext cx="6856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GAN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7618446-5B9E-54DB-53A7-75D94B21CE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1" y="4140841"/>
            <a:ext cx="11901948" cy="17610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9DB364-4DB6-ED7B-C3E6-8573C0E705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5675" y="1055598"/>
            <a:ext cx="6838460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62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C97DBF-2D12-F5A3-6C5B-7ED556ED5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459417-FCFB-438F-94CD-7EE097046E9E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05882D5-D851-7B2E-2BFA-708EC5F52A08}"/>
              </a:ext>
            </a:extLst>
          </p:cNvPr>
          <p:cNvSpPr txBox="1">
            <a:spLocks/>
          </p:cNvSpPr>
          <p:nvPr/>
        </p:nvSpPr>
        <p:spPr>
          <a:xfrm>
            <a:off x="406400" y="74815"/>
            <a:ext cx="6838461" cy="73778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419100" indent="-382588" latinLnBrk="1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indent="-382270" defTabSz="914377">
              <a:buNone/>
              <a:defRPr/>
            </a:pPr>
            <a:r>
              <a:rPr lang="en-US" sz="3600" b="1" kern="1100" dirty="0">
                <a:solidFill>
                  <a:srgbClr val="01686D"/>
                </a:solidFill>
                <a:latin typeface="Malgun Gothic"/>
                <a:ea typeface="Malgun Gothic"/>
                <a:cs typeface="Malgun Gothic Semilight"/>
              </a:rPr>
              <a:t>3. ADVERSARIAL GENERATOR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AA77B-CA4C-2D1C-A160-5AD1ACD1AA9F}"/>
              </a:ext>
            </a:extLst>
          </p:cNvPr>
          <p:cNvSpPr txBox="1"/>
          <p:nvPr/>
        </p:nvSpPr>
        <p:spPr>
          <a:xfrm>
            <a:off x="471053" y="1020534"/>
            <a:ext cx="6856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Modified GAN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713DF1A-2707-4426-E58A-BD3603E202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358" y="1934758"/>
            <a:ext cx="11039284" cy="23080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78E3B6-641E-70E0-6379-2F34E1694FB3}"/>
              </a:ext>
            </a:extLst>
          </p:cNvPr>
          <p:cNvSpPr txBox="1"/>
          <p:nvPr/>
        </p:nvSpPr>
        <p:spPr>
          <a:xfrm>
            <a:off x="401939" y="4834143"/>
            <a:ext cx="10207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(a) data</a:t>
            </a:r>
            <a:r>
              <a:rPr lang="ko-KR" altLang="en-US" dirty="0"/>
              <a:t>가 </a:t>
            </a:r>
            <a:r>
              <a:rPr lang="en-US" altLang="ko-KR" dirty="0"/>
              <a:t>out of distribution </a:t>
            </a:r>
            <a:r>
              <a:rPr lang="ko-KR" altLang="en-US" dirty="0"/>
              <a:t>과 비슷하게 만드는 </a:t>
            </a:r>
            <a:r>
              <a:rPr lang="en-US" altLang="ko-KR" dirty="0"/>
              <a:t>Generator 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9839DF-6BA1-1153-F159-C2B36B809726}"/>
              </a:ext>
            </a:extLst>
          </p:cNvPr>
          <p:cNvSpPr txBox="1"/>
          <p:nvPr/>
        </p:nvSpPr>
        <p:spPr>
          <a:xfrm>
            <a:off x="401938" y="5244876"/>
            <a:ext cx="11790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(b) in-distribution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대해 올바르게 분류하고 생성자가 생성한 가짜 데이터가 실제와 구분 안되게 학습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0032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C97DBF-2D12-F5A3-6C5B-7ED556ED5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925" y="6418060"/>
            <a:ext cx="2743200" cy="365125"/>
          </a:xfrm>
        </p:spPr>
        <p:txBody>
          <a:bodyPr/>
          <a:lstStyle/>
          <a:p>
            <a:fld id="{35459417-FCFB-438F-94CD-7EE097046E9E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05882D5-D851-7B2E-2BFA-708EC5F52A08}"/>
              </a:ext>
            </a:extLst>
          </p:cNvPr>
          <p:cNvSpPr txBox="1">
            <a:spLocks/>
          </p:cNvSpPr>
          <p:nvPr/>
        </p:nvSpPr>
        <p:spPr>
          <a:xfrm>
            <a:off x="406400" y="74815"/>
            <a:ext cx="6838461" cy="73778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419100" indent="-382588" latinLnBrk="1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indent="-382270" defTabSz="914377">
              <a:buNone/>
              <a:defRPr/>
            </a:pPr>
            <a:r>
              <a:rPr lang="en-US" sz="3600" b="1" kern="1100" dirty="0">
                <a:solidFill>
                  <a:srgbClr val="01686D"/>
                </a:solidFill>
                <a:latin typeface="Malgun Gothic"/>
                <a:ea typeface="Malgun Gothic"/>
                <a:cs typeface="Malgun Gothic Semilight"/>
              </a:rPr>
              <a:t>3. JOINT OBJECT FUNCTION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E58C61-90FE-5B2E-F929-7EE937DB9E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400" y="2165359"/>
            <a:ext cx="11170183" cy="209574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3A2058A-2ED3-2F61-B0C7-CAB27DED1137}"/>
              </a:ext>
            </a:extLst>
          </p:cNvPr>
          <p:cNvSpPr/>
          <p:nvPr/>
        </p:nvSpPr>
        <p:spPr>
          <a:xfrm>
            <a:off x="2505456" y="2029968"/>
            <a:ext cx="4224528" cy="1115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192059-5D27-0444-B2B8-4E042A23EE5B}"/>
              </a:ext>
            </a:extLst>
          </p:cNvPr>
          <p:cNvSpPr/>
          <p:nvPr/>
        </p:nvSpPr>
        <p:spPr>
          <a:xfrm>
            <a:off x="6902197" y="2029968"/>
            <a:ext cx="4674386" cy="1115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014CC9-937E-49BD-84BE-09CA24947208}"/>
              </a:ext>
            </a:extLst>
          </p:cNvPr>
          <p:cNvSpPr txBox="1"/>
          <p:nvPr/>
        </p:nvSpPr>
        <p:spPr>
          <a:xfrm>
            <a:off x="3260692" y="1619005"/>
            <a:ext cx="1936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Cross Entropy loss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A02CF6-D216-2E2F-06B8-C89CB0AFDE15}"/>
              </a:ext>
            </a:extLst>
          </p:cNvPr>
          <p:cNvSpPr txBox="1"/>
          <p:nvPr/>
        </p:nvSpPr>
        <p:spPr>
          <a:xfrm>
            <a:off x="7661304" y="1582209"/>
            <a:ext cx="3915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KL-Div. Term for Out of-dist. data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67C94F-7749-132E-9F3D-BAD7F54AC575}"/>
              </a:ext>
            </a:extLst>
          </p:cNvPr>
          <p:cNvSpPr/>
          <p:nvPr/>
        </p:nvSpPr>
        <p:spPr>
          <a:xfrm>
            <a:off x="2505457" y="3145536"/>
            <a:ext cx="6839712" cy="125095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F5EF0A-66A6-B98B-11BC-C280BDEEDF73}"/>
              </a:ext>
            </a:extLst>
          </p:cNvPr>
          <p:cNvSpPr txBox="1"/>
          <p:nvPr/>
        </p:nvSpPr>
        <p:spPr>
          <a:xfrm>
            <a:off x="4617720" y="4396495"/>
            <a:ext cx="3462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Modified</a:t>
            </a:r>
            <a:r>
              <a:rPr lang="ko-KR" altLang="en-US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GAN objective function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A0AC80-8834-2789-0E69-D5DB5A30774E}"/>
              </a:ext>
            </a:extLst>
          </p:cNvPr>
          <p:cNvSpPr txBox="1"/>
          <p:nvPr/>
        </p:nvSpPr>
        <p:spPr>
          <a:xfrm>
            <a:off x="471053" y="1020534"/>
            <a:ext cx="10520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JOINT</a:t>
            </a:r>
            <a:r>
              <a:rPr lang="ko-KR" altLang="en-US" b="1" dirty="0"/>
              <a:t> </a:t>
            </a:r>
            <a:r>
              <a:rPr lang="en-US" altLang="ko-KR" b="1" dirty="0"/>
              <a:t>TRAINING METHOD OF CONFIDENT CLASSIFIER AND ADVERSARIAL GENERATOR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20625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C97DBF-2D12-F5A3-6C5B-7ED556ED5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459417-FCFB-438F-94CD-7EE097046E9E}" type="slidenum">
              <a:rPr lang="ko-KR" altLang="en-US" dirty="0" smtClean="0"/>
              <a:pPr/>
              <a:t>13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05882D5-D851-7B2E-2BFA-708EC5F52A08}"/>
              </a:ext>
            </a:extLst>
          </p:cNvPr>
          <p:cNvSpPr txBox="1">
            <a:spLocks/>
          </p:cNvSpPr>
          <p:nvPr/>
        </p:nvSpPr>
        <p:spPr>
          <a:xfrm>
            <a:off x="190501" y="74815"/>
            <a:ext cx="12001499" cy="73778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419100" indent="-382588" latinLnBrk="1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indent="-382270" defTabSz="914377">
              <a:buNone/>
              <a:defRPr/>
            </a:pPr>
            <a:r>
              <a:rPr lang="en-US" sz="3600" b="1" kern="1100" dirty="0">
                <a:solidFill>
                  <a:srgbClr val="01686D"/>
                </a:solidFill>
                <a:latin typeface="Malgun Gothic"/>
                <a:ea typeface="Malgun Gothic"/>
                <a:cs typeface="Malgun Gothic Semilight"/>
              </a:rPr>
              <a:t>3. EXPERIMENTS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EF4ECAE-56A9-3C77-D425-F6666C782E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108" y="1149802"/>
            <a:ext cx="10787809" cy="461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77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C97DBF-2D12-F5A3-6C5B-7ED556ED5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459417-FCFB-438F-94CD-7EE097046E9E}" type="slidenum">
              <a:rPr lang="ko-KR" altLang="en-US" dirty="0" smtClean="0"/>
              <a:pPr/>
              <a:t>14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05882D5-D851-7B2E-2BFA-708EC5F52A08}"/>
              </a:ext>
            </a:extLst>
          </p:cNvPr>
          <p:cNvSpPr txBox="1">
            <a:spLocks/>
          </p:cNvSpPr>
          <p:nvPr/>
        </p:nvSpPr>
        <p:spPr>
          <a:xfrm>
            <a:off x="190501" y="74815"/>
            <a:ext cx="12001499" cy="73778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419100" indent="-382588" latinLnBrk="1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indent="-382270" defTabSz="914377">
              <a:buNone/>
              <a:defRPr/>
            </a:pPr>
            <a:r>
              <a:rPr lang="en-US" sz="3600" b="1" kern="1100" dirty="0">
                <a:solidFill>
                  <a:srgbClr val="01686D"/>
                </a:solidFill>
                <a:latin typeface="Malgun Gothic"/>
                <a:ea typeface="Malgun Gothic"/>
                <a:cs typeface="Malgun Gothic Semilight"/>
              </a:rPr>
              <a:t>3. EXPERIMENTS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3E635F-E1ED-6068-BD21-FD2B5B6A93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430" y="1298638"/>
            <a:ext cx="11070057" cy="424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43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C97DBF-2D12-F5A3-6C5B-7ED556ED5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459417-FCFB-438F-94CD-7EE097046E9E}" type="slidenum">
              <a:rPr lang="ko-KR" altLang="en-US" dirty="0" smtClean="0"/>
              <a:pPr/>
              <a:t>15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05882D5-D851-7B2E-2BFA-708EC5F52A08}"/>
              </a:ext>
            </a:extLst>
          </p:cNvPr>
          <p:cNvSpPr txBox="1">
            <a:spLocks/>
          </p:cNvSpPr>
          <p:nvPr/>
        </p:nvSpPr>
        <p:spPr>
          <a:xfrm>
            <a:off x="190501" y="74815"/>
            <a:ext cx="12001499" cy="73778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419100" indent="-382588" latinLnBrk="1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indent="-382270" defTabSz="914377">
              <a:buNone/>
              <a:defRPr/>
            </a:pPr>
            <a:r>
              <a:rPr lang="en-US" sz="3600" b="1" kern="1100" dirty="0">
                <a:solidFill>
                  <a:srgbClr val="01686D"/>
                </a:solidFill>
                <a:latin typeface="Malgun Gothic"/>
                <a:ea typeface="Malgun Gothic"/>
                <a:cs typeface="Malgun Gothic Semilight"/>
              </a:rPr>
              <a:t>3. EXPERIMENTS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E2895B-4304-EA5B-6FFD-5CA656C055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647" y="1320510"/>
            <a:ext cx="10488706" cy="387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7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C97DBF-2D12-F5A3-6C5B-7ED556ED5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459417-FCFB-438F-94CD-7EE097046E9E}" type="slidenum">
              <a:rPr lang="ko-KR" altLang="en-US" dirty="0" smtClean="0"/>
              <a:pPr/>
              <a:t>16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05882D5-D851-7B2E-2BFA-708EC5F52A08}"/>
              </a:ext>
            </a:extLst>
          </p:cNvPr>
          <p:cNvSpPr txBox="1">
            <a:spLocks/>
          </p:cNvSpPr>
          <p:nvPr/>
        </p:nvSpPr>
        <p:spPr>
          <a:xfrm>
            <a:off x="190501" y="74815"/>
            <a:ext cx="12001499" cy="73778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419100" indent="-382588" latinLnBrk="1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indent="-382270" defTabSz="914377">
              <a:buNone/>
              <a:defRPr/>
            </a:pPr>
            <a:r>
              <a:rPr lang="en-US" sz="3600" b="1" kern="1100" dirty="0">
                <a:solidFill>
                  <a:srgbClr val="01686D"/>
                </a:solidFill>
                <a:latin typeface="Malgun Gothic"/>
                <a:ea typeface="Malgun Gothic"/>
                <a:cs typeface="Malgun Gothic Semilight"/>
              </a:rPr>
              <a:t>3. EXPERIMENTS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0BF5CC-6CC3-1EE9-0FB4-BF7B741E66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204" y="1012113"/>
            <a:ext cx="8228252" cy="545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66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C97DBF-2D12-F5A3-6C5B-7ED556ED5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459417-FCFB-438F-94CD-7EE097046E9E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05882D5-D851-7B2E-2BFA-708EC5F52A08}"/>
              </a:ext>
            </a:extLst>
          </p:cNvPr>
          <p:cNvSpPr txBox="1">
            <a:spLocks/>
          </p:cNvSpPr>
          <p:nvPr/>
        </p:nvSpPr>
        <p:spPr>
          <a:xfrm>
            <a:off x="406401" y="74815"/>
            <a:ext cx="6606020" cy="73778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419100" indent="-382588" latinLnBrk="1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indent="-382270" defTabSz="914377">
              <a:buNone/>
              <a:defRPr/>
            </a:pPr>
            <a:r>
              <a:rPr lang="en-US" sz="3600" b="1" kern="1100" dirty="0">
                <a:solidFill>
                  <a:srgbClr val="01686D"/>
                </a:solidFill>
                <a:latin typeface="Malgun Gothic"/>
                <a:ea typeface="Malgun Gothic"/>
                <a:cs typeface="Malgun Gothic Semilight"/>
              </a:rPr>
              <a:t>0. 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9EE20C-C0AA-E2CA-3B2D-7B014ADE79F0}"/>
              </a:ext>
            </a:extLst>
          </p:cNvPr>
          <p:cNvSpPr txBox="1"/>
          <p:nvPr/>
        </p:nvSpPr>
        <p:spPr>
          <a:xfrm>
            <a:off x="506569" y="325307"/>
            <a:ext cx="6685721" cy="48170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50000"/>
              </a:lnSpc>
            </a:pPr>
            <a:endParaRPr lang="ko-KR" altLang="en-US" dirty="0">
              <a:ea typeface="맑은 고딕"/>
              <a:cs typeface="Calibri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DETECTING OUT-OF-DISTRIBUTION DETECTOR DATASET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CONTRIBUTION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CONFIDENCE LOSS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ADVERSARIAL GENERATOR FOR OUT-OF-DISTRIBUTION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EXPERIMENTAL</a:t>
            </a:r>
          </a:p>
          <a:p>
            <a:pPr>
              <a:lnSpc>
                <a:spcPct val="25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910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C97DBF-2D12-F5A3-6C5B-7ED556ED5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459417-FCFB-438F-94CD-7EE097046E9E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05882D5-D851-7B2E-2BFA-708EC5F52A08}"/>
              </a:ext>
            </a:extLst>
          </p:cNvPr>
          <p:cNvSpPr txBox="1">
            <a:spLocks/>
          </p:cNvSpPr>
          <p:nvPr/>
        </p:nvSpPr>
        <p:spPr>
          <a:xfrm>
            <a:off x="406400" y="74815"/>
            <a:ext cx="10678941" cy="73778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419100" indent="-382588" latinLnBrk="1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indent="-382270" defTabSz="914377">
              <a:buNone/>
              <a:defRPr/>
            </a:pPr>
            <a:r>
              <a:rPr lang="en-US" sz="3600" b="1" kern="1100" dirty="0">
                <a:solidFill>
                  <a:srgbClr val="01686D"/>
                </a:solidFill>
                <a:latin typeface="Malgun Gothic"/>
                <a:ea typeface="Malgun Gothic"/>
                <a:cs typeface="Malgun Gothic Semilight"/>
              </a:rPr>
              <a:t>1. Detecting Out of distribution Detector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3B3151-08BC-DA74-4CD0-F9E14FF217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7092" y="1614534"/>
            <a:ext cx="4655584" cy="3403847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29A70D-65B9-38FD-DFB6-D2465811FF8D}"/>
              </a:ext>
            </a:extLst>
          </p:cNvPr>
          <p:cNvSpPr/>
          <p:nvPr/>
        </p:nvSpPr>
        <p:spPr>
          <a:xfrm>
            <a:off x="8553157" y="2546252"/>
            <a:ext cx="402427" cy="37982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9B17103-78FA-968A-7CC6-16A942B92356}"/>
              </a:ext>
            </a:extLst>
          </p:cNvPr>
          <p:cNvCxnSpPr/>
          <p:nvPr/>
        </p:nvCxnSpPr>
        <p:spPr>
          <a:xfrm>
            <a:off x="8553157" y="2170408"/>
            <a:ext cx="0" cy="2471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18E489-E540-320E-F0A0-B01A5BF9A35D}"/>
              </a:ext>
            </a:extLst>
          </p:cNvPr>
          <p:cNvSpPr/>
          <p:nvPr/>
        </p:nvSpPr>
        <p:spPr>
          <a:xfrm>
            <a:off x="8553157" y="3549748"/>
            <a:ext cx="1828797" cy="37982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40EC7C-2D9F-117F-B488-86BE00DB008B}"/>
              </a:ext>
            </a:extLst>
          </p:cNvPr>
          <p:cNvSpPr txBox="1"/>
          <p:nvPr/>
        </p:nvSpPr>
        <p:spPr>
          <a:xfrm>
            <a:off x="7663889" y="2546252"/>
            <a:ext cx="688052" cy="37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Dog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971B4A-AB70-7CCA-A016-8F88883C05BD}"/>
              </a:ext>
            </a:extLst>
          </p:cNvPr>
          <p:cNvSpPr txBox="1"/>
          <p:nvPr/>
        </p:nvSpPr>
        <p:spPr>
          <a:xfrm>
            <a:off x="7713762" y="3549748"/>
            <a:ext cx="688052" cy="37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Cat</a:t>
            </a:r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3DD9431-329C-7D86-E97E-FC55F0D379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2161030"/>
            <a:ext cx="2357774" cy="18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15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C97DBF-2D12-F5A3-6C5B-7ED556ED5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459417-FCFB-438F-94CD-7EE097046E9E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05882D5-D851-7B2E-2BFA-708EC5F52A08}"/>
              </a:ext>
            </a:extLst>
          </p:cNvPr>
          <p:cNvSpPr txBox="1">
            <a:spLocks/>
          </p:cNvSpPr>
          <p:nvPr/>
        </p:nvSpPr>
        <p:spPr>
          <a:xfrm>
            <a:off x="406400" y="74815"/>
            <a:ext cx="9651993" cy="73778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419100" indent="-382588" latinLnBrk="1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indent="-382270" defTabSz="914377">
              <a:buNone/>
              <a:defRPr/>
            </a:pPr>
            <a:r>
              <a:rPr lang="en-US" sz="3600" b="1" kern="1100" dirty="0">
                <a:solidFill>
                  <a:srgbClr val="01686D"/>
                </a:solidFill>
                <a:latin typeface="Malgun Gothic"/>
                <a:ea typeface="Malgun Gothic"/>
                <a:cs typeface="Malgun Gothic Semilight"/>
              </a:rPr>
              <a:t>1. </a:t>
            </a:r>
            <a:r>
              <a:rPr lang="en-US" altLang="ko-KR" sz="3600" b="1" kern="1100" dirty="0">
                <a:solidFill>
                  <a:srgbClr val="01686D"/>
                </a:solidFill>
                <a:latin typeface="Malgun Gothic"/>
                <a:ea typeface="Malgun Gothic"/>
                <a:cs typeface="Malgun Gothic Semilight"/>
              </a:rPr>
              <a:t>Detecting Out of distribution Detector </a:t>
            </a:r>
            <a:endParaRPr lang="en-US" sz="3600" b="1" kern="1100" dirty="0">
              <a:solidFill>
                <a:srgbClr val="01686D"/>
              </a:solidFill>
              <a:latin typeface="Malgun Gothic"/>
              <a:ea typeface="Malgun Gothic"/>
              <a:cs typeface="Malgun Gothic Semilight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3B3151-08BC-DA74-4CD0-F9E14FF217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4685" y="1656737"/>
            <a:ext cx="4655584" cy="340384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2EBE0B9-E055-B3E8-4D75-DDDF5D95ACE1}"/>
              </a:ext>
            </a:extLst>
          </p:cNvPr>
          <p:cNvSpPr/>
          <p:nvPr/>
        </p:nvSpPr>
        <p:spPr>
          <a:xfrm>
            <a:off x="8989985" y="2467707"/>
            <a:ext cx="1098500" cy="37982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241B1BE-102E-DC75-D9A6-4EC33C30009F}"/>
              </a:ext>
            </a:extLst>
          </p:cNvPr>
          <p:cNvCxnSpPr/>
          <p:nvPr/>
        </p:nvCxnSpPr>
        <p:spPr>
          <a:xfrm>
            <a:off x="8989985" y="2091863"/>
            <a:ext cx="0" cy="2471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684F3C-1D91-53F5-A94E-E7993FAEFDFB}"/>
              </a:ext>
            </a:extLst>
          </p:cNvPr>
          <p:cNvSpPr/>
          <p:nvPr/>
        </p:nvSpPr>
        <p:spPr>
          <a:xfrm>
            <a:off x="8989986" y="3471203"/>
            <a:ext cx="906572" cy="37982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70FC0B-7A61-D197-3BA8-904B875A9B4C}"/>
              </a:ext>
            </a:extLst>
          </p:cNvPr>
          <p:cNvSpPr txBox="1"/>
          <p:nvPr/>
        </p:nvSpPr>
        <p:spPr>
          <a:xfrm>
            <a:off x="8100717" y="2467707"/>
            <a:ext cx="688052" cy="37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Dog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EED008-7B1A-9746-F91E-046D4F4BEDDB}"/>
              </a:ext>
            </a:extLst>
          </p:cNvPr>
          <p:cNvSpPr txBox="1"/>
          <p:nvPr/>
        </p:nvSpPr>
        <p:spPr>
          <a:xfrm>
            <a:off x="8150590" y="3471203"/>
            <a:ext cx="688052" cy="37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Cat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79C21CE-9F46-7557-E20C-EAB406C5BB70}"/>
              </a:ext>
            </a:extLst>
          </p:cNvPr>
          <p:cNvCxnSpPr>
            <a:cxnSpLocks/>
          </p:cNvCxnSpPr>
          <p:nvPr/>
        </p:nvCxnSpPr>
        <p:spPr>
          <a:xfrm>
            <a:off x="10290453" y="2069589"/>
            <a:ext cx="0" cy="26630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2F24DE-49E3-6BEE-C44D-C00D924825AE}"/>
                  </a:ext>
                </a:extLst>
              </p:cNvPr>
              <p:cNvSpPr txBox="1"/>
              <p:nvPr/>
            </p:nvSpPr>
            <p:spPr>
              <a:xfrm>
                <a:off x="10087410" y="1554456"/>
                <a:ext cx="40608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2F24DE-49E3-6BEE-C44D-C00D92482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7410" y="1554456"/>
                <a:ext cx="4060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>
            <a:extLst>
              <a:ext uri="{FF2B5EF4-FFF2-40B4-BE49-F238E27FC236}">
                <a16:creationId xmlns:a16="http://schemas.microsoft.com/office/drawing/2014/main" id="{8AF88832-ED15-2073-E24F-9B5867702F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444" y="2004678"/>
            <a:ext cx="2341257" cy="235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06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C97DBF-2D12-F5A3-6C5B-7ED556ED5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459417-FCFB-438F-94CD-7EE097046E9E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05882D5-D851-7B2E-2BFA-708EC5F52A08}"/>
              </a:ext>
            </a:extLst>
          </p:cNvPr>
          <p:cNvSpPr txBox="1">
            <a:spLocks/>
          </p:cNvSpPr>
          <p:nvPr/>
        </p:nvSpPr>
        <p:spPr>
          <a:xfrm>
            <a:off x="406400" y="74815"/>
            <a:ext cx="9651993" cy="73778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419100" indent="-382588" latinLnBrk="1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indent="-382270" defTabSz="914377">
              <a:buNone/>
              <a:defRPr/>
            </a:pPr>
            <a:r>
              <a:rPr lang="en-US" sz="3600" b="1" kern="1100" dirty="0">
                <a:solidFill>
                  <a:srgbClr val="01686D"/>
                </a:solidFill>
                <a:latin typeface="Malgun Gothic"/>
                <a:ea typeface="Malgun Gothic"/>
                <a:cs typeface="Malgun Gothic Semilight"/>
              </a:rPr>
              <a:t>1. </a:t>
            </a:r>
            <a:r>
              <a:rPr lang="en-US" altLang="ko-KR" sz="3600" b="1" kern="1100" dirty="0">
                <a:solidFill>
                  <a:srgbClr val="01686D"/>
                </a:solidFill>
                <a:latin typeface="Malgun Gothic"/>
                <a:ea typeface="Malgun Gothic"/>
                <a:cs typeface="Malgun Gothic Semilight"/>
              </a:rPr>
              <a:t>Detecting Out of distribution Detector </a:t>
            </a:r>
            <a:endParaRPr lang="en-US" sz="3600" b="1" kern="1100" dirty="0">
              <a:solidFill>
                <a:srgbClr val="01686D"/>
              </a:solidFill>
              <a:latin typeface="Malgun Gothic"/>
              <a:ea typeface="Malgun Gothic"/>
              <a:cs typeface="Malgun Gothic Semilight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3B3151-08BC-DA74-4CD0-F9E14FF217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9580" y="1706191"/>
            <a:ext cx="4655584" cy="340384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2EBE0B9-E055-B3E8-4D75-DDDF5D95ACE1}"/>
              </a:ext>
            </a:extLst>
          </p:cNvPr>
          <p:cNvSpPr/>
          <p:nvPr/>
        </p:nvSpPr>
        <p:spPr>
          <a:xfrm>
            <a:off x="8954880" y="2517161"/>
            <a:ext cx="1638094" cy="37982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241B1BE-102E-DC75-D9A6-4EC33C30009F}"/>
              </a:ext>
            </a:extLst>
          </p:cNvPr>
          <p:cNvCxnSpPr/>
          <p:nvPr/>
        </p:nvCxnSpPr>
        <p:spPr>
          <a:xfrm>
            <a:off x="8954880" y="2141317"/>
            <a:ext cx="0" cy="2471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684F3C-1D91-53F5-A94E-E7993FAEFDFB}"/>
              </a:ext>
            </a:extLst>
          </p:cNvPr>
          <p:cNvSpPr/>
          <p:nvPr/>
        </p:nvSpPr>
        <p:spPr>
          <a:xfrm>
            <a:off x="8954881" y="3520657"/>
            <a:ext cx="201216" cy="37982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70FC0B-7A61-D197-3BA8-904B875A9B4C}"/>
              </a:ext>
            </a:extLst>
          </p:cNvPr>
          <p:cNvSpPr txBox="1"/>
          <p:nvPr/>
        </p:nvSpPr>
        <p:spPr>
          <a:xfrm>
            <a:off x="8065612" y="2517161"/>
            <a:ext cx="688052" cy="37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Dog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EED008-7B1A-9746-F91E-046D4F4BEDDB}"/>
              </a:ext>
            </a:extLst>
          </p:cNvPr>
          <p:cNvSpPr txBox="1"/>
          <p:nvPr/>
        </p:nvSpPr>
        <p:spPr>
          <a:xfrm>
            <a:off x="8115485" y="3520657"/>
            <a:ext cx="688052" cy="37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Cat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79C21CE-9F46-7557-E20C-EAB406C5BB70}"/>
              </a:ext>
            </a:extLst>
          </p:cNvPr>
          <p:cNvCxnSpPr>
            <a:cxnSpLocks/>
          </p:cNvCxnSpPr>
          <p:nvPr/>
        </p:nvCxnSpPr>
        <p:spPr>
          <a:xfrm>
            <a:off x="10255348" y="2119043"/>
            <a:ext cx="0" cy="26630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2F24DE-49E3-6BEE-C44D-C00D924825AE}"/>
                  </a:ext>
                </a:extLst>
              </p:cNvPr>
              <p:cNvSpPr txBox="1"/>
              <p:nvPr/>
            </p:nvSpPr>
            <p:spPr>
              <a:xfrm>
                <a:off x="10052305" y="1603910"/>
                <a:ext cx="40608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2F24DE-49E3-6BEE-C44D-C00D92482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2305" y="1603910"/>
                <a:ext cx="4060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B6228102-BF04-9A3D-8F1C-AAA5688B4D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524" y="1841330"/>
            <a:ext cx="2048161" cy="251495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B362F2F-3088-F61B-AAA8-C1BABF21F97E}"/>
              </a:ext>
            </a:extLst>
          </p:cNvPr>
          <p:cNvSpPr txBox="1"/>
          <p:nvPr/>
        </p:nvSpPr>
        <p:spPr>
          <a:xfrm>
            <a:off x="329968" y="5508156"/>
            <a:ext cx="97223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이전 </a:t>
            </a:r>
            <a:r>
              <a:rPr lang="en-US" altLang="ko-KR" dirty="0"/>
              <a:t>Out of Distribution  Network </a:t>
            </a:r>
            <a:r>
              <a:rPr lang="ko-KR" altLang="en-US" dirty="0"/>
              <a:t>는 </a:t>
            </a:r>
            <a:r>
              <a:rPr lang="en-US" altLang="ko-KR" dirty="0"/>
              <a:t>pretrain</a:t>
            </a:r>
            <a:r>
              <a:rPr lang="ko-KR" altLang="en-US" dirty="0"/>
              <a:t>된 모델을 기반으로 동작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ABD6AB-B4E7-F681-D602-FE92B7CF63E3}"/>
              </a:ext>
            </a:extLst>
          </p:cNvPr>
          <p:cNvSpPr txBox="1"/>
          <p:nvPr/>
        </p:nvSpPr>
        <p:spPr>
          <a:xfrm>
            <a:off x="392949" y="5980627"/>
            <a:ext cx="7843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inference </a:t>
            </a:r>
            <a:r>
              <a:rPr lang="ko-KR" altLang="en-US" dirty="0"/>
              <a:t>단계만 사용하기 때문에 </a:t>
            </a:r>
            <a:r>
              <a:rPr lang="en-US" altLang="ko-KR" dirty="0"/>
              <a:t>training </a:t>
            </a:r>
            <a:r>
              <a:rPr lang="ko-KR" altLang="en-US" dirty="0"/>
              <a:t>결과에 많이 의존</a:t>
            </a:r>
          </a:p>
        </p:txBody>
      </p:sp>
    </p:spTree>
    <p:extLst>
      <p:ext uri="{BB962C8B-B14F-4D97-AF65-F5344CB8AC3E}">
        <p14:creationId xmlns:p14="http://schemas.microsoft.com/office/powerpoint/2010/main" val="404192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C97DBF-2D12-F5A3-6C5B-7ED556ED5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459417-FCFB-438F-94CD-7EE097046E9E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05882D5-D851-7B2E-2BFA-708EC5F52A08}"/>
              </a:ext>
            </a:extLst>
          </p:cNvPr>
          <p:cNvSpPr txBox="1">
            <a:spLocks/>
          </p:cNvSpPr>
          <p:nvPr/>
        </p:nvSpPr>
        <p:spPr>
          <a:xfrm>
            <a:off x="406401" y="74815"/>
            <a:ext cx="6606020" cy="73778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419100" indent="-382588" latinLnBrk="1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indent="-382270" defTabSz="914377">
              <a:buNone/>
              <a:defRPr/>
            </a:pPr>
            <a:r>
              <a:rPr lang="en-US" sz="3600" b="1" kern="1100" dirty="0">
                <a:solidFill>
                  <a:srgbClr val="01686D"/>
                </a:solidFill>
                <a:latin typeface="Malgun Gothic"/>
                <a:ea typeface="Malgun Gothic"/>
                <a:cs typeface="Malgun Gothic Semilight"/>
              </a:rPr>
              <a:t>2. CONTRIBUTION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5C800-3064-4B28-4EB8-17EAEFEA4E9E}"/>
              </a:ext>
            </a:extLst>
          </p:cNvPr>
          <p:cNvSpPr txBox="1"/>
          <p:nvPr/>
        </p:nvSpPr>
        <p:spPr>
          <a:xfrm>
            <a:off x="406401" y="1472530"/>
            <a:ext cx="51925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(KL) </a:t>
            </a:r>
            <a:r>
              <a:rPr lang="ko-KR" altLang="en-US" sz="2400" dirty="0" err="1"/>
              <a:t>divergence</a:t>
            </a:r>
            <a:r>
              <a:rPr lang="ko-KR" altLang="en-US" sz="2400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2EFED3-3326-6880-B500-44FDE04D6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01" y="2594131"/>
            <a:ext cx="4305901" cy="23296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685BB1-F4AB-9D0E-EBBD-A27056BBDD8C}"/>
              </a:ext>
            </a:extLst>
          </p:cNvPr>
          <p:cNvSpPr txBox="1"/>
          <p:nvPr/>
        </p:nvSpPr>
        <p:spPr>
          <a:xfrm>
            <a:off x="5834575" y="1502126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generative</a:t>
            </a:r>
            <a:r>
              <a:rPr lang="ko-KR" altLang="en-US" sz="2400" dirty="0"/>
              <a:t> </a:t>
            </a:r>
            <a:r>
              <a:rPr lang="ko-KR" altLang="en-US" sz="2400" dirty="0" err="1"/>
              <a:t>adversarial</a:t>
            </a:r>
            <a:r>
              <a:rPr lang="ko-KR" altLang="en-US" sz="2400" dirty="0"/>
              <a:t> </a:t>
            </a:r>
            <a:r>
              <a:rPr lang="ko-KR" altLang="en-US" sz="2400" dirty="0" err="1"/>
              <a:t>network</a:t>
            </a:r>
            <a:r>
              <a:rPr lang="ko-KR" altLang="en-US" sz="2400" dirty="0"/>
              <a:t> (GAN) 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4C4EFE7-79EF-DA7C-B3D5-10C191EA91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5723" y="2105929"/>
            <a:ext cx="6439876" cy="307700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D9BD4A0-BF75-5409-40BD-BBF8173D51C8}"/>
              </a:ext>
            </a:extLst>
          </p:cNvPr>
          <p:cNvSpPr txBox="1"/>
          <p:nvPr/>
        </p:nvSpPr>
        <p:spPr>
          <a:xfrm>
            <a:off x="406401" y="5266329"/>
            <a:ext cx="97223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KL-</a:t>
            </a:r>
            <a:r>
              <a:rPr lang="en-US" altLang="ko-KR" dirty="0" err="1"/>
              <a:t>Div</a:t>
            </a:r>
            <a:r>
              <a:rPr lang="ko-KR" altLang="en-US" dirty="0"/>
              <a:t>를 이용한 새로운  </a:t>
            </a:r>
            <a:r>
              <a:rPr lang="en-US" altLang="ko-KR" dirty="0"/>
              <a:t>loss function</a:t>
            </a:r>
            <a:r>
              <a:rPr lang="ko-KR" altLang="en-US" dirty="0"/>
              <a:t>을 제시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0E3D12-BB36-1C34-98FA-037A180B1170}"/>
              </a:ext>
            </a:extLst>
          </p:cNvPr>
          <p:cNvSpPr txBox="1"/>
          <p:nvPr/>
        </p:nvSpPr>
        <p:spPr>
          <a:xfrm>
            <a:off x="469382" y="5738800"/>
            <a:ext cx="7843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GAN</a:t>
            </a:r>
            <a:r>
              <a:rPr lang="ko-KR" altLang="en-US" dirty="0"/>
              <a:t>을 이용해 학습에 가장 효과적인 </a:t>
            </a:r>
            <a:r>
              <a:rPr lang="en-US" altLang="ko-KR" dirty="0"/>
              <a:t>out-of-distribution Data</a:t>
            </a:r>
            <a:r>
              <a:rPr lang="ko-KR" altLang="en-US" dirty="0"/>
              <a:t>를 생성</a:t>
            </a:r>
          </a:p>
        </p:txBody>
      </p:sp>
    </p:spTree>
    <p:extLst>
      <p:ext uri="{BB962C8B-B14F-4D97-AF65-F5344CB8AC3E}">
        <p14:creationId xmlns:p14="http://schemas.microsoft.com/office/powerpoint/2010/main" val="252625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C97DBF-2D12-F5A3-6C5B-7ED556ED5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459417-FCFB-438F-94CD-7EE097046E9E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05882D5-D851-7B2E-2BFA-708EC5F52A08}"/>
              </a:ext>
            </a:extLst>
          </p:cNvPr>
          <p:cNvSpPr txBox="1">
            <a:spLocks/>
          </p:cNvSpPr>
          <p:nvPr/>
        </p:nvSpPr>
        <p:spPr>
          <a:xfrm>
            <a:off x="406401" y="74815"/>
            <a:ext cx="6606020" cy="73778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419100" indent="-382588" latinLnBrk="1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indent="-382270" defTabSz="914377">
              <a:buNone/>
              <a:defRPr/>
            </a:pPr>
            <a:r>
              <a:rPr lang="en-US" sz="3600" b="1" kern="1100" dirty="0">
                <a:solidFill>
                  <a:srgbClr val="01686D"/>
                </a:solidFill>
                <a:latin typeface="Malgun Gothic"/>
                <a:ea typeface="Malgun Gothic"/>
                <a:cs typeface="Malgun Gothic Semilight"/>
              </a:rPr>
              <a:t>2. CONTRIBUTION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5C800-3064-4B28-4EB8-17EAEFEA4E9E}"/>
              </a:ext>
            </a:extLst>
          </p:cNvPr>
          <p:cNvSpPr txBox="1"/>
          <p:nvPr/>
        </p:nvSpPr>
        <p:spPr>
          <a:xfrm>
            <a:off x="406401" y="805448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(KL) </a:t>
            </a:r>
            <a:r>
              <a:rPr lang="ko-KR" altLang="en-US" sz="2400" dirty="0" err="1"/>
              <a:t>divergence</a:t>
            </a:r>
            <a:r>
              <a:rPr lang="ko-KR" altLang="en-US" sz="24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713806-718B-DF74-9F27-776EDD74C2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101" y="1781802"/>
            <a:ext cx="8877689" cy="48574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8F5F6D1-9EA0-B86D-4339-3747B4E18C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2442" y="887804"/>
            <a:ext cx="3008703" cy="63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07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C97DBF-2D12-F5A3-6C5B-7ED556ED5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459417-FCFB-438F-94CD-7EE097046E9E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05882D5-D851-7B2E-2BFA-708EC5F52A08}"/>
              </a:ext>
            </a:extLst>
          </p:cNvPr>
          <p:cNvSpPr txBox="1">
            <a:spLocks/>
          </p:cNvSpPr>
          <p:nvPr/>
        </p:nvSpPr>
        <p:spPr>
          <a:xfrm>
            <a:off x="406401" y="74815"/>
            <a:ext cx="6606020" cy="73778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419100" indent="-382588" latinLnBrk="1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indent="-382270" defTabSz="914377">
              <a:buNone/>
              <a:defRPr/>
            </a:pPr>
            <a:r>
              <a:rPr lang="en-US" sz="3600" b="1" kern="1100" dirty="0">
                <a:solidFill>
                  <a:srgbClr val="01686D"/>
                </a:solidFill>
                <a:latin typeface="Malgun Gothic"/>
                <a:ea typeface="Malgun Gothic"/>
                <a:cs typeface="Malgun Gothic Semilight"/>
              </a:rPr>
              <a:t>2. CONFIDENCE LOSS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E19120-BE34-6DD1-E39D-1EDF3785F0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284" y="1601825"/>
            <a:ext cx="10519130" cy="111970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E04193-4CC0-EB99-4449-3DC75DEF2DAE}"/>
              </a:ext>
            </a:extLst>
          </p:cNvPr>
          <p:cNvSpPr/>
          <p:nvPr/>
        </p:nvSpPr>
        <p:spPr>
          <a:xfrm>
            <a:off x="1434904" y="1702191"/>
            <a:ext cx="4421945" cy="8581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6BD8C7-4C0A-1952-CB62-7305C316E349}"/>
              </a:ext>
            </a:extLst>
          </p:cNvPr>
          <p:cNvSpPr/>
          <p:nvPr/>
        </p:nvSpPr>
        <p:spPr>
          <a:xfrm>
            <a:off x="6161649" y="1702190"/>
            <a:ext cx="5078437" cy="858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FE226B-8060-D20B-951E-4E37AE57F9F8}"/>
              </a:ext>
            </a:extLst>
          </p:cNvPr>
          <p:cNvSpPr txBox="1"/>
          <p:nvPr/>
        </p:nvSpPr>
        <p:spPr>
          <a:xfrm>
            <a:off x="2502163" y="2697480"/>
            <a:ext cx="1936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Cross Entropy loss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5BA3F4-AAB2-824E-1C8F-A24016A1114B}"/>
              </a:ext>
            </a:extLst>
          </p:cNvPr>
          <p:cNvSpPr txBox="1"/>
          <p:nvPr/>
        </p:nvSpPr>
        <p:spPr>
          <a:xfrm>
            <a:off x="6902775" y="2660684"/>
            <a:ext cx="3915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KL-Div. Term for Out of-dist. data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62C3A6-D67B-623E-02BA-BB4152E8C48C}"/>
              </a:ext>
            </a:extLst>
          </p:cNvPr>
          <p:cNvSpPr txBox="1"/>
          <p:nvPr/>
        </p:nvSpPr>
        <p:spPr>
          <a:xfrm>
            <a:off x="406401" y="3460226"/>
            <a:ext cx="109462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Cross Entropy loss </a:t>
            </a:r>
            <a:r>
              <a:rPr lang="ko-KR" altLang="en-US" dirty="0"/>
              <a:t>같은 경우는 </a:t>
            </a:r>
            <a:r>
              <a:rPr lang="en-US" altLang="ko-KR" dirty="0"/>
              <a:t>In-distribution data</a:t>
            </a:r>
            <a:r>
              <a:rPr lang="ko-KR" altLang="en-US" dirty="0"/>
              <a:t>가 올바른 클래스를 예측하는 데 얼마나 잘 수행되는지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1C490B-E7CD-0B8B-A0C0-5BA7D3A0E3EE}"/>
              </a:ext>
            </a:extLst>
          </p:cNvPr>
          <p:cNvSpPr txBox="1"/>
          <p:nvPr/>
        </p:nvSpPr>
        <p:spPr>
          <a:xfrm>
            <a:off x="406401" y="4118668"/>
            <a:ext cx="10207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KL-Div. Term </a:t>
            </a:r>
            <a:r>
              <a:rPr lang="ko-KR" altLang="en-US" dirty="0"/>
              <a:t>은 </a:t>
            </a:r>
            <a:r>
              <a:rPr lang="en-US" altLang="ko-KR" dirty="0"/>
              <a:t>out-of-distribution data</a:t>
            </a:r>
            <a:r>
              <a:rPr lang="ko-KR" altLang="en-US" dirty="0"/>
              <a:t>가 </a:t>
            </a:r>
            <a:r>
              <a:rPr lang="en-US" altLang="ko-KR" dirty="0"/>
              <a:t>uniform</a:t>
            </a:r>
            <a:r>
              <a:rPr lang="ko-KR" altLang="en-US" dirty="0"/>
              <a:t>한 분포를 가지도록 유도하는 과정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132E9C-6E60-B127-064F-40568A0327F4}"/>
              </a:ext>
            </a:extLst>
          </p:cNvPr>
          <p:cNvSpPr txBox="1"/>
          <p:nvPr/>
        </p:nvSpPr>
        <p:spPr>
          <a:xfrm>
            <a:off x="401939" y="4834143"/>
            <a:ext cx="10207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결론적으로는 </a:t>
            </a:r>
            <a:r>
              <a:rPr lang="en-US" altLang="ko-KR" dirty="0"/>
              <a:t>In-</a:t>
            </a:r>
            <a:r>
              <a:rPr lang="en-US" altLang="ko-KR" dirty="0" err="1"/>
              <a:t>dist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/>
              <a:t>out-of-</a:t>
            </a:r>
            <a:r>
              <a:rPr lang="en-US" altLang="ko-KR" dirty="0" err="1"/>
              <a:t>dist</a:t>
            </a:r>
            <a:r>
              <a:rPr lang="en-US" altLang="ko-KR" dirty="0"/>
              <a:t> data</a:t>
            </a:r>
            <a:r>
              <a:rPr lang="ko-KR" altLang="en-US" dirty="0"/>
              <a:t>가 모두 필요</a:t>
            </a:r>
          </a:p>
        </p:txBody>
      </p:sp>
    </p:spTree>
    <p:extLst>
      <p:ext uri="{BB962C8B-B14F-4D97-AF65-F5344CB8AC3E}">
        <p14:creationId xmlns:p14="http://schemas.microsoft.com/office/powerpoint/2010/main" val="3583406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C97DBF-2D12-F5A3-6C5B-7ED556ED5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459417-FCFB-438F-94CD-7EE097046E9E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05882D5-D851-7B2E-2BFA-708EC5F52A08}"/>
              </a:ext>
            </a:extLst>
          </p:cNvPr>
          <p:cNvSpPr txBox="1">
            <a:spLocks/>
          </p:cNvSpPr>
          <p:nvPr/>
        </p:nvSpPr>
        <p:spPr>
          <a:xfrm>
            <a:off x="406401" y="74815"/>
            <a:ext cx="6606020" cy="73778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419100" indent="-382588" latinLnBrk="1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indent="-382270" defTabSz="914377">
              <a:buNone/>
              <a:defRPr/>
            </a:pPr>
            <a:r>
              <a:rPr lang="en-US" sz="3600" b="1" kern="1100" dirty="0">
                <a:solidFill>
                  <a:srgbClr val="01686D"/>
                </a:solidFill>
                <a:latin typeface="Malgun Gothic"/>
                <a:ea typeface="Malgun Gothic"/>
                <a:cs typeface="Malgun Gothic Semilight"/>
              </a:rPr>
              <a:t>2. CONFIDENCE LOSS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A80772B-4A3D-B8B8-EAA6-2771CA9689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026" y="1124497"/>
            <a:ext cx="10359922" cy="381803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58D9347-9ED8-C625-35FD-53F7FAF164F6}"/>
              </a:ext>
            </a:extLst>
          </p:cNvPr>
          <p:cNvSpPr txBox="1"/>
          <p:nvPr/>
        </p:nvSpPr>
        <p:spPr>
          <a:xfrm>
            <a:off x="744026" y="5032087"/>
            <a:ext cx="10207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(a) Out-of-distribution</a:t>
            </a:r>
            <a:r>
              <a:rPr lang="ko-KR" altLang="en-US" dirty="0"/>
              <a:t>에 대한 전체 데이터 분포를 구성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C337F3-91E9-0C53-6EF4-BADB0B570334}"/>
              </a:ext>
            </a:extLst>
          </p:cNvPr>
          <p:cNvSpPr txBox="1"/>
          <p:nvPr/>
        </p:nvSpPr>
        <p:spPr>
          <a:xfrm>
            <a:off x="744025" y="5482834"/>
            <a:ext cx="10207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(b) CONFIDENCE CLASSIFIERS  </a:t>
            </a:r>
            <a:r>
              <a:rPr lang="ko-KR" altLang="en-US" dirty="0"/>
              <a:t>을 이용해 학습한 데이터 분포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927F58-D87E-72B8-25B3-7FC110AB41C4}"/>
              </a:ext>
            </a:extLst>
          </p:cNvPr>
          <p:cNvSpPr txBox="1"/>
          <p:nvPr/>
        </p:nvSpPr>
        <p:spPr>
          <a:xfrm>
            <a:off x="744024" y="5917976"/>
            <a:ext cx="10207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(c) In-distribution </a:t>
            </a:r>
            <a:r>
              <a:rPr lang="ko-KR" altLang="en-US" dirty="0"/>
              <a:t>경계에 있는 </a:t>
            </a:r>
            <a:r>
              <a:rPr lang="en-US" altLang="ko-KR" dirty="0"/>
              <a:t>Out-of-distribution </a:t>
            </a:r>
            <a:r>
              <a:rPr lang="ko-KR" altLang="en-US" dirty="0"/>
              <a:t>데이터 분포를 구성</a:t>
            </a:r>
          </a:p>
        </p:txBody>
      </p:sp>
    </p:spTree>
    <p:extLst>
      <p:ext uri="{BB962C8B-B14F-4D97-AF65-F5344CB8AC3E}">
        <p14:creationId xmlns:p14="http://schemas.microsoft.com/office/powerpoint/2010/main" val="1913366919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22050</TotalTime>
  <Words>415</Words>
  <Application>Microsoft Office PowerPoint</Application>
  <PresentationFormat>와이드스크린</PresentationFormat>
  <Paragraphs>92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Söhne</vt:lpstr>
      <vt:lpstr>Malgun Gothic</vt:lpstr>
      <vt:lpstr>Malgun Gothic</vt:lpstr>
      <vt:lpstr>Arial</vt:lpstr>
      <vt:lpstr>Calibri</vt:lpstr>
      <vt:lpstr>Calibri Light</vt:lpstr>
      <vt:lpstr>Cambria Math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MI2RJ-TW</cp:lastModifiedBy>
  <cp:revision>307</cp:revision>
  <dcterms:created xsi:type="dcterms:W3CDTF">2012-07-30T17:18:39Z</dcterms:created>
  <dcterms:modified xsi:type="dcterms:W3CDTF">2023-03-24T05:40:41Z</dcterms:modified>
</cp:coreProperties>
</file>