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201">
          <p15:clr>
            <a:srgbClr val="A4A3A4"/>
          </p15:clr>
        </p15:guide>
        <p15:guide id="2" pos="4211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2" roundtripDataSignature="AMtx7miBQ86zMATHOr2zfmEHMB0fSDKx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201" orient="horz"/>
        <p:guide pos="421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5" name="Google Shape;7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417d36cde9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g2417d36cde9_0_1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06310852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g2406310852e_0_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417d36cde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g2417d36cde9_0_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417d36cde9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g2417d36cde9_0_1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417d36cde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g2417d36cde9_0_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417d36cde9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g2417d36cde9_0_1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417d36cde9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g2417d36cde9_0_1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406310852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" name="Google Shape;193;g2406310852e_0_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406310852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" name="Google Shape;201;g2406310852e_0_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406310852e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g2406310852e_0_1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06310852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g2406310852e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89aca78fbf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5" name="Google Shape;215;g189aca78fbf_0_1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406310852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1" name="Google Shape;221;g2406310852e_0_1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406310852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7" name="Google Shape;227;g2406310852e_0_1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406310852e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3" name="Google Shape;233;g2406310852e_0_1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406310852e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9" name="Google Shape;239;g2406310852e_0_1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406310852e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5" name="Google Shape;245;g2406310852e_0_1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89aca78fbf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1" name="Google Shape;251;g189aca78fbf_0_1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89a5910f5a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g189a5910f5a_0_1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45781fbf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g1145781fbfa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06310852e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g2406310852e_0_1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06310852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g2406310852e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417d36cde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g2417d36cde9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a15238e2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g11a15238e22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406310852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g2406310852e_0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gif"/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11" Type="http://schemas.openxmlformats.org/officeDocument/2006/relationships/image" Target="../media/image16.jpg"/><Relationship Id="rId10" Type="http://schemas.openxmlformats.org/officeDocument/2006/relationships/image" Target="../media/image12.png"/><Relationship Id="rId9" Type="http://schemas.openxmlformats.org/officeDocument/2006/relationships/image" Target="../media/image13.jp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7" Type="http://schemas.openxmlformats.org/officeDocument/2006/relationships/image" Target="../media/image11.png"/><Relationship Id="rId8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bg>
      <p:bgPr>
        <a:gradFill>
          <a:gsLst>
            <a:gs pos="0">
              <a:srgbClr val="D8D8D8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838200" y="1741487"/>
            <a:ext cx="9144000" cy="1006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838200" y="2909094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5F9F"/>
              </a:buClr>
              <a:buSzPts val="1400"/>
              <a:buNone/>
              <a:defRPr i="1" sz="1400">
                <a:solidFill>
                  <a:srgbClr val="1E5F9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cxnSp>
        <p:nvCxnSpPr>
          <p:cNvPr id="14" name="Google Shape;14;p10"/>
          <p:cNvCxnSpPr/>
          <p:nvPr/>
        </p:nvCxnSpPr>
        <p:spPr>
          <a:xfrm>
            <a:off x="838200" y="2773362"/>
            <a:ext cx="5011057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pic>
        <p:nvPicPr>
          <p:cNvPr descr="그리기이(가) 표시된 사진&#10;&#10;자동 생성된 설명" id="15" name="Google Shape;15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5142" y="136526"/>
            <a:ext cx="957231" cy="3651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표지판, 음식, 플레이트, 그리기이(가) 표시된 사진&#10;&#10;자동 생성된 설명" id="16" name="Google Shape;1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6844" y="6442993"/>
            <a:ext cx="1352028" cy="3736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그리기이(가) 표시된 사진&#10;&#10;자동 생성된 설명" id="17" name="Google Shape;1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55622" y="6463095"/>
            <a:ext cx="1533814" cy="35663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0"/>
          <p:cNvSpPr/>
          <p:nvPr/>
        </p:nvSpPr>
        <p:spPr>
          <a:xfrm>
            <a:off x="578427" y="1999343"/>
            <a:ext cx="102260" cy="774019"/>
          </a:xfrm>
          <a:prstGeom prst="rect">
            <a:avLst/>
          </a:prstGeom>
          <a:solidFill>
            <a:srgbClr val="5754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0"/>
          <p:cNvSpPr txBox="1"/>
          <p:nvPr>
            <p:ph idx="10" type="dt"/>
          </p:nvPr>
        </p:nvSpPr>
        <p:spPr>
          <a:xfrm>
            <a:off x="838200" y="594191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/>
          <p:nvPr>
            <p:ph type="title"/>
          </p:nvPr>
        </p:nvSpPr>
        <p:spPr>
          <a:xfrm>
            <a:off x="838200" y="227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" type="body"/>
          </p:nvPr>
        </p:nvSpPr>
        <p:spPr>
          <a:xfrm>
            <a:off x="838200" y="1341438"/>
            <a:ext cx="10515600" cy="483552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5F9F"/>
              </a:buClr>
              <a:buSzPts val="2800"/>
              <a:buChar char="•"/>
              <a:defRPr>
                <a:solidFill>
                  <a:srgbClr val="1E5F9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3" name="Google Shape;23;p12"/>
          <p:cNvCxnSpPr/>
          <p:nvPr/>
        </p:nvCxnSpPr>
        <p:spPr>
          <a:xfrm>
            <a:off x="838200" y="1122257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" name="Google Shape;24;p12"/>
          <p:cNvSpPr/>
          <p:nvPr/>
        </p:nvSpPr>
        <p:spPr>
          <a:xfrm>
            <a:off x="578427" y="348238"/>
            <a:ext cx="102260" cy="774019"/>
          </a:xfrm>
          <a:prstGeom prst="rect">
            <a:avLst/>
          </a:prstGeom>
          <a:solidFill>
            <a:srgbClr val="5754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그리기이(가) 표시된 사진&#10;&#10;자동 생성된 설명" id="25" name="Google Shape;2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32697" y="136526"/>
            <a:ext cx="957231" cy="3651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표지판, 음식, 플레이트, 그리기이(가) 표시된 사진&#10;&#10;자동 생성된 설명" id="26" name="Google Shape;2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6844" y="6442993"/>
            <a:ext cx="1352028" cy="3736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그리기이(가) 표시된 사진&#10;&#10;자동 생성된 설명" id="27" name="Google Shape;2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55622" y="6463095"/>
            <a:ext cx="1533814" cy="356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84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/>
          <p:nvPr>
            <p:ph type="title"/>
          </p:nvPr>
        </p:nvSpPr>
        <p:spPr>
          <a:xfrm>
            <a:off x="838200" y="226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" type="body"/>
          </p:nvPr>
        </p:nvSpPr>
        <p:spPr>
          <a:xfrm>
            <a:off x="838200" y="1327832"/>
            <a:ext cx="5181600" cy="484913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5F9F"/>
              </a:buClr>
              <a:buSzPts val="2800"/>
              <a:buChar char="•"/>
              <a:defRPr>
                <a:solidFill>
                  <a:srgbClr val="1E5F9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2" type="body"/>
          </p:nvPr>
        </p:nvSpPr>
        <p:spPr>
          <a:xfrm>
            <a:off x="6172200" y="1327832"/>
            <a:ext cx="5181600" cy="484913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5F9F"/>
              </a:buClr>
              <a:buSzPts val="2800"/>
              <a:buChar char="•"/>
              <a:defRPr>
                <a:solidFill>
                  <a:srgbClr val="1E5F9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2" name="Google Shape;32;p11"/>
          <p:cNvCxnSpPr/>
          <p:nvPr/>
        </p:nvCxnSpPr>
        <p:spPr>
          <a:xfrm>
            <a:off x="838200" y="1122251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" name="Google Shape;33;p11"/>
          <p:cNvCxnSpPr>
            <a:stCxn id="29" idx="2"/>
          </p:cNvCxnSpPr>
          <p:nvPr/>
        </p:nvCxnSpPr>
        <p:spPr>
          <a:xfrm>
            <a:off x="6096000" y="1327832"/>
            <a:ext cx="0" cy="48492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4" name="Google Shape;34;p11"/>
          <p:cNvSpPr/>
          <p:nvPr/>
        </p:nvSpPr>
        <p:spPr>
          <a:xfrm>
            <a:off x="578427" y="348232"/>
            <a:ext cx="102260" cy="774019"/>
          </a:xfrm>
          <a:prstGeom prst="rect">
            <a:avLst/>
          </a:prstGeom>
          <a:solidFill>
            <a:srgbClr val="5754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그리기이(가) 표시된 사진&#10;&#10;자동 생성된 설명" id="35" name="Google Shape;3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32697" y="136526"/>
            <a:ext cx="957231" cy="3651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표지판, 음식, 플레이트, 그리기이(가) 표시된 사진&#10;&#10;자동 생성된 설명" id="36" name="Google Shape;3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6844" y="6442993"/>
            <a:ext cx="1352028" cy="3736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그리기이(가) 표시된 사진&#10;&#10;자동 생성된 설명" id="37" name="Google Shape;3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55622" y="6463095"/>
            <a:ext cx="1533814" cy="356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>
  <p:cSld name="제목 및 세로 텍스트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/>
          <p:nvPr>
            <p:ph type="title"/>
          </p:nvPr>
        </p:nvSpPr>
        <p:spPr>
          <a:xfrm>
            <a:off x="838200" y="227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5F9F"/>
              </a:buClr>
              <a:buSzPts val="2800"/>
              <a:buChar char="•"/>
              <a:defRPr>
                <a:solidFill>
                  <a:srgbClr val="1E5F9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41" name="Google Shape;41;p13"/>
          <p:cNvCxnSpPr/>
          <p:nvPr/>
        </p:nvCxnSpPr>
        <p:spPr>
          <a:xfrm>
            <a:off x="838200" y="1122254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2" name="Google Shape;42;p13"/>
          <p:cNvSpPr/>
          <p:nvPr/>
        </p:nvSpPr>
        <p:spPr>
          <a:xfrm>
            <a:off x="578427" y="348235"/>
            <a:ext cx="102260" cy="774019"/>
          </a:xfrm>
          <a:prstGeom prst="rect">
            <a:avLst/>
          </a:prstGeom>
          <a:solidFill>
            <a:srgbClr val="5754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그리기이(가) 표시된 사진&#10;&#10;자동 생성된 설명" id="43" name="Google Shape;4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32697" y="136526"/>
            <a:ext cx="957231" cy="3651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표지판, 음식, 플레이트, 그리기이(가) 표시된 사진&#10;&#10;자동 생성된 설명" id="44" name="Google Shape;4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6844" y="6442993"/>
            <a:ext cx="1352028" cy="3736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그리기이(가) 표시된 사진&#10;&#10;자동 생성된 설명" id="45" name="Google Shape;4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55622" y="6463095"/>
            <a:ext cx="1533814" cy="356638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3"/>
          <p:cNvSpPr txBox="1"/>
          <p:nvPr>
            <p:ph idx="2" type="subTitle"/>
          </p:nvPr>
        </p:nvSpPr>
        <p:spPr>
          <a:xfrm>
            <a:off x="838199" y="1327835"/>
            <a:ext cx="10515599" cy="415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5F9F"/>
              </a:buClr>
              <a:buSzPts val="1400"/>
              <a:buNone/>
              <a:defRPr i="1" sz="1400">
                <a:solidFill>
                  <a:srgbClr val="1E5F9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 지정 레이아웃">
  <p:cSld name="사용자 지정 레이아웃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/>
          <p:nvPr/>
        </p:nvSpPr>
        <p:spPr>
          <a:xfrm>
            <a:off x="2905959" y="74123"/>
            <a:ext cx="6380083" cy="738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6511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rgbClr val="393736"/>
                </a:solidFill>
                <a:latin typeface="Calibri"/>
                <a:ea typeface="Calibri"/>
                <a:cs typeface="Calibri"/>
                <a:sym typeface="Calibri"/>
              </a:rPr>
              <a:t>Collaborators</a:t>
            </a:r>
            <a:endParaRPr b="0" i="0" sz="2800" u="none" cap="none" strike="noStrike">
              <a:solidFill>
                <a:srgbClr val="24406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" name="Google Shape;49;p14"/>
          <p:cNvCxnSpPr/>
          <p:nvPr/>
        </p:nvCxnSpPr>
        <p:spPr>
          <a:xfrm>
            <a:off x="838200" y="760307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50" name="Google Shape;50;p14"/>
          <p:cNvGrpSpPr/>
          <p:nvPr/>
        </p:nvGrpSpPr>
        <p:grpSpPr>
          <a:xfrm>
            <a:off x="0" y="6468937"/>
            <a:ext cx="12192000" cy="389063"/>
            <a:chOff x="0" y="6507554"/>
            <a:chExt cx="12192000" cy="389063"/>
          </a:xfrm>
        </p:grpSpPr>
        <p:sp>
          <p:nvSpPr>
            <p:cNvPr id="51" name="Google Shape;51;p14"/>
            <p:cNvSpPr/>
            <p:nvPr/>
          </p:nvSpPr>
          <p:spPr>
            <a:xfrm>
              <a:off x="0" y="6507554"/>
              <a:ext cx="12192000" cy="38906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2" name="Google Shape;52;p14"/>
            <p:cNvGrpSpPr/>
            <p:nvPr/>
          </p:nvGrpSpPr>
          <p:grpSpPr>
            <a:xfrm>
              <a:off x="305515" y="6576814"/>
              <a:ext cx="11580971" cy="258422"/>
              <a:chOff x="331366" y="6576814"/>
              <a:chExt cx="11580971" cy="258422"/>
            </a:xfrm>
          </p:grpSpPr>
          <p:pic>
            <p:nvPicPr>
              <p:cNvPr id="53" name="Google Shape;53;p14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11000590" y="6580025"/>
                <a:ext cx="911747" cy="25200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" name="Google Shape;54;p14"/>
              <p:cNvPicPr preferRelativeResize="0"/>
              <p:nvPr/>
            </p:nvPicPr>
            <p:blipFill rotWithShape="1">
              <a:blip r:embed="rId3">
                <a:alphaModFix/>
              </a:blip>
              <a:srcRect b="39185" l="10000" r="11800" t="32400"/>
              <a:stretch/>
            </p:blipFill>
            <p:spPr>
              <a:xfrm>
                <a:off x="331366" y="6598025"/>
                <a:ext cx="805497" cy="21600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클립아트이(가) 표시된 사진&#10;&#10;자동 생성된 설명" id="55" name="Google Shape;55;p14"/>
              <p:cNvPicPr preferRelativeResize="0"/>
              <p:nvPr/>
            </p:nvPicPr>
            <p:blipFill rotWithShape="1">
              <a:blip r:embed="rId4">
                <a:alphaModFix/>
              </a:blip>
              <a:srcRect b="23640" l="3830" r="0" t="15965"/>
              <a:stretch/>
            </p:blipFill>
            <p:spPr>
              <a:xfrm>
                <a:off x="1536179" y="6598025"/>
                <a:ext cx="576216" cy="21600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" name="Google Shape;56;p1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762676" y="6616025"/>
                <a:ext cx="829116" cy="18000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7" name="Google Shape;57;p14"/>
              <p:cNvPicPr preferRelativeResize="0"/>
              <p:nvPr/>
            </p:nvPicPr>
            <p:blipFill rotWithShape="1">
              <a:blip r:embed="rId6">
                <a:alphaModFix/>
              </a:blip>
              <a:srcRect b="30153" l="0" r="0" t="28418"/>
              <a:stretch/>
            </p:blipFill>
            <p:spPr>
              <a:xfrm>
                <a:off x="6563491" y="6598025"/>
                <a:ext cx="1263930" cy="21600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8" name="Google Shape;58;p14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4991108" y="6598025"/>
                <a:ext cx="1173067" cy="21600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" name="Google Shape;59;p14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8226737" y="6598025"/>
                <a:ext cx="566284" cy="21600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0" name="Google Shape;60;p14"/>
              <p:cNvPicPr preferRelativeResize="0"/>
              <p:nvPr/>
            </p:nvPicPr>
            <p:blipFill rotWithShape="1">
              <a:blip r:embed="rId9">
                <a:alphaModFix/>
              </a:blip>
              <a:srcRect b="12566" l="2015" r="1872" t="8849"/>
              <a:stretch/>
            </p:blipFill>
            <p:spPr>
              <a:xfrm>
                <a:off x="9192337" y="6580025"/>
                <a:ext cx="1408940" cy="25200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" name="Google Shape;61;p14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2511711" y="6576814"/>
                <a:ext cx="851649" cy="25842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descr="사람, 가장, 사진, 전면이(가) 표시된 사진&#10;&#10;자동 생성된 설명" id="62" name="Google Shape;62;p14"/>
          <p:cNvPicPr preferRelativeResize="0"/>
          <p:nvPr/>
        </p:nvPicPr>
        <p:blipFill rotWithShape="1">
          <a:blip r:embed="rId11">
            <a:alphaModFix/>
          </a:blip>
          <a:srcRect b="0" l="0" r="0" t="4662"/>
          <a:stretch/>
        </p:blipFill>
        <p:spPr>
          <a:xfrm>
            <a:off x="1952447" y="3624017"/>
            <a:ext cx="8287108" cy="28293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" name="Google Shape;63;p14"/>
          <p:cNvGrpSpPr/>
          <p:nvPr/>
        </p:nvGrpSpPr>
        <p:grpSpPr>
          <a:xfrm>
            <a:off x="1945316" y="757869"/>
            <a:ext cx="8301369" cy="2874701"/>
            <a:chOff x="368378" y="697487"/>
            <a:chExt cx="8301369" cy="2874701"/>
          </a:xfrm>
        </p:grpSpPr>
        <p:sp>
          <p:nvSpPr>
            <p:cNvPr id="64" name="Google Shape;64;p14"/>
            <p:cNvSpPr/>
            <p:nvPr/>
          </p:nvSpPr>
          <p:spPr>
            <a:xfrm>
              <a:off x="368379" y="697487"/>
              <a:ext cx="4203621" cy="8497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27383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57544A"/>
                  </a:solidFill>
                  <a:latin typeface="Calibri"/>
                  <a:ea typeface="Calibri"/>
                  <a:cs typeface="Calibri"/>
                  <a:sym typeface="Calibri"/>
                </a:rPr>
                <a:t>Radiology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27383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1E5F9F"/>
                  </a:solidFill>
                  <a:latin typeface="Calibri"/>
                  <a:ea typeface="Calibri"/>
                  <a:cs typeface="Calibri"/>
                  <a:sym typeface="Calibri"/>
                </a:rPr>
                <a:t>Joon Beom Seo, SangMin Lee</a:t>
              </a:r>
              <a:r>
                <a:rPr b="0" baseline="30000" i="0" lang="en-US" sz="1000" u="none" cap="none" strike="noStrike">
                  <a:solidFill>
                    <a:srgbClr val="1E5F9F"/>
                  </a:solidFill>
                  <a:latin typeface="Calibri"/>
                  <a:ea typeface="Calibri"/>
                  <a:cs typeface="Calibri"/>
                  <a:sym typeface="Calibri"/>
                </a:rPr>
                <a:t>A,B</a:t>
              </a:r>
              <a:r>
                <a:rPr b="0" i="0" lang="en-US" sz="1000" u="none" cap="none" strike="noStrike">
                  <a:solidFill>
                    <a:srgbClr val="1E5F9F"/>
                  </a:solidFill>
                  <a:latin typeface="Calibri"/>
                  <a:ea typeface="Calibri"/>
                  <a:cs typeface="Calibri"/>
                  <a:sym typeface="Calibri"/>
                </a:rPr>
                <a:t>, Dong Hyun, Yang, Hyung Jin Won, Ho Sung Kim, Seung Chai Jung, Ji Eun Park, So Jung Lee, Jeong Hyun Lee, Gilsun Hong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4572000" y="697487"/>
              <a:ext cx="4097747" cy="6650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27383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57544A"/>
                  </a:solidFill>
                  <a:latin typeface="Calibri"/>
                  <a:ea typeface="Calibri"/>
                  <a:cs typeface="Calibri"/>
                  <a:sym typeface="Calibri"/>
                </a:rPr>
                <a:t>Neurology</a:t>
              </a:r>
              <a:endParaRPr b="0" i="0" sz="1200" u="none" cap="none" strike="noStrike">
                <a:solidFill>
                  <a:srgbClr val="57544A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27383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1E5F9F"/>
                  </a:solidFill>
                  <a:latin typeface="Calibri"/>
                  <a:ea typeface="Calibri"/>
                  <a:cs typeface="Calibri"/>
                  <a:sym typeface="Calibri"/>
                </a:rPr>
                <a:t>Dong-Wha Kang, Chongsik Lee, Jaehong Lee, Sangbeom Jun, Misun Kwon, Beomjun Kim, Sun Kwon, Eun-Jae Lee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368378" y="2162273"/>
              <a:ext cx="3315914" cy="4803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27383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57544A"/>
                  </a:solidFill>
                  <a:latin typeface="Calibri"/>
                  <a:ea typeface="Calibri"/>
                  <a:cs typeface="Calibri"/>
                  <a:sym typeface="Calibri"/>
                </a:rPr>
                <a:t>Cardiology</a:t>
              </a:r>
              <a:endParaRPr b="0" i="0" sz="1200" u="none" cap="none" strike="noStrike">
                <a:solidFill>
                  <a:srgbClr val="57544A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27383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1E5F9F"/>
                  </a:solidFill>
                  <a:latin typeface="Calibri"/>
                  <a:ea typeface="Calibri"/>
                  <a:cs typeface="Calibri"/>
                  <a:sym typeface="Calibri"/>
                </a:rPr>
                <a:t>Jaekwan Song, Jongmin Song, Young-Hak Kim</a:t>
              </a:r>
              <a:endParaRPr b="0" i="0" sz="600" u="none" cap="none" strike="noStrike">
                <a:solidFill>
                  <a:srgbClr val="1E5F9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4572001" y="2628256"/>
              <a:ext cx="3315914" cy="4803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27383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57544A"/>
                  </a:solidFill>
                  <a:latin typeface="Calibri"/>
                  <a:ea typeface="Calibri"/>
                  <a:cs typeface="Calibri"/>
                  <a:sym typeface="Calibri"/>
                </a:rPr>
                <a:t>Emergency Medicine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27383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1E5F9F"/>
                  </a:solidFill>
                  <a:latin typeface="Calibri"/>
                  <a:ea typeface="Calibri"/>
                  <a:cs typeface="Calibri"/>
                  <a:sym typeface="Calibri"/>
                </a:rPr>
                <a:t>Dong-Woo Seo</a:t>
              </a:r>
              <a:endParaRPr b="0" i="0" sz="1000" u="none" cap="none" strike="noStrike">
                <a:solidFill>
                  <a:srgbClr val="1E5F9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368378" y="1522213"/>
              <a:ext cx="3315914" cy="6650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27383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57544A"/>
                  </a:solidFill>
                  <a:latin typeface="Calibri"/>
                  <a:ea typeface="Calibri"/>
                  <a:cs typeface="Calibri"/>
                  <a:sym typeface="Calibri"/>
                </a:rPr>
                <a:t>Pathology</a:t>
              </a:r>
              <a:endParaRPr b="0" i="0" sz="1200" u="none" cap="none" strike="noStrike">
                <a:solidFill>
                  <a:srgbClr val="57544A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27383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1E5F9F"/>
                  </a:solidFill>
                  <a:latin typeface="Calibri"/>
                  <a:ea typeface="Calibri"/>
                  <a:cs typeface="Calibri"/>
                  <a:sym typeface="Calibri"/>
                </a:rPr>
                <a:t>Hyunjeong Go, Gyuheon Choi, Gyungyub Gong, Dong Eun Song</a:t>
              </a:r>
              <a:r>
                <a:rPr b="0" i="0" lang="en-US" sz="900" u="none" cap="none" strike="noStrike">
                  <a:solidFill>
                    <a:srgbClr val="1E5F9F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b="0" i="0" sz="700" u="none" cap="none" strike="noStrike">
                <a:solidFill>
                  <a:srgbClr val="1E5F9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4572001" y="1525743"/>
              <a:ext cx="3315914" cy="6650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27383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57544A"/>
                  </a:solidFill>
                  <a:latin typeface="Calibri"/>
                  <a:ea typeface="Calibri"/>
                  <a:cs typeface="Calibri"/>
                  <a:sym typeface="Calibri"/>
                </a:rPr>
                <a:t>Surgery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27383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1E5F9F"/>
                  </a:solidFill>
                  <a:latin typeface="Calibri"/>
                  <a:ea typeface="Calibri"/>
                  <a:cs typeface="Calibri"/>
                  <a:sym typeface="Calibri"/>
                </a:rPr>
                <a:t>Beom Seok Ko, JongHun Jeong, Songchuk Kim, Tae-Yon Sung</a:t>
              </a:r>
              <a:r>
                <a:rPr b="0" i="0" lang="en-US" sz="900" u="none" cap="none" strike="noStrike">
                  <a:solidFill>
                    <a:srgbClr val="1E5F9F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b="0" i="0" sz="800" u="none" cap="none" strike="noStrike">
                <a:solidFill>
                  <a:srgbClr val="1E5F9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4572001" y="2169333"/>
              <a:ext cx="3315914" cy="4803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27383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57544A"/>
                  </a:solidFill>
                  <a:latin typeface="Calibri"/>
                  <a:ea typeface="Calibri"/>
                  <a:cs typeface="Calibri"/>
                  <a:sym typeface="Calibri"/>
                </a:rPr>
                <a:t>Gastroenterology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27383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1E5F9F"/>
                  </a:solidFill>
                  <a:latin typeface="Calibri"/>
                  <a:ea typeface="Calibri"/>
                  <a:cs typeface="Calibri"/>
                  <a:sym typeface="Calibri"/>
                </a:rPr>
                <a:t>Jeongsik Byeon, Kang Mo Kim, Do-hoon Kim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368378" y="2617667"/>
              <a:ext cx="3315914" cy="4803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27383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57544A"/>
                  </a:solidFill>
                  <a:latin typeface="Calibri"/>
                  <a:ea typeface="Calibri"/>
                  <a:cs typeface="Calibri"/>
                  <a:sym typeface="Calibri"/>
                </a:rPr>
                <a:t>Anesthesiology</a:t>
              </a:r>
              <a:endParaRPr b="0" i="0" sz="1200" u="none" cap="none" strike="noStrike">
                <a:solidFill>
                  <a:srgbClr val="57544A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27383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1E5F9F"/>
                  </a:solidFill>
                  <a:latin typeface="Calibri"/>
                  <a:ea typeface="Calibri"/>
                  <a:cs typeface="Calibri"/>
                  <a:sym typeface="Calibri"/>
                </a:rPr>
                <a:t>Sung-Hoon Kim, Eun Ho Lee</a:t>
              </a:r>
              <a:r>
                <a:rPr b="0" i="0" lang="en-US" sz="900" u="none" cap="none" strike="noStrike">
                  <a:solidFill>
                    <a:srgbClr val="1E5F9F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b="0" i="0" sz="800" u="none" cap="none" strike="noStrike">
                <a:solidFill>
                  <a:srgbClr val="1E5F9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368378" y="3091800"/>
              <a:ext cx="3315914" cy="4803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27383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Pulmonology and Critical Care Medicine</a:t>
              </a:r>
              <a:endParaRPr b="1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27383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1E5F9F"/>
                  </a:solidFill>
                  <a:latin typeface="Calibri"/>
                  <a:ea typeface="Calibri"/>
                  <a:cs typeface="Calibri"/>
                  <a:sym typeface="Calibri"/>
                </a:rPr>
                <a:t>Yoen-mok Oh, Sei Won Lee, Jin-won Huh</a:t>
              </a:r>
              <a:endParaRPr b="0" i="0" sz="1000" u="none" cap="none" strike="noStrike">
                <a:solidFill>
                  <a:srgbClr val="1E5F9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Relationship Id="rId5" Type="http://schemas.openxmlformats.org/officeDocument/2006/relationships/image" Target="../media/image24.png"/><Relationship Id="rId6" Type="http://schemas.openxmlformats.org/officeDocument/2006/relationships/image" Target="../media/image17.png"/><Relationship Id="rId7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Relationship Id="rId4" Type="http://schemas.openxmlformats.org/officeDocument/2006/relationships/image" Target="../media/image22.png"/><Relationship Id="rId5" Type="http://schemas.openxmlformats.org/officeDocument/2006/relationships/image" Target="../media/image14.png"/><Relationship Id="rId6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Relationship Id="rId4" Type="http://schemas.openxmlformats.org/officeDocument/2006/relationships/image" Target="../media/image2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arxiv.org/pdf/2302.05543.pdf#page=20&amp;zoom=100,144,678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"/>
          <p:cNvSpPr txBox="1"/>
          <p:nvPr>
            <p:ph type="ctrTitle"/>
          </p:nvPr>
        </p:nvSpPr>
        <p:spPr>
          <a:xfrm>
            <a:off x="838200" y="832750"/>
            <a:ext cx="10338600" cy="191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3700"/>
              <a:t>Adding Conditional Control to Text-to-Image Diffusion Models</a:t>
            </a:r>
            <a:endParaRPr sz="3700"/>
          </a:p>
        </p:txBody>
      </p:sp>
      <p:sp>
        <p:nvSpPr>
          <p:cNvPr id="78" name="Google Shape;78;p1"/>
          <p:cNvSpPr txBox="1"/>
          <p:nvPr>
            <p:ph idx="1" type="subTitle"/>
          </p:nvPr>
        </p:nvSpPr>
        <p:spPr>
          <a:xfrm>
            <a:off x="838200" y="2909094"/>
            <a:ext cx="9144000" cy="22344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5F9F"/>
              </a:buClr>
              <a:buSzPts val="1400"/>
              <a:buNone/>
            </a:pPr>
            <a:r>
              <a:rPr lang="en-US">
                <a:solidFill>
                  <a:schemeClr val="dk1"/>
                </a:solidFill>
              </a:rPr>
              <a:t>Lvmin Zhang and Maneesh Agrawala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5F9F"/>
              </a:buClr>
              <a:buSzPts val="1400"/>
              <a:buNone/>
            </a:pPr>
            <a:r>
              <a:rPr lang="en-US">
                <a:solidFill>
                  <a:schemeClr val="dk1"/>
                </a:solidFill>
              </a:rPr>
              <a:t>Stanford University</a:t>
            </a:r>
            <a:endParaRPr sz="1600"/>
          </a:p>
        </p:txBody>
      </p:sp>
      <p:sp>
        <p:nvSpPr>
          <p:cNvPr id="79" name="Google Shape;79;p1"/>
          <p:cNvSpPr txBox="1"/>
          <p:nvPr/>
        </p:nvSpPr>
        <p:spPr>
          <a:xfrm>
            <a:off x="3069775" y="4106625"/>
            <a:ext cx="4890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발표자 : 임지섭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417d36cde9_0_190"/>
          <p:cNvSpPr txBox="1"/>
          <p:nvPr>
            <p:ph type="title"/>
          </p:nvPr>
        </p:nvSpPr>
        <p:spPr>
          <a:xfrm>
            <a:off x="838200" y="22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Method</a:t>
            </a:r>
            <a:endParaRPr/>
          </a:p>
        </p:txBody>
      </p:sp>
      <p:sp>
        <p:nvSpPr>
          <p:cNvPr id="133" name="Google Shape;133;g2417d36cde9_0_190"/>
          <p:cNvSpPr txBox="1"/>
          <p:nvPr>
            <p:ph idx="1" type="body"/>
          </p:nvPr>
        </p:nvSpPr>
        <p:spPr>
          <a:xfrm>
            <a:off x="838200" y="1341450"/>
            <a:ext cx="10515600" cy="4835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b="1" lang="en-US" sz="1400">
                <a:solidFill>
                  <a:schemeClr val="dk1"/>
                </a:solidFill>
              </a:rPr>
              <a:t>ControlNet</a:t>
            </a:r>
            <a:endParaRPr b="1"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34" name="Google Shape;134;g2417d36cde9_0_190"/>
          <p:cNvPicPr preferRelativeResize="0"/>
          <p:nvPr/>
        </p:nvPicPr>
        <p:blipFill rotWithShape="1">
          <a:blip r:embed="rId3">
            <a:alphaModFix/>
          </a:blip>
          <a:srcRect b="0" l="40525" r="0" t="0"/>
          <a:stretch/>
        </p:blipFill>
        <p:spPr>
          <a:xfrm>
            <a:off x="1427345" y="3136125"/>
            <a:ext cx="4231725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2417d36cde9_0_1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4425" y="1940925"/>
            <a:ext cx="4586876" cy="39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406310852e_0_87"/>
          <p:cNvSpPr txBox="1"/>
          <p:nvPr>
            <p:ph type="title"/>
          </p:nvPr>
        </p:nvSpPr>
        <p:spPr>
          <a:xfrm>
            <a:off x="838200" y="22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Method</a:t>
            </a:r>
            <a:endParaRPr/>
          </a:p>
        </p:txBody>
      </p:sp>
      <p:sp>
        <p:nvSpPr>
          <p:cNvPr id="141" name="Google Shape;141;g2406310852e_0_87"/>
          <p:cNvSpPr txBox="1"/>
          <p:nvPr>
            <p:ph idx="1" type="body"/>
          </p:nvPr>
        </p:nvSpPr>
        <p:spPr>
          <a:xfrm>
            <a:off x="838200" y="1341450"/>
            <a:ext cx="10515600" cy="4835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b="1" lang="en-US" sz="1400">
                <a:solidFill>
                  <a:schemeClr val="dk1"/>
                </a:solidFill>
              </a:rPr>
              <a:t>ControlNet</a:t>
            </a:r>
            <a:endParaRPr b="1"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ControlNet은 전체 신경망의 전반적인 동작을 조종하기 위해 "network block"(예를 들어 “resnet” block, “conv-bn-relu” block, multi-head attention block, transformer block등) 의 input condition을 조작한다.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42" name="Google Shape;142;g2406310852e_0_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1538" y="3136125"/>
            <a:ext cx="7115175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2406310852e_0_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9700" y="3430300"/>
            <a:ext cx="1028700" cy="21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417d36cde9_0_79"/>
          <p:cNvSpPr txBox="1"/>
          <p:nvPr>
            <p:ph type="title"/>
          </p:nvPr>
        </p:nvSpPr>
        <p:spPr>
          <a:xfrm>
            <a:off x="838200" y="22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Method</a:t>
            </a:r>
            <a:endParaRPr/>
          </a:p>
        </p:txBody>
      </p:sp>
      <p:sp>
        <p:nvSpPr>
          <p:cNvPr id="149" name="Google Shape;149;g2417d36cde9_0_79"/>
          <p:cNvSpPr txBox="1"/>
          <p:nvPr>
            <p:ph idx="1" type="body"/>
          </p:nvPr>
        </p:nvSpPr>
        <p:spPr>
          <a:xfrm>
            <a:off x="838200" y="1341450"/>
            <a:ext cx="10515600" cy="4835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b="1" lang="en-US" sz="1400">
                <a:solidFill>
                  <a:schemeClr val="dk1"/>
                </a:solidFill>
              </a:rPr>
              <a:t>ControlNet</a:t>
            </a:r>
            <a:endParaRPr b="1"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Θ의 모든 parameter를 freeze 시키고이를  </a:t>
            </a:r>
            <a:r>
              <a:rPr b="1" lang="en-US" sz="1200">
                <a:solidFill>
                  <a:schemeClr val="dk1"/>
                </a:solidFill>
              </a:rPr>
              <a:t>trainable copy</a:t>
            </a:r>
            <a:r>
              <a:rPr lang="en-US" sz="1200">
                <a:solidFill>
                  <a:schemeClr val="dk1"/>
                </a:solidFill>
              </a:rPr>
              <a:t>인 Θc로 복사한다. 이 복사된 Θc는 외부 조건 벡터 c와 함께 학습된다. 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원래의 가중치를 직접 학습하는 것보다는 새로운 parameter를 학습 시키는 것이 데이터셋이 작을 때 overfitting을 방지하고 수십억 개의 이미지에서 학습한 large model의 production-ready quality 를 유지시키기 용이 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원래의 parameter = "locked copy" (이미지의 회색)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새로운 parameter =  "trainable copy"(이미지의 하늘색)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50" name="Google Shape;150;g2417d36cde9_0_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1538" y="3136125"/>
            <a:ext cx="7115175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2417d36cde9_0_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9700" y="3430300"/>
            <a:ext cx="1028700" cy="21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417d36cde9_0_107"/>
          <p:cNvSpPr txBox="1"/>
          <p:nvPr>
            <p:ph type="title"/>
          </p:nvPr>
        </p:nvSpPr>
        <p:spPr>
          <a:xfrm>
            <a:off x="838200" y="22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Method</a:t>
            </a:r>
            <a:endParaRPr/>
          </a:p>
        </p:txBody>
      </p:sp>
      <p:sp>
        <p:nvSpPr>
          <p:cNvPr id="157" name="Google Shape;157;g2417d36cde9_0_107"/>
          <p:cNvSpPr txBox="1"/>
          <p:nvPr>
            <p:ph idx="1" type="body"/>
          </p:nvPr>
        </p:nvSpPr>
        <p:spPr>
          <a:xfrm>
            <a:off x="838200" y="1341450"/>
            <a:ext cx="10515600" cy="4835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b="1" lang="en-US" sz="1400">
                <a:solidFill>
                  <a:schemeClr val="dk1"/>
                </a:solidFill>
              </a:rPr>
              <a:t>ControlNet</a:t>
            </a:r>
            <a:endParaRPr b="1"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"network block"들은 "zero convolution"이라는 독특한 유형의 컨볼루션 레이어에 의해 연결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 "zero convolution"은 가중치와 바이어스가 모두 0으로 초기화된 1x1 컨볼루션 레이어. 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"zero convolution"의</a:t>
            </a:r>
            <a:r>
              <a:rPr lang="en-US" sz="1200">
                <a:solidFill>
                  <a:schemeClr val="dk1"/>
                </a:solidFill>
              </a:rPr>
              <a:t> 연산을 Z(·; ·)로 표시하며, 두 개의 parameter {Θz1, Θz2} 인스턴스를 사용하여 ControlNet 구조를 구성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58" name="Google Shape;158;g2417d36cde9_0_107"/>
          <p:cNvPicPr preferRelativeResize="0"/>
          <p:nvPr/>
        </p:nvPicPr>
        <p:blipFill rotWithShape="1">
          <a:blip r:embed="rId3">
            <a:alphaModFix/>
          </a:blip>
          <a:srcRect b="0" l="45669" r="0" t="0"/>
          <a:stretch/>
        </p:blipFill>
        <p:spPr>
          <a:xfrm>
            <a:off x="5461119" y="3136125"/>
            <a:ext cx="38656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2417d36cde9_0_107"/>
          <p:cNvSpPr/>
          <p:nvPr/>
        </p:nvSpPr>
        <p:spPr>
          <a:xfrm>
            <a:off x="7278600" y="3671975"/>
            <a:ext cx="1438200" cy="268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417d36cde9_0_107"/>
          <p:cNvSpPr/>
          <p:nvPr/>
        </p:nvSpPr>
        <p:spPr>
          <a:xfrm>
            <a:off x="7278600" y="4720025"/>
            <a:ext cx="1438200" cy="268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g2417d36cde9_0_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3050" y="3136125"/>
            <a:ext cx="4328075" cy="324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417d36cde9_0_96"/>
          <p:cNvSpPr txBox="1"/>
          <p:nvPr>
            <p:ph type="title"/>
          </p:nvPr>
        </p:nvSpPr>
        <p:spPr>
          <a:xfrm>
            <a:off x="838200" y="22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Method</a:t>
            </a:r>
            <a:endParaRPr/>
          </a:p>
        </p:txBody>
      </p:sp>
      <p:sp>
        <p:nvSpPr>
          <p:cNvPr id="167" name="Google Shape;167;g2417d36cde9_0_96"/>
          <p:cNvSpPr txBox="1"/>
          <p:nvPr>
            <p:ph idx="1" type="body"/>
          </p:nvPr>
        </p:nvSpPr>
        <p:spPr>
          <a:xfrm>
            <a:off x="838200" y="1341450"/>
            <a:ext cx="10515600" cy="4835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</a:pPr>
            <a:r>
              <a:rPr b="1" lang="en-US" sz="1400">
                <a:solidFill>
                  <a:schemeClr val="dk1"/>
                </a:solidFill>
              </a:rPr>
              <a:t>ControlNet</a:t>
            </a:r>
            <a:endParaRPr b="1"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여기서 yc는 이 "network block" 의 output이 되며, "zero convolution"레이어의 weight와 bias가 모두 0으로 초기화되기 때문에 첫 번째 학습 단계에서 밑에 수식이 성립해서 결국 y = yc 가 된다.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가중치 W, 편향 B, input I에 대한 zero convolution의 gradient  : 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W, B = 0 인 초기 상태에서의 gradient :  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68" name="Google Shape;168;g2417d36cde9_0_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8176" y="2297900"/>
            <a:ext cx="4570276" cy="85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2417d36cde9_0_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8175" y="3480950"/>
            <a:ext cx="722600" cy="25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2417d36cde9_0_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0000" y="3737353"/>
            <a:ext cx="3134525" cy="63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2417d36cde9_0_9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38175" y="3156063"/>
            <a:ext cx="4328075" cy="324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2417d36cde9_0_9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53725" y="4624650"/>
            <a:ext cx="2529950" cy="1375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417d36cde9_0_158"/>
          <p:cNvSpPr txBox="1"/>
          <p:nvPr>
            <p:ph type="title"/>
          </p:nvPr>
        </p:nvSpPr>
        <p:spPr>
          <a:xfrm>
            <a:off x="838200" y="22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Method</a:t>
            </a:r>
            <a:endParaRPr/>
          </a:p>
        </p:txBody>
      </p:sp>
      <p:sp>
        <p:nvSpPr>
          <p:cNvPr id="178" name="Google Shape;178;g2417d36cde9_0_158"/>
          <p:cNvSpPr txBox="1"/>
          <p:nvPr>
            <p:ph idx="1" type="body"/>
          </p:nvPr>
        </p:nvSpPr>
        <p:spPr>
          <a:xfrm>
            <a:off x="838200" y="1341450"/>
            <a:ext cx="10515600" cy="4835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</a:pPr>
            <a:r>
              <a:rPr b="1" lang="en-US" sz="1400">
                <a:solidFill>
                  <a:schemeClr val="dk1"/>
                </a:solidFill>
              </a:rPr>
              <a:t>ControlNet</a:t>
            </a:r>
            <a:endParaRPr b="1"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Input에 대한 gradient는 0 으로 만들지만 Input이 0이 아닌 한 zero convolution의 W, B의 gradient는 0이 되지 않고 </a:t>
            </a:r>
            <a:r>
              <a:rPr lang="en-US" sz="1200">
                <a:solidFill>
                  <a:srgbClr val="343541"/>
                </a:solidFill>
                <a:latin typeface="Arial"/>
                <a:ea typeface="Arial"/>
                <a:cs typeface="Arial"/>
                <a:sym typeface="Arial"/>
              </a:rPr>
              <a:t>gradient descent가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가능하다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>
                <a:solidFill>
                  <a:srgbClr val="343541"/>
                </a:solidFill>
                <a:latin typeface="Arial"/>
                <a:ea typeface="Arial"/>
                <a:cs typeface="Arial"/>
                <a:sym typeface="Arial"/>
              </a:rPr>
              <a:t>loss function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L과 </a:t>
            </a:r>
            <a:r>
              <a:rPr lang="en-US" sz="1200">
                <a:solidFill>
                  <a:srgbClr val="343541"/>
                </a:solidFill>
                <a:latin typeface="Arial"/>
                <a:ea typeface="Arial"/>
                <a:cs typeface="Arial"/>
                <a:sym typeface="Arial"/>
              </a:rPr>
              <a:t>learning rate 인 βlr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 0 이 아니면 outside gradient (∂L/∂Z(I; {W, B}))는 0이 아니다. 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그래서 밑에 식처럼 W*(</a:t>
            </a:r>
            <a:r>
              <a:rPr lang="en-US" sz="1200">
                <a:solidFill>
                  <a:srgbClr val="343541"/>
                </a:solidFill>
                <a:latin typeface="Arial"/>
                <a:ea typeface="Arial"/>
                <a:cs typeface="Arial"/>
                <a:sym typeface="Arial"/>
              </a:rPr>
              <a:t>gradient descent이후 가중치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)를 얻을 수 있다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first step만 지나게 되면 0이 아닌 weight를 만들기 때문에 바로 다음 step에서는 0이 아닌 W를 얻게 되서 학습이 시작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 ※ ControlNet이 "network block"을 적용하더라도, optimization되기 전에는 아무런 영향을 미치지 않는다. 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기존 모델 neural block들의 capability, functionality, result quality는 완벽하게 보존되며, 이후의 optimization 과정은 fine-tuning만큼 빠르다. (scratch부터 해당 layer들을 학습시키는 것보다 훨씬 빠르다)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g2417d36cde9_0_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550" y="2465050"/>
            <a:ext cx="5961750" cy="76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2417d36cde9_0_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2550" y="3864750"/>
            <a:ext cx="3651375" cy="80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417d36cde9_0_138"/>
          <p:cNvSpPr txBox="1"/>
          <p:nvPr>
            <p:ph type="title"/>
          </p:nvPr>
        </p:nvSpPr>
        <p:spPr>
          <a:xfrm>
            <a:off x="838200" y="22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Method</a:t>
            </a:r>
            <a:endParaRPr/>
          </a:p>
        </p:txBody>
      </p:sp>
      <p:sp>
        <p:nvSpPr>
          <p:cNvPr id="186" name="Google Shape;186;g2417d36cde9_0_138"/>
          <p:cNvSpPr txBox="1"/>
          <p:nvPr>
            <p:ph idx="1" type="body"/>
          </p:nvPr>
        </p:nvSpPr>
        <p:spPr>
          <a:xfrm>
            <a:off x="838200" y="1341450"/>
            <a:ext cx="10515600" cy="4835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</a:pPr>
            <a:r>
              <a:rPr b="1" lang="en-US" sz="1400">
                <a:solidFill>
                  <a:schemeClr val="dk1"/>
                </a:solidFill>
              </a:rPr>
              <a:t>ControlNet</a:t>
            </a:r>
            <a:endParaRPr b="1"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87" name="Google Shape;187;g2417d36cde9_0_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1988" y="2311350"/>
            <a:ext cx="7038975" cy="2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2417d36cde9_0_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8900" y="2727750"/>
            <a:ext cx="2820175" cy="15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2417d36cde9_0_1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5325" y="2364650"/>
            <a:ext cx="1353425" cy="28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g2417d36cde9_0_1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04625" y="4336100"/>
            <a:ext cx="3309924" cy="42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406310852e_0_93"/>
          <p:cNvSpPr txBox="1"/>
          <p:nvPr>
            <p:ph type="title"/>
          </p:nvPr>
        </p:nvSpPr>
        <p:spPr>
          <a:xfrm>
            <a:off x="838200" y="22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Method</a:t>
            </a:r>
            <a:endParaRPr/>
          </a:p>
        </p:txBody>
      </p:sp>
      <p:sp>
        <p:nvSpPr>
          <p:cNvPr id="196" name="Google Shape;196;g2406310852e_0_93"/>
          <p:cNvSpPr txBox="1"/>
          <p:nvPr>
            <p:ph idx="1" type="body"/>
          </p:nvPr>
        </p:nvSpPr>
        <p:spPr>
          <a:xfrm>
            <a:off x="838200" y="1341450"/>
            <a:ext cx="5115900" cy="4835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b="1" lang="en-US" sz="1400">
                <a:solidFill>
                  <a:schemeClr val="dk1"/>
                </a:solidFill>
              </a:rPr>
              <a:t>ControlNet in Image Diffusion Model</a:t>
            </a:r>
            <a:endParaRPr b="1"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large diffusion model로는 Stable Diffusion을 사용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ControlNet는 </a:t>
            </a:r>
            <a:r>
              <a:rPr lang="en-US" sz="1200">
                <a:solidFill>
                  <a:schemeClr val="dk1"/>
                </a:solidFill>
              </a:rPr>
              <a:t>convolution </a:t>
            </a:r>
            <a:r>
              <a:rPr lang="en-US" sz="1200">
                <a:solidFill>
                  <a:schemeClr val="dk1"/>
                </a:solidFill>
              </a:rPr>
              <a:t>size를 맞추기 위해 </a:t>
            </a:r>
            <a:r>
              <a:rPr lang="en-US" sz="1200">
                <a:solidFill>
                  <a:schemeClr val="dk1"/>
                </a:solidFill>
              </a:rPr>
              <a:t>512x512의</a:t>
            </a:r>
            <a:r>
              <a:rPr lang="en-US" sz="1200">
                <a:solidFill>
                  <a:schemeClr val="dk1"/>
                </a:solidFill>
              </a:rPr>
              <a:t> image-based condition을 4 × 4 kernels ,2 × 2 strides ( ReLU, channels 은</a:t>
            </a:r>
            <a:r>
              <a:rPr lang="en-US" sz="1200">
                <a:solidFill>
                  <a:schemeClr val="dk1"/>
                </a:solidFill>
              </a:rPr>
              <a:t> Gaussian weights로 initialized 된 </a:t>
            </a:r>
            <a:r>
              <a:rPr lang="en-US" sz="1200">
                <a:solidFill>
                  <a:schemeClr val="dk1"/>
                </a:solidFill>
              </a:rPr>
              <a:t>16, 32, 64, 128)  사용해 </a:t>
            </a:r>
            <a:r>
              <a:rPr b="1" lang="en-US" sz="1200">
                <a:solidFill>
                  <a:schemeClr val="dk1"/>
                </a:solidFill>
              </a:rPr>
              <a:t>64x64 feature space로 encoding</a:t>
            </a:r>
            <a:r>
              <a:rPr b="1" lang="en-US" sz="1200">
                <a:solidFill>
                  <a:schemeClr val="dk1"/>
                </a:solidFill>
              </a:rPr>
              <a:t> </a:t>
            </a:r>
            <a:endParaRPr b="1"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 tiny network E(·) 를 이용 </a:t>
            </a:r>
            <a:r>
              <a:rPr lang="en-US" sz="1200">
                <a:solidFill>
                  <a:schemeClr val="dk1"/>
                </a:solidFill>
              </a:rPr>
              <a:t>ci를 cf</a:t>
            </a:r>
            <a:r>
              <a:rPr lang="en-US" sz="1200">
                <a:solidFill>
                  <a:schemeClr val="dk1"/>
                </a:solidFill>
              </a:rPr>
              <a:t> 로 만든다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97" name="Google Shape;197;g2406310852e_0_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7838" y="1562800"/>
            <a:ext cx="5115974" cy="439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g2406310852e_0_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7250" y="3197700"/>
            <a:ext cx="89535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406310852e_0_99"/>
          <p:cNvSpPr txBox="1"/>
          <p:nvPr>
            <p:ph type="title"/>
          </p:nvPr>
        </p:nvSpPr>
        <p:spPr>
          <a:xfrm>
            <a:off x="838200" y="22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Method</a:t>
            </a:r>
            <a:endParaRPr/>
          </a:p>
        </p:txBody>
      </p:sp>
      <p:sp>
        <p:nvSpPr>
          <p:cNvPr id="204" name="Google Shape;204;g2406310852e_0_99"/>
          <p:cNvSpPr txBox="1"/>
          <p:nvPr>
            <p:ph idx="1" type="body"/>
          </p:nvPr>
        </p:nvSpPr>
        <p:spPr>
          <a:xfrm>
            <a:off x="838200" y="1341450"/>
            <a:ext cx="10515600" cy="4835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b="1" lang="en-US" sz="1400">
                <a:solidFill>
                  <a:schemeClr val="dk1"/>
                </a:solidFill>
              </a:rPr>
              <a:t>Training</a:t>
            </a:r>
            <a:endParaRPr b="1"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</a:rPr>
              <a:t>stable diffusion의 loss에 condition cf만 추가된 loss 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dk1"/>
                </a:solidFill>
              </a:rPr>
              <a:t>(noisy image : zt, time step : t, text prompts :ct, task-specific condition : cf)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dk1"/>
                </a:solidFill>
              </a:rPr>
              <a:t>stable diffusion의 loss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205" name="Google Shape;205;g2406310852e_0_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2600" y="2272000"/>
            <a:ext cx="4537250" cy="524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g2406310852e_0_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2588" y="3191525"/>
            <a:ext cx="4537251" cy="474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406310852e_0_106"/>
          <p:cNvSpPr txBox="1"/>
          <p:nvPr>
            <p:ph type="title"/>
          </p:nvPr>
        </p:nvSpPr>
        <p:spPr>
          <a:xfrm>
            <a:off x="838200" y="22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Method</a:t>
            </a:r>
            <a:endParaRPr/>
          </a:p>
        </p:txBody>
      </p:sp>
      <p:sp>
        <p:nvSpPr>
          <p:cNvPr id="212" name="Google Shape;212;g2406310852e_0_106"/>
          <p:cNvSpPr txBox="1"/>
          <p:nvPr>
            <p:ph idx="1" type="body"/>
          </p:nvPr>
        </p:nvSpPr>
        <p:spPr>
          <a:xfrm>
            <a:off x="838200" y="1341450"/>
            <a:ext cx="10515600" cy="4835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</a:pPr>
            <a:r>
              <a:rPr b="1" lang="en-US" sz="1400">
                <a:solidFill>
                  <a:schemeClr val="dk1"/>
                </a:solidFill>
              </a:rPr>
              <a:t> Improved Training</a:t>
            </a:r>
            <a:endParaRPr b="1"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Small-Scale Training: 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RTX 3070TI 노트북 GPU에서 테스트함 1,2,3,4에 대한 연결을 끊고 중간 블록에만 연결, 학습 속도를 약 1.6배 높일 수 있다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Large-Scale Training: 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적어도 8개의 Nvidia A100 80G 또는 동등한 장비에서 </a:t>
            </a:r>
            <a:r>
              <a:rPr lang="en-US" sz="1200">
                <a:solidFill>
                  <a:srgbClr val="343541"/>
                </a:solidFill>
              </a:rPr>
              <a:t>large dataset으로 훈련, 이 경우, 과적합의 위험이 비교적 낮기 때문에 50k steps 이상 반복 이러면 problem-specific model을 얻을 수 있다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406310852e_0_25"/>
          <p:cNvSpPr txBox="1"/>
          <p:nvPr>
            <p:ph type="title"/>
          </p:nvPr>
        </p:nvSpPr>
        <p:spPr>
          <a:xfrm>
            <a:off x="838200" y="22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Content</a:t>
            </a:r>
            <a:endParaRPr/>
          </a:p>
        </p:txBody>
      </p:sp>
      <p:sp>
        <p:nvSpPr>
          <p:cNvPr id="85" name="Google Shape;85;g2406310852e_0_25"/>
          <p:cNvSpPr txBox="1"/>
          <p:nvPr>
            <p:ph idx="1" type="body"/>
          </p:nvPr>
        </p:nvSpPr>
        <p:spPr>
          <a:xfrm>
            <a:off x="838200" y="1341438"/>
            <a:ext cx="10515600" cy="4835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>
                <a:solidFill>
                  <a:schemeClr val="dk1"/>
                </a:solidFill>
              </a:rPr>
              <a:t>Abstract</a:t>
            </a:r>
            <a:endParaRPr b="1"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>
                <a:solidFill>
                  <a:schemeClr val="dk1"/>
                </a:solidFill>
              </a:rPr>
              <a:t>Introduction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>
                <a:solidFill>
                  <a:schemeClr val="dk1"/>
                </a:solidFill>
              </a:rPr>
              <a:t>Related Work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>
                <a:solidFill>
                  <a:schemeClr val="dk1"/>
                </a:solidFill>
              </a:rPr>
              <a:t>Method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>
                <a:solidFill>
                  <a:schemeClr val="dk1"/>
                </a:solidFill>
              </a:rPr>
              <a:t>Experiment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>
                <a:solidFill>
                  <a:schemeClr val="dk1"/>
                </a:solidFill>
              </a:rPr>
              <a:t>Limitation</a:t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89aca78fbf_0_146"/>
          <p:cNvSpPr txBox="1"/>
          <p:nvPr>
            <p:ph type="title"/>
          </p:nvPr>
        </p:nvSpPr>
        <p:spPr>
          <a:xfrm>
            <a:off x="838200" y="22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Experiment</a:t>
            </a:r>
            <a:endParaRPr/>
          </a:p>
        </p:txBody>
      </p:sp>
      <p:sp>
        <p:nvSpPr>
          <p:cNvPr id="218" name="Google Shape;218;g189aca78fbf_0_146"/>
          <p:cNvSpPr txBox="1"/>
          <p:nvPr>
            <p:ph idx="1" type="body"/>
          </p:nvPr>
        </p:nvSpPr>
        <p:spPr>
          <a:xfrm>
            <a:off x="838200" y="1341438"/>
            <a:ext cx="10515600" cy="4835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</a:pPr>
            <a:r>
              <a:rPr b="1" lang="en-US" sz="1400">
                <a:solidFill>
                  <a:schemeClr val="dk1"/>
                </a:solidFill>
              </a:rPr>
              <a:t>Experimental Setting</a:t>
            </a:r>
            <a:endParaRPr b="1"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</a:rPr>
              <a:t>DDIM 샘플러를 사용 기본적으로 20 </a:t>
            </a:r>
            <a:r>
              <a:rPr lang="en-US" sz="1200">
                <a:solidFill>
                  <a:srgbClr val="343541"/>
                </a:solidFill>
              </a:rPr>
              <a:t>steps</a:t>
            </a:r>
            <a:r>
              <a:rPr lang="en-US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</a:rPr>
              <a:t>모델을 테스트하기 위해 세 가지 유형의 프롬프트를 사용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</a:rPr>
              <a:t>(1) No prompt: 빈 문자열 ""을 </a:t>
            </a:r>
            <a:r>
              <a:rPr lang="en-US" sz="1200">
                <a:solidFill>
                  <a:srgbClr val="343541"/>
                </a:solidFill>
                <a:latin typeface="Arial"/>
                <a:ea typeface="Arial"/>
                <a:cs typeface="Arial"/>
                <a:sym typeface="Arial"/>
              </a:rPr>
              <a:t>prompt</a:t>
            </a:r>
            <a:r>
              <a:rPr lang="en-US" sz="1200">
                <a:solidFill>
                  <a:schemeClr val="dk1"/>
                </a:solidFill>
              </a:rPr>
              <a:t>로 사용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</a:rPr>
              <a:t>(2) Default prompt: Stable diffusion은 본질적으로 </a:t>
            </a:r>
            <a:r>
              <a:rPr lang="en-US" sz="1200">
                <a:solidFill>
                  <a:srgbClr val="343541"/>
                </a:solidFill>
                <a:latin typeface="Arial"/>
                <a:ea typeface="Arial"/>
                <a:cs typeface="Arial"/>
                <a:sym typeface="Arial"/>
              </a:rPr>
              <a:t>prompt</a:t>
            </a:r>
            <a:r>
              <a:rPr lang="en-US" sz="1200">
                <a:solidFill>
                  <a:schemeClr val="dk1"/>
                </a:solidFill>
              </a:rPr>
              <a:t>로 훈련됨, 더 나은 설정은 </a:t>
            </a:r>
            <a:r>
              <a:rPr lang="en-US" sz="1200">
                <a:solidFill>
                  <a:srgbClr val="343541"/>
                </a:solidFill>
                <a:latin typeface="Arial"/>
                <a:ea typeface="Arial"/>
                <a:cs typeface="Arial"/>
                <a:sym typeface="Arial"/>
              </a:rPr>
              <a:t>“an image”, “a nice image”, “a professional image”</a:t>
            </a:r>
            <a:r>
              <a:rPr lang="en-US" sz="1200">
                <a:solidFill>
                  <a:schemeClr val="dk1"/>
                </a:solidFill>
              </a:rPr>
              <a:t>와 같은 의미 없는 프롬프트를 </a:t>
            </a:r>
            <a:r>
              <a:rPr lang="en-US" sz="1200">
                <a:solidFill>
                  <a:schemeClr val="dk1"/>
                </a:solidFill>
              </a:rPr>
              <a:t>사용하는 것. 이 논문에서는 </a:t>
            </a:r>
            <a:r>
              <a:rPr lang="en-US" sz="1200">
                <a:solidFill>
                  <a:srgbClr val="343541"/>
                </a:solidFill>
                <a:latin typeface="Arial"/>
                <a:ea typeface="Arial"/>
                <a:cs typeface="Arial"/>
                <a:sym typeface="Arial"/>
              </a:rPr>
              <a:t>“a professional, detailed, high-quality image” </a:t>
            </a:r>
            <a:r>
              <a:rPr lang="en-US" sz="1200">
                <a:solidFill>
                  <a:schemeClr val="dk1"/>
                </a:solidFill>
              </a:rPr>
              <a:t>를 기본 프롬프트로 사용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</a:rPr>
              <a:t>(3) Automatic prompt: 완전 자동화 파이프라인의 최신 기술 수준을 테스트하기 위해 auto image captioning 방법(예: BLIP)을 사용하여 "</a:t>
            </a:r>
            <a:r>
              <a:rPr lang="en-US" sz="1200">
                <a:solidFill>
                  <a:srgbClr val="343541"/>
                </a:solidFill>
                <a:latin typeface="Arial"/>
                <a:ea typeface="Arial"/>
                <a:cs typeface="Arial"/>
                <a:sym typeface="Arial"/>
              </a:rPr>
              <a:t>default prompt</a:t>
            </a:r>
            <a:r>
              <a:rPr lang="en-US" sz="1200">
                <a:solidFill>
                  <a:schemeClr val="dk1"/>
                </a:solidFill>
              </a:rPr>
              <a:t>" 모드로 얻은 결과를 사용하여 </a:t>
            </a:r>
            <a:r>
              <a:rPr lang="en-US" sz="1200">
                <a:solidFill>
                  <a:srgbClr val="343541"/>
                </a:solidFill>
                <a:latin typeface="Arial"/>
                <a:ea typeface="Arial"/>
                <a:cs typeface="Arial"/>
                <a:sym typeface="Arial"/>
              </a:rPr>
              <a:t>prompt</a:t>
            </a:r>
            <a:r>
              <a:rPr lang="en-US" sz="1200">
                <a:solidFill>
                  <a:schemeClr val="dk1"/>
                </a:solidFill>
              </a:rPr>
              <a:t>를 생성, 생성된 프롬프트 사용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</a:rPr>
              <a:t>(4) User prompt: 사용자가 </a:t>
            </a:r>
            <a:r>
              <a:rPr lang="en-US" sz="1200">
                <a:solidFill>
                  <a:srgbClr val="343541"/>
                </a:solidFill>
                <a:latin typeface="Arial"/>
                <a:ea typeface="Arial"/>
                <a:cs typeface="Arial"/>
                <a:sym typeface="Arial"/>
              </a:rPr>
              <a:t>prompt</a:t>
            </a:r>
            <a:r>
              <a:rPr lang="en-US" sz="1200">
                <a:solidFill>
                  <a:schemeClr val="dk1"/>
                </a:solidFill>
              </a:rPr>
              <a:t>를 제공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406310852e_0_119"/>
          <p:cNvSpPr txBox="1"/>
          <p:nvPr>
            <p:ph type="title"/>
          </p:nvPr>
        </p:nvSpPr>
        <p:spPr>
          <a:xfrm>
            <a:off x="838200" y="22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Experiment</a:t>
            </a:r>
            <a:endParaRPr/>
          </a:p>
        </p:txBody>
      </p:sp>
      <p:sp>
        <p:nvSpPr>
          <p:cNvPr id="224" name="Google Shape;224;g2406310852e_0_119"/>
          <p:cNvSpPr txBox="1"/>
          <p:nvPr>
            <p:ph idx="1" type="body"/>
          </p:nvPr>
        </p:nvSpPr>
        <p:spPr>
          <a:xfrm>
            <a:off x="838200" y="1341438"/>
            <a:ext cx="10515600" cy="4835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Qualitative Results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present qualitative results in Fig. 4, 5,6,7,8,9,10,11,12,13,14,15.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https://arxiv.org/pdf/2302.05543.pdf#page=20&amp;zoom=100,144,678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406310852e_0_125"/>
          <p:cNvSpPr txBox="1"/>
          <p:nvPr>
            <p:ph type="title"/>
          </p:nvPr>
        </p:nvSpPr>
        <p:spPr>
          <a:xfrm>
            <a:off x="838200" y="22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Experiment</a:t>
            </a:r>
            <a:endParaRPr/>
          </a:p>
        </p:txBody>
      </p:sp>
      <p:sp>
        <p:nvSpPr>
          <p:cNvPr id="230" name="Google Shape;230;g2406310852e_0_125"/>
          <p:cNvSpPr txBox="1"/>
          <p:nvPr>
            <p:ph idx="1" type="body"/>
          </p:nvPr>
        </p:nvSpPr>
        <p:spPr>
          <a:xfrm>
            <a:off x="838200" y="1341438"/>
            <a:ext cx="10515600" cy="4835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Ablation Study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Fig. 20 shows a comparison to a model trained without using ControlNet. That model is trained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exactly same method with Stability’s Depth-to-Image model (Adding a channel to the SD and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continue the training).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Fig. 21 shows the training process. We would like to point out a “sudden convergence phenomenon”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the model suddenly be able to follow the input conditions. This can happen during the training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 from 5000 to 10000 steps when using 1e-5 as the learning rate.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Fig. 22 shows Canny-edge-based ControlNets trained with different dataset scales.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406310852e_0_131"/>
          <p:cNvSpPr txBox="1"/>
          <p:nvPr>
            <p:ph type="title"/>
          </p:nvPr>
        </p:nvSpPr>
        <p:spPr>
          <a:xfrm>
            <a:off x="838200" y="22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Experiment</a:t>
            </a:r>
            <a:endParaRPr/>
          </a:p>
        </p:txBody>
      </p:sp>
      <p:sp>
        <p:nvSpPr>
          <p:cNvPr id="236" name="Google Shape;236;g2406310852e_0_131"/>
          <p:cNvSpPr txBox="1"/>
          <p:nvPr>
            <p:ph idx="1" type="body"/>
          </p:nvPr>
        </p:nvSpPr>
        <p:spPr>
          <a:xfrm>
            <a:off x="838200" y="1341438"/>
            <a:ext cx="10515600" cy="4835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Comparison to previous methods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Fig. 14 shows the comparison to Stability’s Depth-to-Image model.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Fig. 17 shows a comparison to PITI [59].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Fig. 18 shows a comparison to sketch-guided diffusion [58].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Fig. 19 shows a comparison to Taming transformer [11].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406310852e_0_137"/>
          <p:cNvSpPr txBox="1"/>
          <p:nvPr>
            <p:ph type="title"/>
          </p:nvPr>
        </p:nvSpPr>
        <p:spPr>
          <a:xfrm>
            <a:off x="838200" y="22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Experiment</a:t>
            </a:r>
            <a:endParaRPr/>
          </a:p>
        </p:txBody>
      </p:sp>
      <p:sp>
        <p:nvSpPr>
          <p:cNvPr id="242" name="Google Shape;242;g2406310852e_0_137"/>
          <p:cNvSpPr txBox="1"/>
          <p:nvPr>
            <p:ph idx="1" type="body"/>
          </p:nvPr>
        </p:nvSpPr>
        <p:spPr>
          <a:xfrm>
            <a:off x="838200" y="1341438"/>
            <a:ext cx="10515600" cy="4835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Comparison of pre-trained models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show comparisons of different pre-trained models in Fig. 23, 24, 25.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406310852e_0_143"/>
          <p:cNvSpPr txBox="1"/>
          <p:nvPr>
            <p:ph type="title"/>
          </p:nvPr>
        </p:nvSpPr>
        <p:spPr>
          <a:xfrm>
            <a:off x="838200" y="22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Experiment</a:t>
            </a:r>
            <a:endParaRPr/>
          </a:p>
        </p:txBody>
      </p:sp>
      <p:sp>
        <p:nvSpPr>
          <p:cNvPr id="248" name="Google Shape;248;g2406310852e_0_143"/>
          <p:cNvSpPr txBox="1"/>
          <p:nvPr>
            <p:ph idx="1" type="body"/>
          </p:nvPr>
        </p:nvSpPr>
        <p:spPr>
          <a:xfrm>
            <a:off x="838200" y="1341438"/>
            <a:ext cx="10515600" cy="4835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Applications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Fig. 16 show that if the diffusion process is masked, the models can be used in pen-based image editing.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Fig. 26 show that when object is relatively simple, the model can achieve relatively accurate control of the details.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Fig. 27 shows that when ControlNet is only applied to 50% diffusion iterations, users can get results that do not follow the input shapes.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89aca78fbf_0_182"/>
          <p:cNvSpPr txBox="1"/>
          <p:nvPr>
            <p:ph type="title"/>
          </p:nvPr>
        </p:nvSpPr>
        <p:spPr>
          <a:xfrm>
            <a:off x="838200" y="22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Limitation</a:t>
            </a:r>
            <a:endParaRPr/>
          </a:p>
        </p:txBody>
      </p:sp>
      <p:sp>
        <p:nvSpPr>
          <p:cNvPr id="254" name="Google Shape;254;g189aca78fbf_0_182"/>
          <p:cNvSpPr txBox="1"/>
          <p:nvPr>
            <p:ph idx="1" type="body"/>
          </p:nvPr>
        </p:nvSpPr>
        <p:spPr>
          <a:xfrm>
            <a:off x="838200" y="1341438"/>
            <a:ext cx="10515600" cy="4835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</a:pPr>
            <a:r>
              <a:rPr lang="en-US" sz="1400">
                <a:solidFill>
                  <a:schemeClr val="dk1"/>
                </a:solidFill>
              </a:rPr>
              <a:t>Fig. 28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</a:rPr>
              <a:t> 의미 해석이 잘못된 경우 모델이 올바른 내용을 생성하는 데 어려움을 겪을 수 있음을 보여준다.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89a5910f5a_0_176"/>
          <p:cNvSpPr txBox="1"/>
          <p:nvPr>
            <p:ph type="title"/>
          </p:nvPr>
        </p:nvSpPr>
        <p:spPr>
          <a:xfrm>
            <a:off x="838200" y="22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Abstract</a:t>
            </a:r>
            <a:endParaRPr/>
          </a:p>
        </p:txBody>
      </p:sp>
      <p:sp>
        <p:nvSpPr>
          <p:cNvPr id="91" name="Google Shape;91;g189a5910f5a_0_176"/>
          <p:cNvSpPr txBox="1"/>
          <p:nvPr>
            <p:ph idx="1" type="body"/>
          </p:nvPr>
        </p:nvSpPr>
        <p:spPr>
          <a:xfrm>
            <a:off x="838200" y="1341438"/>
            <a:ext cx="10515600" cy="4835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>
                <a:solidFill>
                  <a:schemeClr val="dk1"/>
                </a:solidFill>
              </a:rPr>
              <a:t>사전 훈련된 </a:t>
            </a:r>
            <a:r>
              <a:rPr lang="en-US" sz="1200">
                <a:solidFill>
                  <a:schemeClr val="dk1"/>
                </a:solidFill>
              </a:rPr>
              <a:t>Large diffusion model</a:t>
            </a:r>
            <a:r>
              <a:rPr lang="en-US" sz="1200">
                <a:solidFill>
                  <a:schemeClr val="dk1"/>
                </a:solidFill>
              </a:rPr>
              <a:t>을 제어하여 추가적인 입력 조건을 지원하는 모델 </a:t>
            </a:r>
            <a:r>
              <a:rPr lang="en-US" sz="1200">
                <a:solidFill>
                  <a:schemeClr val="dk1"/>
                </a:solidFill>
              </a:rPr>
              <a:t>ControlNet을 제안</a:t>
            </a:r>
            <a:r>
              <a:rPr lang="en-US" sz="1200">
                <a:solidFill>
                  <a:schemeClr val="dk1"/>
                </a:solidFill>
              </a:rPr>
              <a:t>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>
                <a:solidFill>
                  <a:schemeClr val="dk1"/>
                </a:solidFill>
              </a:rPr>
              <a:t> ControlNet은 end-to-end 방식으로 과제별 조건을 학습하며, 작은 데이터셋(&lt; 50k)에서도 학습이 robust하다. 또한, 학습 시간이 빠르고 개인 장치에서도 학습 가능하다. 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>
                <a:solidFill>
                  <a:schemeClr val="dk1"/>
                </a:solidFill>
              </a:rPr>
              <a:t> </a:t>
            </a:r>
            <a:r>
              <a:rPr lang="en-US" sz="1200">
                <a:solidFill>
                  <a:schemeClr val="dk1"/>
                </a:solidFill>
              </a:rPr>
              <a:t>Large Diffusion model인 Stable Diffusion 같은 모델에 ControlNet을 추가하여 edge maps, segmentation maps, key point등의 condition의  입력을 가능하게 할 수 있다.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>
                <a:solidFill>
                  <a:schemeClr val="dk1"/>
                </a:solidFill>
              </a:rPr>
              <a:t> 이러한 방법은 </a:t>
            </a:r>
            <a:r>
              <a:rPr lang="en-US" sz="1200">
                <a:solidFill>
                  <a:schemeClr val="dk1"/>
                </a:solidFill>
              </a:rPr>
              <a:t>Large Diffusion model</a:t>
            </a:r>
            <a:r>
              <a:rPr lang="en-US" sz="1200">
                <a:solidFill>
                  <a:schemeClr val="dk1"/>
                </a:solidFill>
              </a:rPr>
              <a:t>을 제어하는 방법을 풍부하게 하고 관련 응용 프로그램을 더욱 용이하게 할 수 있다.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45781fbfa_0_37"/>
          <p:cNvSpPr txBox="1"/>
          <p:nvPr>
            <p:ph type="title"/>
          </p:nvPr>
        </p:nvSpPr>
        <p:spPr>
          <a:xfrm>
            <a:off x="838200" y="22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97" name="Google Shape;97;g1145781fbfa_0_37"/>
          <p:cNvSpPr txBox="1"/>
          <p:nvPr>
            <p:ph idx="1" type="body"/>
          </p:nvPr>
        </p:nvSpPr>
        <p:spPr>
          <a:xfrm>
            <a:off x="838200" y="1341450"/>
            <a:ext cx="10515600" cy="4835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>
                <a:solidFill>
                  <a:schemeClr val="dk1"/>
                </a:solidFill>
              </a:rPr>
              <a:t>최근 large text-to-image model들이 등장하면서, 사용자가 입력한 간단한 prompt만 으로도 시각적으로 매력적인 이미지를 생성할 수 있게 되었다. 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>
                <a:solidFill>
                  <a:schemeClr val="dk1"/>
                </a:solidFill>
              </a:rPr>
              <a:t>하지만 이러한 prompt 기반 방식으로 이미지를 생성하면</a:t>
            </a:r>
            <a:r>
              <a:rPr lang="en-US" sz="1200">
                <a:solidFill>
                  <a:schemeClr val="dk1"/>
                </a:solidFill>
              </a:rPr>
              <a:t>서</a:t>
            </a:r>
            <a:r>
              <a:rPr lang="en-US" sz="1200">
                <a:solidFill>
                  <a:schemeClr val="dk1"/>
                </a:solidFill>
              </a:rPr>
              <a:t>  image processing에서 생각해볼 수 있는 몇 가지가 있다. 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1. </a:t>
            </a:r>
            <a:r>
              <a:rPr lang="en-US" sz="1200">
                <a:solidFill>
                  <a:schemeClr val="dk1"/>
                </a:solidFill>
              </a:rPr>
              <a:t>특정 Task를 하는 데에 </a:t>
            </a:r>
            <a:r>
              <a:rPr lang="en-US" sz="1200">
                <a:solidFill>
                  <a:schemeClr val="dk1"/>
                </a:solidFill>
              </a:rPr>
              <a:t>Large model들을 </a:t>
            </a:r>
            <a:r>
              <a:rPr lang="en-US" sz="1200">
                <a:solidFill>
                  <a:schemeClr val="dk1"/>
                </a:solidFill>
              </a:rPr>
              <a:t>적용할 수 있을까?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2. 범위가 넓은 문제 condition과 user control들을 처리하는데 어떤 프레임 워크를 만들어야 될까?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3. </a:t>
            </a:r>
            <a:r>
              <a:rPr lang="en-US" sz="1200">
                <a:solidFill>
                  <a:schemeClr val="dk1"/>
                </a:solidFill>
              </a:rPr>
              <a:t>특정 Task를 할때 large model의 장점과 기능을 보존할 수 있을까?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06310852e_0_166"/>
          <p:cNvSpPr txBox="1"/>
          <p:nvPr>
            <p:ph type="title"/>
          </p:nvPr>
        </p:nvSpPr>
        <p:spPr>
          <a:xfrm>
            <a:off x="838200" y="22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03" name="Google Shape;103;g2406310852e_0_166"/>
          <p:cNvSpPr txBox="1"/>
          <p:nvPr>
            <p:ph idx="1" type="body"/>
          </p:nvPr>
        </p:nvSpPr>
        <p:spPr>
          <a:xfrm>
            <a:off x="838200" y="1341450"/>
            <a:ext cx="10515600" cy="4835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>
                <a:solidFill>
                  <a:schemeClr val="dk1"/>
                </a:solidFill>
              </a:rPr>
              <a:t>첫째, 특정 task에서 사용 가능한 데이터셋의 규모는 일반적인 이미지-텍스트 영역의 데이터 규모와 항상 같지 않다. 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많은 </a:t>
            </a:r>
            <a:r>
              <a:rPr lang="en-US" sz="1200">
                <a:solidFill>
                  <a:schemeClr val="dk1"/>
                </a:solidFill>
              </a:rPr>
              <a:t>문제(object shape/normal, pose understanding, etc)들에서 </a:t>
            </a:r>
            <a:r>
              <a:rPr lang="en-US" sz="1200">
                <a:solidFill>
                  <a:schemeClr val="dk1"/>
                </a:solidFill>
              </a:rPr>
              <a:t>최대 데이터셋 크기는 대부분 100k 이하이며, 이는 LAION 5B의 </a:t>
            </a:r>
            <a:r>
              <a:rPr lang="en-US" sz="1200">
                <a:solidFill>
                  <a:schemeClr val="dk1"/>
                </a:solidFill>
              </a:rPr>
              <a:t>5 × 10</a:t>
            </a:r>
            <a:r>
              <a:rPr baseline="30000" lang="en-US" sz="1200">
                <a:solidFill>
                  <a:schemeClr val="dk1"/>
                </a:solidFill>
              </a:rPr>
              <a:t>4</a:t>
            </a:r>
            <a:r>
              <a:rPr lang="en-US" sz="1200">
                <a:solidFill>
                  <a:schemeClr val="dk1"/>
                </a:solidFill>
              </a:rPr>
              <a:t>배</a:t>
            </a:r>
            <a:r>
              <a:rPr lang="en-US" sz="1200">
                <a:solidFill>
                  <a:schemeClr val="dk1"/>
                </a:solidFill>
              </a:rPr>
              <a:t> 이상 작다. 따라서 l</a:t>
            </a:r>
            <a:r>
              <a:rPr lang="en-US" sz="1200">
                <a:solidFill>
                  <a:schemeClr val="dk1"/>
                </a:solidFill>
              </a:rPr>
              <a:t>arge model</a:t>
            </a:r>
            <a:r>
              <a:rPr lang="en-US" sz="1200">
                <a:solidFill>
                  <a:schemeClr val="dk1"/>
                </a:solidFill>
              </a:rPr>
              <a:t>이 특정 문제를 해결할 때 </a:t>
            </a:r>
            <a:r>
              <a:rPr b="1" lang="en-US" sz="1200">
                <a:solidFill>
                  <a:schemeClr val="dk1"/>
                </a:solidFill>
              </a:rPr>
              <a:t>generalization </a:t>
            </a:r>
            <a:r>
              <a:rPr b="1" lang="en-US" sz="1200">
                <a:solidFill>
                  <a:schemeClr val="dk1"/>
                </a:solidFill>
              </a:rPr>
              <a:t>능력을 유지시키는 train 방법</a:t>
            </a:r>
            <a:r>
              <a:rPr lang="en-US" sz="1200">
                <a:solidFill>
                  <a:schemeClr val="dk1"/>
                </a:solidFill>
              </a:rPr>
              <a:t>이 필요.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>
                <a:solidFill>
                  <a:schemeClr val="dk1"/>
                </a:solidFill>
              </a:rPr>
              <a:t>둘째, 데이터 기반 솔루션으로 </a:t>
            </a:r>
            <a:r>
              <a:rPr lang="en-US" sz="1200">
                <a:solidFill>
                  <a:schemeClr val="dk1"/>
                </a:solidFill>
              </a:rPr>
              <a:t> Image processing</a:t>
            </a:r>
            <a:r>
              <a:rPr lang="en-US" sz="1200">
                <a:solidFill>
                  <a:schemeClr val="dk1"/>
                </a:solidFill>
              </a:rPr>
              <a:t> </a:t>
            </a:r>
            <a:r>
              <a:rPr lang="en-US" sz="1200">
                <a:solidFill>
                  <a:schemeClr val="dk1"/>
                </a:solidFill>
              </a:rPr>
              <a:t>task들을 </a:t>
            </a:r>
            <a:r>
              <a:rPr lang="en-US" sz="1200">
                <a:solidFill>
                  <a:schemeClr val="dk1"/>
                </a:solidFill>
              </a:rPr>
              <a:t>처리할 때 </a:t>
            </a:r>
            <a:r>
              <a:rPr lang="en-US" sz="1200">
                <a:solidFill>
                  <a:schemeClr val="dk1"/>
                </a:solidFill>
              </a:rPr>
              <a:t>large computation cluster</a:t>
            </a:r>
            <a:r>
              <a:rPr lang="en-US" sz="1200">
                <a:solidFill>
                  <a:schemeClr val="dk1"/>
                </a:solidFill>
              </a:rPr>
              <a:t>를 항상 사용할 수 없다.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따라서 </a:t>
            </a:r>
            <a:r>
              <a:rPr lang="en-US" sz="1200">
                <a:solidFill>
                  <a:schemeClr val="dk1"/>
                </a:solidFill>
              </a:rPr>
              <a:t>large model</a:t>
            </a:r>
            <a:r>
              <a:rPr lang="en-US" sz="1200">
                <a:solidFill>
                  <a:schemeClr val="dk1"/>
                </a:solidFill>
              </a:rPr>
              <a:t>을 특정 task에 대해 </a:t>
            </a:r>
            <a:r>
              <a:rPr lang="en-US" sz="1200">
                <a:solidFill>
                  <a:schemeClr val="dk1"/>
                </a:solidFill>
              </a:rPr>
              <a:t>optimizing</a:t>
            </a:r>
            <a:r>
              <a:rPr lang="en-US" sz="1200">
                <a:solidFill>
                  <a:schemeClr val="dk1"/>
                </a:solidFill>
              </a:rPr>
              <a:t> 빠른 </a:t>
            </a:r>
            <a:r>
              <a:rPr lang="en-US" sz="1200">
                <a:solidFill>
                  <a:schemeClr val="dk1"/>
                </a:solidFill>
              </a:rPr>
              <a:t>train </a:t>
            </a:r>
            <a:r>
              <a:rPr lang="en-US" sz="1200">
                <a:solidFill>
                  <a:schemeClr val="dk1"/>
                </a:solidFill>
              </a:rPr>
              <a:t>방법이 중요, 이를 위해</a:t>
            </a:r>
            <a:r>
              <a:rPr b="1" lang="en-US" sz="1200">
                <a:solidFill>
                  <a:schemeClr val="dk1"/>
                </a:solidFill>
              </a:rPr>
              <a:t> </a:t>
            </a:r>
            <a:r>
              <a:rPr b="1" lang="en-US" sz="1200">
                <a:solidFill>
                  <a:schemeClr val="dk1"/>
                </a:solidFill>
              </a:rPr>
              <a:t>fine-tuning, transfer learning</a:t>
            </a:r>
            <a:r>
              <a:rPr lang="en-US" sz="1200">
                <a:solidFill>
                  <a:schemeClr val="dk1"/>
                </a:solidFill>
              </a:rPr>
              <a:t> 등이 필요.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>
                <a:solidFill>
                  <a:schemeClr val="dk1"/>
                </a:solidFill>
              </a:rPr>
              <a:t>셋째, 다양한 </a:t>
            </a:r>
            <a:r>
              <a:rPr lang="en-US" sz="1200">
                <a:solidFill>
                  <a:schemeClr val="dk1"/>
                </a:solidFill>
              </a:rPr>
              <a:t> Image processing</a:t>
            </a:r>
            <a:r>
              <a:rPr lang="en-US" sz="1200">
                <a:solidFill>
                  <a:schemeClr val="dk1"/>
                </a:solidFill>
              </a:rPr>
              <a:t> 문제들은 </a:t>
            </a:r>
            <a:r>
              <a:rPr lang="en-US" sz="1200">
                <a:solidFill>
                  <a:schemeClr val="dk1"/>
                </a:solidFill>
              </a:rPr>
              <a:t> problem definitions</a:t>
            </a:r>
            <a:r>
              <a:rPr lang="en-US" sz="1200">
                <a:solidFill>
                  <a:schemeClr val="dk1"/>
                </a:solidFill>
              </a:rPr>
              <a:t>, user </a:t>
            </a:r>
            <a:r>
              <a:rPr lang="en-US" sz="1200">
                <a:solidFill>
                  <a:schemeClr val="dk1"/>
                </a:solidFill>
              </a:rPr>
              <a:t>control</a:t>
            </a:r>
            <a:r>
              <a:rPr lang="en-US" sz="1200">
                <a:solidFill>
                  <a:schemeClr val="dk1"/>
                </a:solidFill>
              </a:rPr>
              <a:t>, </a:t>
            </a:r>
            <a:r>
              <a:rPr lang="en-US" sz="1200">
                <a:solidFill>
                  <a:schemeClr val="dk1"/>
                </a:solidFill>
              </a:rPr>
              <a:t>image annotation</a:t>
            </a:r>
            <a:r>
              <a:rPr lang="en-US" sz="1200">
                <a:solidFill>
                  <a:schemeClr val="dk1"/>
                </a:solidFill>
              </a:rPr>
              <a:t>등에 대해 다양한 형태를 가지고 있어서 이런 문제들을 처리할 때</a:t>
            </a:r>
            <a:r>
              <a:rPr lang="en-US" sz="1200">
                <a:solidFill>
                  <a:schemeClr val="dk1"/>
                </a:solidFill>
              </a:rPr>
              <a:t> diffusion algorithm</a:t>
            </a:r>
            <a:r>
              <a:rPr lang="en-US" sz="1200">
                <a:solidFill>
                  <a:schemeClr val="dk1"/>
                </a:solidFill>
              </a:rPr>
              <a:t>은  </a:t>
            </a:r>
            <a:r>
              <a:rPr lang="en-US" sz="1200">
                <a:solidFill>
                  <a:schemeClr val="dk1"/>
                </a:solidFill>
              </a:rPr>
              <a:t>denoising process, multi-head attention </a:t>
            </a:r>
            <a:r>
              <a:rPr lang="en-US" sz="1200">
                <a:solidFill>
                  <a:schemeClr val="dk1"/>
                </a:solidFill>
              </a:rPr>
              <a:t>a</a:t>
            </a:r>
            <a:r>
              <a:rPr lang="en-US" sz="1200">
                <a:solidFill>
                  <a:schemeClr val="dk1"/>
                </a:solidFill>
              </a:rPr>
              <a:t>ctivations 편집</a:t>
            </a:r>
            <a:r>
              <a:rPr lang="en-US" sz="1200">
                <a:solidFill>
                  <a:schemeClr val="dk1"/>
                </a:solidFill>
              </a:rPr>
              <a:t>들을 제어해 "</a:t>
            </a:r>
            <a:r>
              <a:rPr b="1" lang="en-US" sz="1200">
                <a:solidFill>
                  <a:schemeClr val="dk1"/>
                </a:solidFill>
              </a:rPr>
              <a:t>procedural</a:t>
            </a:r>
            <a:r>
              <a:rPr lang="en-US" sz="1200">
                <a:solidFill>
                  <a:schemeClr val="dk1"/>
                </a:solidFill>
              </a:rPr>
              <a:t>(절차적)" 방식으로 조절할 수 있지만, 이러</a:t>
            </a:r>
            <a:r>
              <a:rPr lang="en-US" sz="1200">
                <a:solidFill>
                  <a:schemeClr val="dk1"/>
                </a:solidFill>
              </a:rPr>
              <a:t>한 방식</a:t>
            </a:r>
            <a:r>
              <a:rPr lang="en-US" sz="1200">
                <a:solidFill>
                  <a:schemeClr val="dk1"/>
                </a:solidFill>
              </a:rPr>
              <a:t>은 기본적으로 </a:t>
            </a:r>
            <a:r>
              <a:rPr lang="en-US" sz="1200">
                <a:solidFill>
                  <a:schemeClr val="dk1"/>
                </a:solidFill>
              </a:rPr>
              <a:t> hand-craft </a:t>
            </a:r>
            <a:r>
              <a:rPr lang="en-US" sz="1200">
                <a:solidFill>
                  <a:schemeClr val="dk1"/>
                </a:solidFill>
              </a:rPr>
              <a:t>에 따라 규정된다. 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따라서   depth-to-image, pose-to-human등과 같은 task들은 raw input을 </a:t>
            </a:r>
            <a:r>
              <a:rPr lang="en-US" sz="1200">
                <a:solidFill>
                  <a:schemeClr val="dk1"/>
                </a:solidFill>
              </a:rPr>
              <a:t>object level 이나 scene-level</a:t>
            </a:r>
            <a:r>
              <a:rPr lang="en-US" sz="1200">
                <a:solidFill>
                  <a:schemeClr val="dk1"/>
                </a:solidFill>
              </a:rPr>
              <a:t> 로 해석하는 것을 요구하므로 procedural 방법은 덜 적합하다. 많은 task에서 솔루션을 얻기 위해서는 </a:t>
            </a:r>
            <a:r>
              <a:rPr b="1" lang="en-US" sz="1200">
                <a:solidFill>
                  <a:schemeClr val="dk1"/>
                </a:solidFill>
              </a:rPr>
              <a:t>end-to-end 학습이 필수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406310852e_0_40"/>
          <p:cNvSpPr txBox="1"/>
          <p:nvPr>
            <p:ph type="title"/>
          </p:nvPr>
        </p:nvSpPr>
        <p:spPr>
          <a:xfrm>
            <a:off x="838200" y="22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09" name="Google Shape;109;g2406310852e_0_40"/>
          <p:cNvSpPr txBox="1"/>
          <p:nvPr>
            <p:ph idx="1" type="body"/>
          </p:nvPr>
        </p:nvSpPr>
        <p:spPr>
          <a:xfrm>
            <a:off x="838200" y="1341450"/>
            <a:ext cx="10515600" cy="4835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>
                <a:solidFill>
                  <a:schemeClr val="dk1"/>
                </a:solidFill>
              </a:rPr>
              <a:t>Large diffusion model(Stable Diffusion 등 )을 제어하여 추가적인 입력 조건을 지원하는 end-to-end</a:t>
            </a:r>
            <a:r>
              <a:rPr b="1" lang="en-US" sz="1200">
                <a:solidFill>
                  <a:schemeClr val="dk1"/>
                </a:solidFill>
              </a:rPr>
              <a:t> </a:t>
            </a:r>
            <a:r>
              <a:rPr lang="en-US" sz="1200">
                <a:solidFill>
                  <a:schemeClr val="dk1"/>
                </a:solidFill>
              </a:rPr>
              <a:t>신경망 모델 ControlNet을 제안. 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>
                <a:solidFill>
                  <a:schemeClr val="dk1"/>
                </a:solidFill>
              </a:rPr>
              <a:t>ControlNet은 Large diffusion model 가중치를 </a:t>
            </a:r>
            <a:r>
              <a:rPr b="1" lang="en-US" sz="1200">
                <a:solidFill>
                  <a:schemeClr val="dk1"/>
                </a:solidFill>
              </a:rPr>
              <a:t>"trainable copy"</a:t>
            </a:r>
            <a:r>
              <a:rPr lang="en-US" sz="1200">
                <a:solidFill>
                  <a:schemeClr val="dk1"/>
                </a:solidFill>
              </a:rPr>
              <a:t>와 </a:t>
            </a:r>
            <a:r>
              <a:rPr b="1" lang="en-US" sz="1200">
                <a:solidFill>
                  <a:schemeClr val="dk1"/>
                </a:solidFill>
              </a:rPr>
              <a:t>"locked copy"</a:t>
            </a:r>
            <a:r>
              <a:rPr lang="en-US" sz="1200">
                <a:solidFill>
                  <a:schemeClr val="dk1"/>
                </a:solidFill>
              </a:rPr>
              <a:t>로 복제하여 사용 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>
                <a:solidFill>
                  <a:schemeClr val="dk1"/>
                </a:solidFill>
              </a:rPr>
              <a:t>"locked copy"는 수십억 개의 이미지에서 학습한 네트워크 능력을 보존하면서, "trainable copy"는 task-specific 한 데이터셋에서 조건부 제어를 학습한다. "trainable copy"와 "locked copy"는 "zero convolution"이라는 특수한 convolution layer로 연결 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>
                <a:solidFill>
                  <a:schemeClr val="dk1"/>
                </a:solidFill>
              </a:rPr>
              <a:t>"zero convolution"은</a:t>
            </a:r>
            <a:r>
              <a:rPr b="1" lang="en-US" sz="1200">
                <a:solidFill>
                  <a:schemeClr val="dk1"/>
                </a:solidFill>
              </a:rPr>
              <a:t> production-ready weight</a:t>
            </a:r>
            <a:r>
              <a:rPr lang="en-US" sz="1200">
                <a:solidFill>
                  <a:schemeClr val="dk1"/>
                </a:solidFill>
              </a:rPr>
              <a:t>(기존 model의 weight) 가 보존 되기 때문에 훈련이 다양한 규모의 데이터셋에 대해 robust하며, 더 많은 </a:t>
            </a:r>
            <a:r>
              <a:rPr b="1" lang="en-US" sz="1200">
                <a:solidFill>
                  <a:schemeClr val="dk1"/>
                </a:solidFill>
              </a:rPr>
              <a:t>노이즈를 추가하지 않으므로 </a:t>
            </a:r>
            <a:r>
              <a:rPr lang="en-US" sz="1200">
                <a:solidFill>
                  <a:schemeClr val="dk1"/>
                </a:solidFill>
              </a:rPr>
              <a:t>새로운 레이어를 처음부터 훈련하는 것보다 빠르다.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417d36cde9_0_11"/>
          <p:cNvSpPr txBox="1"/>
          <p:nvPr>
            <p:ph type="title"/>
          </p:nvPr>
        </p:nvSpPr>
        <p:spPr>
          <a:xfrm>
            <a:off x="838200" y="22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Introduction</a:t>
            </a:r>
            <a:endParaRPr/>
          </a:p>
        </p:txBody>
      </p:sp>
      <p:pic>
        <p:nvPicPr>
          <p:cNvPr id="115" name="Google Shape;115;g2417d36cde9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2038" y="1224750"/>
            <a:ext cx="5087925" cy="528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a15238e22_0_13"/>
          <p:cNvSpPr txBox="1"/>
          <p:nvPr>
            <p:ph type="title"/>
          </p:nvPr>
        </p:nvSpPr>
        <p:spPr>
          <a:xfrm>
            <a:off x="838200" y="22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Related Work</a:t>
            </a:r>
            <a:endParaRPr/>
          </a:p>
        </p:txBody>
      </p:sp>
      <p:sp>
        <p:nvSpPr>
          <p:cNvPr id="121" name="Google Shape;121;g11a15238e22_0_13"/>
          <p:cNvSpPr txBox="1"/>
          <p:nvPr>
            <p:ph idx="1" type="body"/>
          </p:nvPr>
        </p:nvSpPr>
        <p:spPr>
          <a:xfrm>
            <a:off x="838200" y="1341438"/>
            <a:ext cx="10515600" cy="4835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b="1" lang="en-US" sz="1400">
                <a:solidFill>
                  <a:schemeClr val="dk1"/>
                </a:solidFill>
              </a:rPr>
              <a:t> HyperNetwork and Neural Network Structure</a:t>
            </a:r>
            <a:endParaRPr b="1"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200">
                <a:solidFill>
                  <a:schemeClr val="dk1"/>
                </a:solidFill>
              </a:rPr>
              <a:t>HyperNetwork은 큰 신경망의 가중치에 영향을 미치기 위해 작은 순환 신경망을 훈련시키는 방법(NLP에서 주로쓰였음)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200">
                <a:solidFill>
                  <a:schemeClr val="dk1"/>
                </a:solidFill>
              </a:rPr>
              <a:t>GAN 및 다른 machine learning task 에서도 성공적 이었다 이러한 아이디어에서 영감을 받아 Stable Diffusion에 작은 신경망을 연결하는 방법을 제공했다(</a:t>
            </a:r>
            <a:r>
              <a:rPr lang="en-US" sz="1200">
                <a:solidFill>
                  <a:schemeClr val="dk1"/>
                </a:solidFill>
              </a:rPr>
              <a:t>NovelAI</a:t>
            </a:r>
            <a:r>
              <a:rPr lang="en-US" sz="1200">
                <a:solidFill>
                  <a:schemeClr val="dk1"/>
                </a:solidFill>
              </a:rPr>
              <a:t>). ControlNet과 HyperNetwork는 신경망의 동작을 영향을 미치는 방식에서 유사점이 있다.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b="1" lang="en-US" sz="1400">
                <a:solidFill>
                  <a:schemeClr val="dk1"/>
                </a:solidFill>
              </a:rPr>
              <a:t>Diffusion Probabilistic Model</a:t>
            </a:r>
            <a:endParaRPr b="1"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435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Diffusion probabilistic model은 여러 model 들을 거처 DDPM, DDIM, 그리고 score-based diffusion 와 같은 중요한 훈련 및 샘플링방법으로 개선되었다.  이후 Diffusion 모델 훈련에 필요한 연산 비용을 줄이기 위해 latent image를 기반으로 LDM이 제안되었으며,이후 Stable Diffusion으로 확장</a:t>
            </a:r>
            <a:endParaRPr b="1" sz="14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b="1" lang="en-US" sz="1400">
                <a:solidFill>
                  <a:schemeClr val="dk1"/>
                </a:solidFill>
              </a:rPr>
              <a:t>Text-to-Image Diffusion</a:t>
            </a:r>
            <a:endParaRPr b="1" sz="14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Text-to-Image Diffusion은 CLIP 와 같은 사전 학습 언어 모델을 사용하여 텍스트 입력을 latent vector로 인코딩하고, 이미지 생성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작업에 적용하여 이미지를 생성 할 수 있다. Glide는 이미지 생성 및 편집을 모두 지원하는 text-guided diffusion model.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Disco Diffusion은 텍스트 프롬프트를 처리하기 위한 clip-guided implementation. Stable Diffusion은 latent Diffusion의 대규모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implementation 텍스트에서 이미지 생성. Imagen은 latent image를 사용하지 않고 피라미드 구조를 사용하여 픽셀을 직접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확산시켜 텍스트에서 이미지를 생성하는 구조.</a:t>
            </a:r>
            <a:endParaRPr sz="1200">
              <a:solidFill>
                <a:srgbClr val="3435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06310852e_0_73"/>
          <p:cNvSpPr txBox="1"/>
          <p:nvPr>
            <p:ph type="title"/>
          </p:nvPr>
        </p:nvSpPr>
        <p:spPr>
          <a:xfrm>
            <a:off x="838200" y="22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Related Work</a:t>
            </a:r>
            <a:endParaRPr/>
          </a:p>
        </p:txBody>
      </p:sp>
      <p:sp>
        <p:nvSpPr>
          <p:cNvPr id="127" name="Google Shape;127;g2406310852e_0_73"/>
          <p:cNvSpPr txBox="1"/>
          <p:nvPr>
            <p:ph idx="1" type="body"/>
          </p:nvPr>
        </p:nvSpPr>
        <p:spPr>
          <a:xfrm>
            <a:off x="838200" y="1341438"/>
            <a:ext cx="10515600" cy="4835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</a:pPr>
            <a:r>
              <a:rPr b="1" lang="en-US" sz="1400">
                <a:solidFill>
                  <a:schemeClr val="dk1"/>
                </a:solidFill>
              </a:rPr>
              <a:t>Personalization,Customization, and Control of Pretrained Diffusion Mode</a:t>
            </a:r>
            <a:endParaRPr b="1"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200">
              <a:solidFill>
                <a:srgbClr val="34354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200">
                <a:solidFill>
                  <a:srgbClr val="343541"/>
                </a:solidFill>
              </a:rPr>
              <a:t>SOTA image diffusion models은 텍스트-이미지 생성 방법으로 지배되고 있기 때문에,diffusion model을 control 하기 가장 직관적인 방법은 text guided model, 이러한 유형은 CLIP 기능을 조작하여 제어 할 수도 있다</a:t>
            </a:r>
            <a:endParaRPr sz="1200">
              <a:solidFill>
                <a:srgbClr val="34354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200">
                <a:solidFill>
                  <a:schemeClr val="dk1"/>
                </a:solidFill>
              </a:rPr>
              <a:t>Textual Inversion과 DreamBooth는 같은 주제나 대상을 가진 작은 이미지 셋을 사용하여 생성된 결과물을 </a:t>
            </a:r>
            <a:r>
              <a:rPr lang="en-US" sz="1200">
                <a:solidFill>
                  <a:srgbClr val="343541"/>
                </a:solidFill>
              </a:rPr>
              <a:t>customize(personalize)</a:t>
            </a:r>
            <a:r>
              <a:rPr lang="en-US" sz="1200">
                <a:solidFill>
                  <a:schemeClr val="dk1"/>
                </a:solidFill>
              </a:rPr>
              <a:t>하기 위해 제안된 방법.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</a:pPr>
            <a:r>
              <a:rPr b="1" lang="en-US" sz="1400">
                <a:solidFill>
                  <a:schemeClr val="dk1"/>
                </a:solidFill>
              </a:rPr>
              <a:t> Image-to-Image Translation</a:t>
            </a:r>
            <a:endParaRPr b="1"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4354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43541"/>
                </a:solidFill>
              </a:rPr>
              <a:t>I</a:t>
            </a:r>
            <a:r>
              <a:rPr lang="en-US" sz="1200">
                <a:solidFill>
                  <a:schemeClr val="dk1"/>
                </a:solidFill>
              </a:rPr>
              <a:t>mage to Image Translation과 ControlNet은 많은 공통 응용 프로그램이 있을 수 있지만, 그들의 동기는 본질적으로 다르다.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Image to Image Translation은 서로 다른 도메인의 이미지 간의 매핑을 학습하는 것이 목표이며, ControlNet은 작업 특정 조건(condition)으로 </a:t>
            </a:r>
            <a:r>
              <a:rPr lang="en-US" sz="1200">
                <a:solidFill>
                  <a:srgbClr val="343541"/>
                </a:solidFill>
              </a:rPr>
              <a:t>diffusion model</a:t>
            </a:r>
            <a:r>
              <a:rPr lang="en-US" sz="1200">
                <a:solidFill>
                  <a:schemeClr val="dk1"/>
                </a:solidFill>
              </a:rPr>
              <a:t>을 제어하는 것을 목표한다. sketch-guided diffusion과 같은 구체적인 분야에서는 은 diffusion프로세스를 조작하는 최적화 기반 방법입니다. 이러한 방법들은 experiments에서 테스트된다.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따뜻한 파란색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2019-10-28T06:23:52Z</dcterms:created>
  <dc:creator>medicalart@ajou.ac.kr</dc:creator>
</cp:coreProperties>
</file>