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9" r:id="rId4"/>
    <p:sldId id="269" r:id="rId5"/>
    <p:sldId id="271" r:id="rId6"/>
    <p:sldId id="277" r:id="rId7"/>
    <p:sldId id="278" r:id="rId8"/>
    <p:sldId id="272" r:id="rId9"/>
    <p:sldId id="273" r:id="rId10"/>
    <p:sldId id="285" r:id="rId11"/>
    <p:sldId id="274" r:id="rId12"/>
    <p:sldId id="279" r:id="rId13"/>
    <p:sldId id="280" r:id="rId14"/>
    <p:sldId id="281" r:id="rId15"/>
    <p:sldId id="282" r:id="rId16"/>
    <p:sldId id="283" r:id="rId17"/>
    <p:sldId id="28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dan Babcock" initials="JB" lastIdx="1" clrIdx="0">
    <p:extLst>
      <p:ext uri="{19B8F6BF-5375-455C-9EA6-DF929625EA0E}">
        <p15:presenceInfo xmlns:p15="http://schemas.microsoft.com/office/powerpoint/2012/main" userId="7e78c6a40e6d7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10T11:24:21.07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AB0C-E724-4142-B069-4F1093330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CB602-BF54-4FA1-8D86-E1DF88376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07C6-CD46-4050-AEAB-E8A4018D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A88A-82F1-4305-9195-55CD1B5B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5AE1-1DB5-4C10-B9C1-0B34BC28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8176-9556-4FAA-A11E-4A0DA0FA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861EE-77FA-47AA-96AD-9AC2DD19A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F8A1-C493-40D0-9C88-F5F07076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D64B-112F-4C5A-A2CE-4A2F1818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B3EB9-C55C-428E-90B1-C193317D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6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4F0D1-D68C-4222-B3C3-6707BDFE5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E63DD-C4F5-4B87-8571-7BFF4632B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8EFB-F675-47AC-92AF-FA9D03EC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31FA-1139-4F64-BC95-D6237B82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9D39-8F3D-4B1A-9CDB-7CB5DA56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8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2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1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2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6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A77-83AD-4C73-8438-ABDA5959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DC67-84A6-43EA-B8AD-4EDA2701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B6002-1F86-4CF5-B984-0146BFE0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CDBF-AC6D-4901-903E-BDB11017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4811-AD56-4122-A286-A21B655E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03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16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85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794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7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4799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3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42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D4E6-7416-4210-B423-B89B1EB4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5647-E3DD-427D-9759-FB581DEB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4999-E75E-4DAA-84D7-DF663C2D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F1006-124E-4D1B-8E50-CEE9BE94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52752-DF04-42F5-AC29-10D1BA39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627E-4B76-45C9-A4EF-52DA2344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50A8-C902-449B-95AC-C4F921F1B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BDC92-8045-498E-AEFE-BFEDD41E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22C82-3B5D-4C87-B669-BA2E8A4D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250C6-DACC-4774-8009-60B315CB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2D269-F6D8-412C-B954-B4FE7F4A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A629-2320-4D15-8E6A-A229523B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1A583-CE2E-4E6B-B66C-556C1BD2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5E424-ED8E-4168-A99B-B8839C49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F9195-BD29-4AC5-9D38-30A653075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6EC08-F6E8-4014-A710-C466B3566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364F5-656B-4A5F-8162-6DFB8B9B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169F6-EC97-47B2-B894-1045E9B0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09F06-636A-4F3F-8F8A-AC43FC65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9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14D8-5F52-4872-885A-77D1D84D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D564D-027B-4EEA-B31D-AEC96164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1C444-BB4C-44EF-8B49-3287FED9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1AD7E-0129-4C4E-856B-54F61C4F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3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EE238-6694-4658-834E-33444A67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6114B-315E-49DD-9FC2-E8FDD0EC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ADA1B-03D9-4DD6-B998-C3384339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7BD8-24B0-465A-8BC1-272F9B94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491B-F31F-49AC-84C7-1C7B79E5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10E44-0BB7-4358-8EEC-D890B85ED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49BCA-E622-4604-938B-4BB8A393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BF3B1-81C7-4897-88A3-8DC58477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56634-A724-4A23-8208-C65EC498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E5B4-7674-4FBE-97E7-697BE335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DCF31-3E3A-45C6-92B2-D6F788A5F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B4F48-6807-491F-A451-337D13F0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9E81A-314B-42E7-91E3-92B17827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2B1BA-ECF3-4E8C-80FF-5FEF2507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79873-D3B0-4D9E-BDCA-7CAFCE81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3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F4C3D-3446-4235-A547-27CD5817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B4D52-4355-46BB-8BB6-62E8E14C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FC0A-8EBE-4403-BE0E-F66CCF677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1CBE-FEE2-40E4-A7A0-0C713B7B3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570E-4280-4B8C-A413-B30DD9E67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B66F-988A-4388-94B5-5123CB24BDC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6CED9A-1E13-47BC-B182-77E281AEC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abitsbikes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D6A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8D861-7DDB-460A-8CCA-03F416E3B27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</a:t>
            </a:r>
            <a:r>
              <a:rPr lang="en-US" sz="2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Trycilic</a:t>
            </a: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FFFFFF"/>
                </a:solidFill>
                <a:ea typeface="+mj-ea"/>
                <a:cs typeface="+mj-cs"/>
              </a:rPr>
              <a:t>Jordan Babcock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FFFFFF"/>
                </a:solidFill>
                <a:ea typeface="+mj-ea"/>
                <a:cs typeface="+mj-cs"/>
              </a:rPr>
              <a:t>Thomas </a:t>
            </a:r>
            <a:r>
              <a:rPr lang="en-US" sz="2000" b="1" dirty="0" err="1">
                <a:solidFill>
                  <a:srgbClr val="FFFFFF"/>
                </a:solidFill>
                <a:ea typeface="+mj-ea"/>
                <a:cs typeface="+mj-cs"/>
              </a:rPr>
              <a:t>Uenking</a:t>
            </a:r>
            <a:endParaRPr lang="en-US" sz="2000" b="1" dirty="0">
              <a:solidFill>
                <a:srgbClr val="FFFFFF"/>
              </a:solidFill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FFFFFF"/>
                </a:solidFill>
                <a:ea typeface="+mj-ea"/>
                <a:cs typeface="+mj-cs"/>
              </a:rPr>
              <a:t>Thomas </a:t>
            </a:r>
            <a:r>
              <a:rPr lang="en-US" sz="2000" b="1" kern="1200" dirty="0" err="1">
                <a:solidFill>
                  <a:srgbClr val="FFFFFF"/>
                </a:solidFill>
                <a:ea typeface="+mj-ea"/>
                <a:cs typeface="+mj-cs"/>
              </a:rPr>
              <a:t>Sholar</a:t>
            </a:r>
            <a:endParaRPr lang="en-US" sz="2000" b="1" kern="12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pic>
        <p:nvPicPr>
          <p:cNvPr id="1026" name="Picture 2" descr="https://lh6.googleusercontent.com/uPRC3vCl_-lxeZzu2OJpq9qivQSLvMGC8hlwei6vh_-_oEm-BQxxpdbH-wAZjSbDWcdaz9NCgnQdAcQpC4SUvc5fBnDZh17CZJnaVu6GJtp6Tdqw1XdsTKeNZVlqap5bqDOS0wPulKQ">
            <a:extLst>
              <a:ext uri="{FF2B5EF4-FFF2-40B4-BE49-F238E27FC236}">
                <a16:creationId xmlns:a16="http://schemas.microsoft.com/office/drawing/2014/main" id="{C1DCEEC3-DB44-47EC-BE65-3A607162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58" y="578818"/>
            <a:ext cx="5700364" cy="570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081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70E-609C-4EFD-A0DE-543D115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3F9E-ED34-4FCE-90B8-BCDC3DEF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BPI</a:t>
            </a:r>
          </a:p>
          <a:p>
            <a:r>
              <a:rPr lang="en-US" sz="2400" dirty="0"/>
              <a:t>Online service requests</a:t>
            </a:r>
          </a:p>
          <a:p>
            <a:r>
              <a:rPr lang="en-US" sz="2400" dirty="0"/>
              <a:t>Digitizing service requests</a:t>
            </a:r>
          </a:p>
          <a:p>
            <a:r>
              <a:rPr lang="en-US" sz="2400" dirty="0"/>
              <a:t>More proficient inventory system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lh6.googleusercontent.com/uPRC3vCl_-lxeZzu2OJpq9qivQSLvMGC8hlwei6vh_-_oEm-BQxxpdbH-wAZjSbDWcdaz9NCgnQdAcQpC4SUvc5fBnDZh17CZJnaVu6GJtp6Tdqw1XdsTKeNZVlqap5bqDOS0wPulKQ">
            <a:extLst>
              <a:ext uri="{FF2B5EF4-FFF2-40B4-BE49-F238E27FC236}">
                <a16:creationId xmlns:a16="http://schemas.microsoft.com/office/drawing/2014/main" id="{2FF476E9-068E-4729-A8E6-4C6A563D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544" y="215705"/>
            <a:ext cx="1574018" cy="15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53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D5F9-2D20-4989-9210-9C508E9C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 Case 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023FA-9341-4ED8-992A-B74D35D7AD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15" y="1462128"/>
            <a:ext cx="5415453" cy="4786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21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831-1F84-4328-9069-FACD2C5E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UC Spec: Submit Service Request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E33A-2009-4F7B-89AC-4BCF3ACB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Actors: Customers</a:t>
            </a:r>
          </a:p>
          <a:p>
            <a:r>
              <a:rPr lang="en-US" dirty="0"/>
              <a:t>Trigger: External</a:t>
            </a:r>
          </a:p>
          <a:p>
            <a:endParaRPr lang="en-US" dirty="0"/>
          </a:p>
          <a:p>
            <a:r>
              <a:rPr lang="en-US" dirty="0"/>
              <a:t>User submits a service request with:</a:t>
            </a:r>
          </a:p>
          <a:p>
            <a:pPr lvl="1"/>
            <a:r>
              <a:rPr lang="en-US" dirty="0"/>
              <a:t>Customer contact information</a:t>
            </a:r>
          </a:p>
          <a:p>
            <a:pPr lvl="1"/>
            <a:r>
              <a:rPr lang="en-US" dirty="0"/>
              <a:t>Customer bike information</a:t>
            </a:r>
          </a:p>
          <a:p>
            <a:endParaRPr lang="en-US" dirty="0"/>
          </a:p>
          <a:p>
            <a:r>
              <a:rPr lang="en-US" dirty="0"/>
              <a:t>Postconditions: The system will alert the business of the submitted service request and confirm the request with the customer.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3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831-1F84-4328-9069-FACD2C5E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UC Spec: View Upcoming Service Requests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E33A-2009-4F7B-89AC-4BCF3ACB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73299" cy="3880773"/>
          </a:xfrm>
        </p:spPr>
        <p:txBody>
          <a:bodyPr/>
          <a:lstStyle/>
          <a:p>
            <a:r>
              <a:rPr lang="en-US" dirty="0"/>
              <a:t>Actors: Technician</a:t>
            </a:r>
          </a:p>
          <a:p>
            <a:r>
              <a:rPr lang="en-US" dirty="0"/>
              <a:t>Trigger: External</a:t>
            </a:r>
          </a:p>
          <a:p>
            <a:endParaRPr lang="en-US" dirty="0"/>
          </a:p>
          <a:p>
            <a:r>
              <a:rPr lang="en-US" dirty="0"/>
              <a:t>The technician will click on the desired service request to view from a list of upcoming requests.</a:t>
            </a:r>
          </a:p>
          <a:p>
            <a:endParaRPr lang="en-US" dirty="0"/>
          </a:p>
          <a:p>
            <a:r>
              <a:rPr lang="en-US" dirty="0"/>
              <a:t>Postconditions: None</a:t>
            </a:r>
          </a:p>
        </p:txBody>
      </p:sp>
      <p:pic>
        <p:nvPicPr>
          <p:cNvPr id="1026" name="Picture 2" descr="Image result for technician computer">
            <a:extLst>
              <a:ext uri="{FF2B5EF4-FFF2-40B4-BE49-F238E27FC236}">
                <a16:creationId xmlns:a16="http://schemas.microsoft.com/office/drawing/2014/main" id="{ACE60382-3BB0-44B9-A137-E478769D3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633" y="2574388"/>
            <a:ext cx="3648222" cy="27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042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831-1F84-4328-9069-FACD2C5E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UC Spec: Enter Services Performed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E33A-2009-4F7B-89AC-4BCF3ACB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Actor: Technician</a:t>
            </a:r>
          </a:p>
          <a:p>
            <a:r>
              <a:rPr lang="en-US" dirty="0"/>
              <a:t>Trigger: External</a:t>
            </a:r>
          </a:p>
          <a:p>
            <a:endParaRPr lang="en-US" dirty="0"/>
          </a:p>
          <a:p>
            <a:r>
              <a:rPr lang="en-US" dirty="0"/>
              <a:t>The technician will select the service request they were working on and enter the following:</a:t>
            </a:r>
          </a:p>
          <a:p>
            <a:pPr lvl="1"/>
            <a:r>
              <a:rPr lang="en-US" dirty="0"/>
              <a:t>Services performed</a:t>
            </a:r>
          </a:p>
          <a:p>
            <a:pPr lvl="1"/>
            <a:r>
              <a:rPr lang="en-US" dirty="0"/>
              <a:t>Parts used</a:t>
            </a:r>
          </a:p>
          <a:p>
            <a:pPr lvl="1"/>
            <a:r>
              <a:rPr lang="en-US" dirty="0"/>
              <a:t>Labor spent</a:t>
            </a:r>
          </a:p>
          <a:p>
            <a:endParaRPr lang="en-US" dirty="0"/>
          </a:p>
          <a:p>
            <a:r>
              <a:rPr lang="en-US" dirty="0"/>
              <a:t>Postconditions: The customer will be notified their bike is ready for pickup.</a:t>
            </a:r>
          </a:p>
        </p:txBody>
      </p:sp>
    </p:spTree>
    <p:extLst>
      <p:ext uri="{BB962C8B-B14F-4D97-AF65-F5344CB8AC3E}">
        <p14:creationId xmlns:p14="http://schemas.microsoft.com/office/powerpoint/2010/main" val="146542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831-1F84-4328-9069-FACD2C5E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UC Spec: View Service 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E33A-2009-4F7B-89AC-4BCF3ACB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08996" cy="3880773"/>
          </a:xfrm>
        </p:spPr>
        <p:txBody>
          <a:bodyPr/>
          <a:lstStyle/>
          <a:p>
            <a:r>
              <a:rPr lang="en-US" dirty="0"/>
              <a:t>Actor: Technician</a:t>
            </a:r>
          </a:p>
          <a:p>
            <a:r>
              <a:rPr lang="en-US" dirty="0"/>
              <a:t>Trigger: External</a:t>
            </a:r>
          </a:p>
          <a:p>
            <a:endParaRPr lang="en-US" dirty="0"/>
          </a:p>
          <a:p>
            <a:r>
              <a:rPr lang="en-US" dirty="0"/>
              <a:t>The technician will view records of past services performed. The technician can then choose to view and/or print individual service reports.</a:t>
            </a:r>
          </a:p>
          <a:p>
            <a:endParaRPr lang="en-US" dirty="0"/>
          </a:p>
          <a:p>
            <a:r>
              <a:rPr lang="en-US" dirty="0"/>
              <a:t>Post conditions: Service reports will be printed if the technician chooses to do so.</a:t>
            </a:r>
          </a:p>
        </p:txBody>
      </p:sp>
      <p:pic>
        <p:nvPicPr>
          <p:cNvPr id="3076" name="Picture 4" descr="Image result for files">
            <a:extLst>
              <a:ext uri="{FF2B5EF4-FFF2-40B4-BE49-F238E27FC236}">
                <a16:creationId xmlns:a16="http://schemas.microsoft.com/office/drawing/2014/main" id="{C96AA974-BD18-49D5-8719-F10F3BA6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64" y="2758830"/>
            <a:ext cx="3350699" cy="188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3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831-1F84-4328-9069-FACD2C5E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Preliminary Non-Functional Requirements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E33A-2009-4F7B-89AC-4BCF3ACB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The system must respond with in 5 seconds</a:t>
            </a:r>
          </a:p>
          <a:p>
            <a:pPr lvl="0"/>
            <a:r>
              <a:rPr lang="en-US" dirty="0"/>
              <a:t>The system must support 25 users at one time</a:t>
            </a:r>
          </a:p>
          <a:p>
            <a:pPr lvl="0"/>
            <a:r>
              <a:rPr lang="en-US" dirty="0"/>
              <a:t>System must be compatible with any web browser</a:t>
            </a:r>
          </a:p>
          <a:p>
            <a:pPr lvl="0"/>
            <a:r>
              <a:rPr lang="en-US" dirty="0"/>
              <a:t>System must be available 24 hours a day</a:t>
            </a:r>
          </a:p>
          <a:p>
            <a:pPr lvl="0"/>
            <a:r>
              <a:rPr lang="en-US" dirty="0"/>
              <a:t>The system must be able to run on the current businesses hardware</a:t>
            </a:r>
          </a:p>
        </p:txBody>
      </p:sp>
    </p:spTree>
    <p:extLst>
      <p:ext uri="{BB962C8B-B14F-4D97-AF65-F5344CB8AC3E}">
        <p14:creationId xmlns:p14="http://schemas.microsoft.com/office/powerpoint/2010/main" val="32815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70E-609C-4EFD-A0DE-543D115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3F9E-ED34-4FCE-90B8-BCDC3DEF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Bottomline: Benefit the business</a:t>
            </a:r>
          </a:p>
          <a:p>
            <a:r>
              <a:rPr lang="en-US" sz="2400" dirty="0"/>
              <a:t>Customer service submission</a:t>
            </a:r>
          </a:p>
          <a:p>
            <a:r>
              <a:rPr lang="en-US" sz="2400" dirty="0"/>
              <a:t>Website redesign</a:t>
            </a:r>
          </a:p>
          <a:p>
            <a:r>
              <a:rPr lang="en-US" sz="2400" dirty="0"/>
              <a:t>Owner priorities</a:t>
            </a:r>
          </a:p>
          <a:p>
            <a:pPr lvl="1"/>
            <a:r>
              <a:rPr lang="en-US" sz="2400" dirty="0"/>
              <a:t>Inventory items</a:t>
            </a:r>
          </a:p>
          <a:p>
            <a:pPr lvl="1"/>
            <a:r>
              <a:rPr lang="en-US" sz="2400" dirty="0"/>
              <a:t>Inventory </a:t>
            </a:r>
            <a:r>
              <a:rPr lang="en-US" sz="2400" dirty="0" err="1"/>
              <a:t>accoutability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4098" name="Picture 2" descr="https://lh6.googleusercontent.com/uPRC3vCl_-lxeZzu2OJpq9qivQSLvMGC8hlwei6vh_-_oEm-BQxxpdbH-wAZjSbDWcdaz9NCgnQdAcQpC4SUvc5fBnDZh17CZJnaVu6GJtp6Tdqw1XdsTKeNZVlqap5bqDOS0wPulKQ">
            <a:extLst>
              <a:ext uri="{FF2B5EF4-FFF2-40B4-BE49-F238E27FC236}">
                <a16:creationId xmlns:a16="http://schemas.microsoft.com/office/drawing/2014/main" id="{2FF476E9-068E-4729-A8E6-4C6A563D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544" y="215705"/>
            <a:ext cx="1574018" cy="15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green umbrella">
            <a:extLst>
              <a:ext uri="{FF2B5EF4-FFF2-40B4-BE49-F238E27FC236}">
                <a16:creationId xmlns:a16="http://schemas.microsoft.com/office/drawing/2014/main" id="{E51772FB-77E4-4733-912F-87C6FC2B2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292" y="2504049"/>
            <a:ext cx="3737710" cy="311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42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70E-609C-4EFD-A0DE-543D1157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076" y="1524000"/>
            <a:ext cx="8596668" cy="1320800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88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Questions?</a:t>
            </a:r>
          </a:p>
        </p:txBody>
      </p:sp>
      <p:pic>
        <p:nvPicPr>
          <p:cNvPr id="4098" name="Picture 2" descr="https://lh6.googleusercontent.com/uPRC3vCl_-lxeZzu2OJpq9qivQSLvMGC8hlwei6vh_-_oEm-BQxxpdbH-wAZjSbDWcdaz9NCgnQdAcQpC4SUvc5fBnDZh17CZJnaVu6GJtp6Tdqw1XdsTKeNZVlqap5bqDOS0wPulKQ">
            <a:extLst>
              <a:ext uri="{FF2B5EF4-FFF2-40B4-BE49-F238E27FC236}">
                <a16:creationId xmlns:a16="http://schemas.microsoft.com/office/drawing/2014/main" id="{2FF476E9-068E-4729-A8E6-4C6A563D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544" y="215705"/>
            <a:ext cx="1574018" cy="15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5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70E-609C-4EFD-A0DE-543D115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Business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3F9E-ED34-4FCE-90B8-BCDC3DEF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10</a:t>
            </a:r>
            <a:r>
              <a:rPr lang="en-US" sz="2400" baseline="30000" dirty="0"/>
              <a:t>th</a:t>
            </a:r>
            <a:r>
              <a:rPr lang="en-US" sz="2400" dirty="0"/>
              <a:t> Street, Greenville, NC</a:t>
            </a:r>
          </a:p>
          <a:p>
            <a:r>
              <a:rPr lang="en-US" sz="2400" dirty="0"/>
              <a:t>John </a:t>
            </a:r>
            <a:r>
              <a:rPr lang="en-US" sz="2400" dirty="0" err="1"/>
              <a:t>Babit</a:t>
            </a:r>
            <a:r>
              <a:rPr lang="en-US" sz="2400" dirty="0"/>
              <a:t> (Owner &amp; Contact)</a:t>
            </a:r>
          </a:p>
          <a:p>
            <a:r>
              <a:rPr lang="en-US" sz="2400" dirty="0"/>
              <a:t>Bike Repair</a:t>
            </a:r>
          </a:p>
          <a:p>
            <a:r>
              <a:rPr lang="en-US" sz="2400" dirty="0"/>
              <a:t>Bike sales</a:t>
            </a:r>
          </a:p>
          <a:p>
            <a:r>
              <a:rPr lang="en-US" sz="2400" dirty="0"/>
              <a:t>Bike accessories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lh6.googleusercontent.com/uPRC3vCl_-lxeZzu2OJpq9qivQSLvMGC8hlwei6vh_-_oEm-BQxxpdbH-wAZjSbDWcdaz9NCgnQdAcQpC4SUvc5fBnDZh17CZJnaVu6GJtp6Tdqw1XdsTKeNZVlqap5bqDOS0wPulKQ">
            <a:extLst>
              <a:ext uri="{FF2B5EF4-FFF2-40B4-BE49-F238E27FC236}">
                <a16:creationId xmlns:a16="http://schemas.microsoft.com/office/drawing/2014/main" id="{2FF476E9-068E-4729-A8E6-4C6A563D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544" y="215705"/>
            <a:ext cx="1574018" cy="15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re You Purchasing Assets or a Business?">
            <a:extLst>
              <a:ext uri="{FF2B5EF4-FFF2-40B4-BE49-F238E27FC236}">
                <a16:creationId xmlns:a16="http://schemas.microsoft.com/office/drawing/2014/main" id="{2D6C083F-9FF1-4BC6-98C5-0C5989FE3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180050"/>
            <a:ext cx="4116759" cy="272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70E-609C-4EFD-A0DE-543D115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Current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3F9E-ED34-4FCE-90B8-BCDC3DEF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54949"/>
            <a:ext cx="8596668" cy="3880773"/>
          </a:xfrm>
        </p:spPr>
        <p:txBody>
          <a:bodyPr/>
          <a:lstStyle/>
          <a:p>
            <a:pPr fontAlgn="base"/>
            <a:r>
              <a:rPr lang="en-US" sz="2400" dirty="0"/>
              <a:t>Paper repair tickets</a:t>
            </a:r>
          </a:p>
          <a:p>
            <a:pPr fontAlgn="base"/>
            <a:r>
              <a:rPr lang="en-US" sz="2400" dirty="0"/>
              <a:t>Website </a:t>
            </a:r>
            <a:r>
              <a:rPr lang="en-US" sz="2400" u="sng" dirty="0">
                <a:hlinkClick r:id="rId2"/>
              </a:rPr>
              <a:t>https://www.babitsbikes.com/</a:t>
            </a:r>
            <a:endParaRPr lang="en-US" sz="2400" u="sng" dirty="0"/>
          </a:p>
          <a:p>
            <a:pPr fontAlgn="base"/>
            <a:r>
              <a:rPr lang="en-US" sz="2400" dirty="0"/>
              <a:t>Inventory tracking</a:t>
            </a:r>
          </a:p>
          <a:p>
            <a:pPr fontAlgn="base"/>
            <a:r>
              <a:rPr lang="en-US" sz="2400" dirty="0"/>
              <a:t>Multiple POS terminals</a:t>
            </a:r>
          </a:p>
          <a:p>
            <a:pPr fontAlgn="base"/>
            <a:r>
              <a:rPr lang="en-US" sz="2400" dirty="0"/>
              <a:t>Insufficient inventory system</a:t>
            </a:r>
          </a:p>
          <a:p>
            <a:pPr fontAlgn="base"/>
            <a:endParaRPr lang="en-US" sz="2400" dirty="0"/>
          </a:p>
        </p:txBody>
      </p:sp>
      <p:pic>
        <p:nvPicPr>
          <p:cNvPr id="4098" name="Picture 2" descr="https://lh6.googleusercontent.com/uPRC3vCl_-lxeZzu2OJpq9qivQSLvMGC8hlwei6vh_-_oEm-BQxxpdbH-wAZjSbDWcdaz9NCgnQdAcQpC4SUvc5fBnDZh17CZJnaVu6GJtp6Tdqw1XdsTKeNZVlqap5bqDOS0wPulKQ">
            <a:extLst>
              <a:ext uri="{FF2B5EF4-FFF2-40B4-BE49-F238E27FC236}">
                <a16:creationId xmlns:a16="http://schemas.microsoft.com/office/drawing/2014/main" id="{2FF476E9-068E-4729-A8E6-4C6A563D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544" y="215705"/>
            <a:ext cx="1574018" cy="15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80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70E-609C-4EFD-A0DE-543D115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Problems with Current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3F9E-ED34-4FCE-90B8-BCDC3DEF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No service request submissions</a:t>
            </a:r>
          </a:p>
          <a:p>
            <a:r>
              <a:rPr lang="en-US" sz="2400" dirty="0"/>
              <a:t>No way to view service records</a:t>
            </a:r>
          </a:p>
          <a:p>
            <a:r>
              <a:rPr lang="en-US" sz="2400" dirty="0"/>
              <a:t>No low-level indicator</a:t>
            </a:r>
          </a:p>
          <a:p>
            <a:r>
              <a:rPr lang="en-US" sz="2400" dirty="0"/>
              <a:t>Lack of inventory tracking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lh6.googleusercontent.com/uPRC3vCl_-lxeZzu2OJpq9qivQSLvMGC8hlwei6vh_-_oEm-BQxxpdbH-wAZjSbDWcdaz9NCgnQdAcQpC4SUvc5fBnDZh17CZJnaVu6GJtp6Tdqw1XdsTKeNZVlqap5bqDOS0wPulKQ">
            <a:extLst>
              <a:ext uri="{FF2B5EF4-FFF2-40B4-BE49-F238E27FC236}">
                <a16:creationId xmlns:a16="http://schemas.microsoft.com/office/drawing/2014/main" id="{2FF476E9-068E-4729-A8E6-4C6A563D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544" y="215705"/>
            <a:ext cx="1574018" cy="15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Image result for problems">
            <a:extLst>
              <a:ext uri="{FF2B5EF4-FFF2-40B4-BE49-F238E27FC236}">
                <a16:creationId xmlns:a16="http://schemas.microsoft.com/office/drawing/2014/main" id="{BE78CD88-013E-4F9D-B760-05516F510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4035"/>
            <a:ext cx="3013879" cy="30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80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70E-609C-4EFD-A0DE-543D115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Proposed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3F9E-ED34-4FCE-90B8-BCDC3DEF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 numCol="2">
            <a:normAutofit fontScale="92500" lnSpcReduction="20000"/>
          </a:bodyPr>
          <a:lstStyle/>
          <a:p>
            <a:pPr marL="0" lvl="0" indent="0" algn="ctr">
              <a:buNone/>
            </a:pPr>
            <a:r>
              <a:rPr lang="en-US" sz="2000" u="sng" dirty="0"/>
              <a:t>Functional</a:t>
            </a:r>
          </a:p>
          <a:p>
            <a:pPr lvl="0"/>
            <a:endParaRPr lang="en-US" dirty="0"/>
          </a:p>
          <a:p>
            <a:pPr lvl="0"/>
            <a:r>
              <a:rPr lang="en-US" sz="1900" dirty="0"/>
              <a:t>The system shall notify the customer when service request has been completed</a:t>
            </a:r>
          </a:p>
          <a:p>
            <a:pPr lvl="0"/>
            <a:r>
              <a:rPr lang="en-US" sz="1900" dirty="0"/>
              <a:t>The system shall allow technicians to view service requests</a:t>
            </a:r>
          </a:p>
          <a:p>
            <a:pPr lvl="0"/>
            <a:r>
              <a:rPr lang="en-US" sz="1900" dirty="0"/>
              <a:t>The system shall allow technicians to record services performed</a:t>
            </a:r>
          </a:p>
          <a:p>
            <a:pPr lvl="0"/>
            <a:r>
              <a:rPr lang="en-US" sz="1900" dirty="0"/>
              <a:t>The system shall notify customers when repairs are complete</a:t>
            </a:r>
          </a:p>
          <a:p>
            <a:pPr marL="0" lvl="0" indent="0" algn="ctr">
              <a:buNone/>
            </a:pPr>
            <a:endParaRPr lang="en-US" sz="2000" u="sng" dirty="0"/>
          </a:p>
          <a:p>
            <a:pPr marL="0" lvl="0" indent="0" algn="ctr">
              <a:buNone/>
            </a:pPr>
            <a:endParaRPr lang="en-US" sz="2000" u="sng" dirty="0"/>
          </a:p>
          <a:p>
            <a:pPr marL="0" lvl="0" indent="0" algn="ctr">
              <a:buNone/>
            </a:pPr>
            <a:r>
              <a:rPr lang="en-US" sz="2000" u="sng" dirty="0"/>
              <a:t>Non Functional </a:t>
            </a:r>
          </a:p>
          <a:p>
            <a:pPr marL="0" lvl="0" indent="0" algn="ctr">
              <a:buNone/>
            </a:pPr>
            <a:endParaRPr lang="en-US" dirty="0"/>
          </a:p>
          <a:p>
            <a:pPr lvl="0"/>
            <a:r>
              <a:rPr lang="en-US" sz="1900" dirty="0"/>
              <a:t>The system must respond with in 5 seconds</a:t>
            </a:r>
          </a:p>
          <a:p>
            <a:pPr lvl="0"/>
            <a:r>
              <a:rPr lang="en-US" sz="1900" dirty="0"/>
              <a:t>The system must support 25 users at one time</a:t>
            </a:r>
          </a:p>
          <a:p>
            <a:pPr lvl="0"/>
            <a:r>
              <a:rPr lang="en-US" sz="1900" dirty="0"/>
              <a:t>System must be compatible with any web browser</a:t>
            </a:r>
          </a:p>
          <a:p>
            <a:pPr lvl="0"/>
            <a:r>
              <a:rPr lang="en-US" sz="1900" dirty="0"/>
              <a:t>System must be available 24 hours a day</a:t>
            </a:r>
          </a:p>
          <a:p>
            <a:pPr lvl="0"/>
            <a:r>
              <a:rPr lang="en-US" sz="1900" dirty="0"/>
              <a:t>The system must be able to run on the current businesses hardware						</a:t>
            </a:r>
            <a:endParaRPr lang="en-US" sz="1900" b="1" dirty="0"/>
          </a:p>
        </p:txBody>
      </p:sp>
      <p:pic>
        <p:nvPicPr>
          <p:cNvPr id="4098" name="Picture 2" descr="https://lh6.googleusercontent.com/uPRC3vCl_-lxeZzu2OJpq9qivQSLvMGC8hlwei6vh_-_oEm-BQxxpdbH-wAZjSbDWcdaz9NCgnQdAcQpC4SUvc5fBnDZh17CZJnaVu6GJtp6Tdqw1XdsTKeNZVlqap5bqDOS0wPulKQ">
            <a:extLst>
              <a:ext uri="{FF2B5EF4-FFF2-40B4-BE49-F238E27FC236}">
                <a16:creationId xmlns:a16="http://schemas.microsoft.com/office/drawing/2014/main" id="{2FF476E9-068E-4729-A8E6-4C6A563D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544" y="215705"/>
            <a:ext cx="1574018" cy="15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8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5086-A5DA-4E42-964A-AB798860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348"/>
            <a:ext cx="8596668" cy="1320800"/>
          </a:xfrm>
        </p:spPr>
        <p:txBody>
          <a:bodyPr>
            <a:normAutofit/>
          </a:bodyPr>
          <a:lstStyle/>
          <a:p>
            <a:pPr algn="ctr"/>
            <a:b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Proposed System Constraints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9A7A-B7C1-4CE2-9E2C-CF492326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The project must be completed and implemented before December 10</a:t>
            </a:r>
            <a:r>
              <a:rPr lang="en-US" baseline="30000" dirty="0"/>
              <a:t>th</a:t>
            </a:r>
            <a:r>
              <a:rPr lang="en-US" dirty="0"/>
              <a:t>, 2018.</a:t>
            </a:r>
          </a:p>
          <a:p>
            <a:pPr lvl="0"/>
            <a:r>
              <a:rPr lang="en-US" dirty="0"/>
              <a:t>The project must be completed on a budget of $0.00.</a:t>
            </a:r>
          </a:p>
          <a:p>
            <a:pPr lvl="0"/>
            <a:r>
              <a:rPr lang="en-US" dirty="0"/>
              <a:t>The project must be of a scope deemed reasonable by Dr. </a:t>
            </a:r>
            <a:r>
              <a:rPr lang="en-US" dirty="0" err="1"/>
              <a:t>Kisling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project must be a dynamic application with data exchange.</a:t>
            </a:r>
          </a:p>
          <a:p>
            <a:pPr lvl="0"/>
            <a:r>
              <a:rPr lang="en-US" dirty="0"/>
              <a:t>The project must NOT be solely based on Microsoft Access.</a:t>
            </a:r>
          </a:p>
        </p:txBody>
      </p:sp>
    </p:spTree>
    <p:extLst>
      <p:ext uri="{BB962C8B-B14F-4D97-AF65-F5344CB8AC3E}">
        <p14:creationId xmlns:p14="http://schemas.microsoft.com/office/powerpoint/2010/main" val="83571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70E-609C-4EFD-A0DE-543D115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Expected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3F9E-ED34-4FCE-90B8-BCDC3DEF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Increase web and foot traffic</a:t>
            </a:r>
          </a:p>
          <a:p>
            <a:r>
              <a:rPr lang="en-US" sz="2400" dirty="0"/>
              <a:t>Increase efficiency</a:t>
            </a:r>
          </a:p>
          <a:p>
            <a:r>
              <a:rPr lang="en-US" sz="2400" dirty="0"/>
              <a:t>Decrease unexpected inventory depletion</a:t>
            </a:r>
          </a:p>
          <a:p>
            <a:r>
              <a:rPr lang="en-US" sz="2400" dirty="0"/>
              <a:t>Increase profits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lh6.googleusercontent.com/uPRC3vCl_-lxeZzu2OJpq9qivQSLvMGC8hlwei6vh_-_oEm-BQxxpdbH-wAZjSbDWcdaz9NCgnQdAcQpC4SUvc5fBnDZh17CZJnaVu6GJtp6Tdqw1XdsTKeNZVlqap5bqDOS0wPulKQ">
            <a:extLst>
              <a:ext uri="{FF2B5EF4-FFF2-40B4-BE49-F238E27FC236}">
                <a16:creationId xmlns:a16="http://schemas.microsoft.com/office/drawing/2014/main" id="{2FF476E9-068E-4729-A8E6-4C6A563D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544" y="215705"/>
            <a:ext cx="1574018" cy="15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68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70E-609C-4EFD-A0DE-543D115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Users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3F9E-ED34-4FCE-90B8-BCDC3DEF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41947"/>
            <a:ext cx="8596668" cy="3880773"/>
          </a:xfrm>
        </p:spPr>
        <p:txBody>
          <a:bodyPr/>
          <a:lstStyle/>
          <a:p>
            <a:r>
              <a:rPr lang="en-US" sz="2400" dirty="0"/>
              <a:t>Technicians</a:t>
            </a:r>
          </a:p>
          <a:p>
            <a:r>
              <a:rPr lang="en-US" sz="2400" dirty="0"/>
              <a:t>Customers</a:t>
            </a:r>
          </a:p>
          <a:p>
            <a:r>
              <a:rPr lang="en-US" sz="2400" dirty="0"/>
              <a:t>NO Admin</a:t>
            </a:r>
          </a:p>
        </p:txBody>
      </p:sp>
      <p:pic>
        <p:nvPicPr>
          <p:cNvPr id="4098" name="Picture 2" descr="https://lh6.googleusercontent.com/uPRC3vCl_-lxeZzu2OJpq9qivQSLvMGC8hlwei6vh_-_oEm-BQxxpdbH-wAZjSbDWcdaz9NCgnQdAcQpC4SUvc5fBnDZh17CZJnaVu6GJtp6Tdqw1XdsTKeNZVlqap5bqDOS0wPulKQ">
            <a:extLst>
              <a:ext uri="{FF2B5EF4-FFF2-40B4-BE49-F238E27FC236}">
                <a16:creationId xmlns:a16="http://schemas.microsoft.com/office/drawing/2014/main" id="{2FF476E9-068E-4729-A8E6-4C6A563D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544" y="215705"/>
            <a:ext cx="1574018" cy="15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person on desktop computer">
            <a:extLst>
              <a:ext uri="{FF2B5EF4-FFF2-40B4-BE49-F238E27FC236}">
                <a16:creationId xmlns:a16="http://schemas.microsoft.com/office/drawing/2014/main" id="{D12D61F5-E4B6-43EE-A0C9-7E88E4C1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746" y="2388728"/>
            <a:ext cx="5416256" cy="30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89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70E-609C-4EFD-A0DE-543D1157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Context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3F9E-ED34-4FCE-90B8-BCDC3DEF7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https://lh6.googleusercontent.com/uPRC3vCl_-lxeZzu2OJpq9qivQSLvMGC8hlwei6vh_-_oEm-BQxxpdbH-wAZjSbDWcdaz9NCgnQdAcQpC4SUvc5fBnDZh17CZJnaVu6GJtp6Tdqw1XdsTKeNZVlqap5bqDOS0wPulKQ">
            <a:extLst>
              <a:ext uri="{FF2B5EF4-FFF2-40B4-BE49-F238E27FC236}">
                <a16:creationId xmlns:a16="http://schemas.microsoft.com/office/drawing/2014/main" id="{2FF476E9-068E-4729-A8E6-4C6A563D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544" y="215705"/>
            <a:ext cx="1574018" cy="15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BF9F8-E1B9-433A-9293-56A1B89157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041142"/>
            <a:ext cx="8596668" cy="1888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7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483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PowerPoint Presentation</vt:lpstr>
      <vt:lpstr>Business Description</vt:lpstr>
      <vt:lpstr>Current Environment</vt:lpstr>
      <vt:lpstr>Problems with Current System</vt:lpstr>
      <vt:lpstr>Proposed System Requirements</vt:lpstr>
      <vt:lpstr> Proposed System Constraints</vt:lpstr>
      <vt:lpstr>Expected Benefits</vt:lpstr>
      <vt:lpstr>Users Involved</vt:lpstr>
      <vt:lpstr>Context Diagram</vt:lpstr>
      <vt:lpstr>Problem Analysis</vt:lpstr>
      <vt:lpstr>Use Case Diagram</vt:lpstr>
      <vt:lpstr> UC Spec: Submit Service Request </vt:lpstr>
      <vt:lpstr> UC Spec: View Upcoming Service Requests </vt:lpstr>
      <vt:lpstr> UC Spec: Enter Services Performed</vt:lpstr>
      <vt:lpstr> UC Spec: View Service History</vt:lpstr>
      <vt:lpstr> Preliminary Non-Functional Requirements 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Babcock</dc:creator>
  <cp:lastModifiedBy>Jordan Babcock</cp:lastModifiedBy>
  <cp:revision>20</cp:revision>
  <dcterms:created xsi:type="dcterms:W3CDTF">2018-09-10T15:35:54Z</dcterms:created>
  <dcterms:modified xsi:type="dcterms:W3CDTF">2018-10-03T17:43:26Z</dcterms:modified>
</cp:coreProperties>
</file>