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Proxima Nova"/>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ProximaNova-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roximaNova-italic.fntdata"/><Relationship Id="rId14" Type="http://schemas.openxmlformats.org/officeDocument/2006/relationships/font" Target="fonts/ProximaNova-bold.fntdata"/><Relationship Id="rId16" Type="http://schemas.openxmlformats.org/officeDocument/2006/relationships/font" Target="fonts/ProximaNova-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1eb23e901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1eb23e901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21834e71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21834e71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21834e717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21834e717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21834e717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21834e717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21834e717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21834e717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1834e717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21834e717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1834e717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21834e717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3920"/>
              <a:t>Modeling Bias and Ideological Leaning in Journalism</a:t>
            </a:r>
            <a:endParaRPr sz="392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Bradley Abelman (babelman)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6" name="Google Shape;66;p14"/>
          <p:cNvSpPr txBox="1"/>
          <p:nvPr>
            <p:ph idx="1" type="body"/>
          </p:nvPr>
        </p:nvSpPr>
        <p:spPr>
          <a:xfrm>
            <a:off x="311700" y="1152475"/>
            <a:ext cx="747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2000"/>
              <a:t>Ideology and author bias has seeped further into journalism.  It is increasingly difficult to determine the credibility of articles that we come across on a daily basis.</a:t>
            </a:r>
            <a:endParaRPr sz="2000"/>
          </a:p>
          <a:p>
            <a:pPr indent="0" lvl="0" marL="457200" rtl="0" algn="l">
              <a:spcBef>
                <a:spcPts val="1200"/>
              </a:spcBef>
              <a:spcAft>
                <a:spcPts val="1200"/>
              </a:spcAft>
              <a:buNone/>
            </a:pPr>
            <a:r>
              <a:rPr lang="en" sz="2000"/>
              <a:t>We need to consider the broader context of the author’s views and biases in order to properly consume news content, otherwise we may accept opinion as fact and lose sight of what is true.</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2" name="Google Shape;72;p15"/>
          <p:cNvSpPr txBox="1"/>
          <p:nvPr>
            <p:ph idx="1" type="body"/>
          </p:nvPr>
        </p:nvSpPr>
        <p:spPr>
          <a:xfrm>
            <a:off x="311700" y="1152475"/>
            <a:ext cx="747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2000"/>
              <a:t>MIT’s Computer Science and AI Lab (CSAIL) designed a model to identify the factuality and bias of news in 2018.  This model had a decent level of accuracy, but only looked at news sources as a whole.  This ignores the fact that outlets may have several journalists with different ideologies and levels of integrity.</a:t>
            </a:r>
            <a:endParaRPr sz="2000"/>
          </a:p>
          <a:p>
            <a:pPr indent="0" lvl="0" marL="457200" rtl="0" algn="l">
              <a:spcBef>
                <a:spcPts val="1200"/>
              </a:spcBef>
              <a:spcAft>
                <a:spcPts val="1200"/>
              </a:spcAft>
              <a:buNone/>
            </a:pPr>
            <a:r>
              <a:rPr lang="en" sz="2000"/>
              <a:t>We designed a model that identifies factuality, bias, and political ideology on a per-article basis.</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8" name="Google Shape;78;p16"/>
          <p:cNvSpPr txBox="1"/>
          <p:nvPr>
            <p:ph idx="1" type="body"/>
          </p:nvPr>
        </p:nvSpPr>
        <p:spPr>
          <a:xfrm>
            <a:off x="311700" y="1152475"/>
            <a:ext cx="747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2000"/>
              <a:t>MIT’s Computer Science and AI Lab (CSAIL) designed a model to identify the factuality and bias of news in 2018.  This model had a decent level of accuracy, but only looked at news sources as a whole.  This ignores the fact that outlets may have several journalists with different ideologies and levels of integrity.</a:t>
            </a:r>
            <a:endParaRPr sz="2000"/>
          </a:p>
          <a:p>
            <a:pPr indent="0" lvl="0" marL="457200" rtl="0" algn="l">
              <a:spcBef>
                <a:spcPts val="1200"/>
              </a:spcBef>
              <a:spcAft>
                <a:spcPts val="1200"/>
              </a:spcAft>
              <a:buNone/>
            </a:pPr>
            <a:r>
              <a:rPr lang="en" sz="2000"/>
              <a:t>We designed a model that identifies factuality, bias, and political ideology on a per-article basis.</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a:t>
            </a:r>
            <a:endParaRPr/>
          </a:p>
        </p:txBody>
      </p:sp>
      <p:sp>
        <p:nvSpPr>
          <p:cNvPr id="84" name="Google Shape;84;p17"/>
          <p:cNvSpPr txBox="1"/>
          <p:nvPr>
            <p:ph idx="1" type="body"/>
          </p:nvPr>
        </p:nvSpPr>
        <p:spPr>
          <a:xfrm>
            <a:off x="311700" y="1152475"/>
            <a:ext cx="747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2000"/>
              <a:t>We created a hybrid model of LSTM and a feed-forward NN.</a:t>
            </a:r>
            <a:endParaRPr sz="2000"/>
          </a:p>
          <a:p>
            <a:pPr indent="0" lvl="0" marL="457200" rtl="0" algn="l">
              <a:spcBef>
                <a:spcPts val="1200"/>
              </a:spcBef>
              <a:spcAft>
                <a:spcPts val="0"/>
              </a:spcAft>
              <a:buNone/>
            </a:pPr>
            <a:r>
              <a:rPr lang="en" sz="2000"/>
              <a:t>Bi-LSTM was the optimal choice due to its ability to capture textual relationships both forward and backward in the long-term, which is perfect for </a:t>
            </a:r>
            <a:r>
              <a:rPr lang="en" sz="2000"/>
              <a:t>lengthy</a:t>
            </a:r>
            <a:r>
              <a:rPr lang="en" sz="2000"/>
              <a:t> articles.</a:t>
            </a:r>
            <a:endParaRPr sz="2000"/>
          </a:p>
          <a:p>
            <a:pPr indent="0" lvl="0" marL="457200" rtl="0" algn="l">
              <a:spcBef>
                <a:spcPts val="1200"/>
              </a:spcBef>
              <a:spcAft>
                <a:spcPts val="1200"/>
              </a:spcAft>
              <a:buNone/>
            </a:pPr>
            <a:r>
              <a:rPr lang="en" sz="2000"/>
              <a:t>We also trained our own embeddings since widely available embeddings are likely too broad to capture the nuance in political news discussion.</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a:t>
            </a:r>
            <a:endParaRPr/>
          </a:p>
        </p:txBody>
      </p:sp>
      <p:sp>
        <p:nvSpPr>
          <p:cNvPr id="90" name="Google Shape;90;p18"/>
          <p:cNvSpPr txBox="1"/>
          <p:nvPr>
            <p:ph idx="1" type="body"/>
          </p:nvPr>
        </p:nvSpPr>
        <p:spPr>
          <a:xfrm>
            <a:off x="311700" y="1152475"/>
            <a:ext cx="5176800" cy="3416400"/>
          </a:xfrm>
          <a:prstGeom prst="rect">
            <a:avLst/>
          </a:prstGeom>
        </p:spPr>
        <p:txBody>
          <a:bodyPr anchorCtr="0" anchor="t" bIns="91425" lIns="91425" spcFirstLastPara="1" rIns="91425" wrap="square" tIns="91425">
            <a:normAutofit lnSpcReduction="20000"/>
          </a:bodyPr>
          <a:lstStyle/>
          <a:p>
            <a:pPr indent="0" lvl="0" marL="457200" rtl="0" algn="l">
              <a:spcBef>
                <a:spcPts val="0"/>
              </a:spcBef>
              <a:spcAft>
                <a:spcPts val="0"/>
              </a:spcAft>
              <a:buNone/>
            </a:pPr>
            <a:r>
              <a:rPr lang="en" sz="2000"/>
              <a:t>The news organization, article topic, and text were used as input to the model</a:t>
            </a:r>
            <a:r>
              <a:rPr lang="en" sz="2000"/>
              <a:t>.  The LSTM took in the text and processed it for the hidden layer where it met back up with the topic and source.  Then, all hidden layer nodes are used to create predictions for each of the 8 labels: </a:t>
            </a:r>
            <a:endParaRPr sz="2000"/>
          </a:p>
          <a:p>
            <a:pPr indent="0" lvl="0" marL="457200" rtl="0" algn="l">
              <a:spcBef>
                <a:spcPts val="1200"/>
              </a:spcBef>
              <a:spcAft>
                <a:spcPts val="0"/>
              </a:spcAft>
              <a:buNone/>
            </a:pPr>
            <a:r>
              <a:rPr lang="en" sz="2000"/>
              <a:t>(2 bias, 3 political leaning, 3 factuality)</a:t>
            </a:r>
            <a:endParaRPr sz="2000"/>
          </a:p>
          <a:p>
            <a:pPr indent="0" lvl="0" marL="457200" rtl="0" algn="l">
              <a:spcBef>
                <a:spcPts val="1200"/>
              </a:spcBef>
              <a:spcAft>
                <a:spcPts val="1200"/>
              </a:spcAft>
              <a:buNone/>
            </a:pPr>
            <a:r>
              <a:t/>
            </a:r>
            <a:endParaRPr sz="2000"/>
          </a:p>
        </p:txBody>
      </p:sp>
      <p:pic>
        <p:nvPicPr>
          <p:cNvPr id="91" name="Google Shape;91;p18"/>
          <p:cNvPicPr preferRelativeResize="0"/>
          <p:nvPr/>
        </p:nvPicPr>
        <p:blipFill>
          <a:blip r:embed="rId3">
            <a:alphaModFix/>
          </a:blip>
          <a:stretch>
            <a:fillRect/>
          </a:stretch>
        </p:blipFill>
        <p:spPr>
          <a:xfrm>
            <a:off x="5488500" y="1196672"/>
            <a:ext cx="3571400" cy="2929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Experiments</a:t>
            </a:r>
            <a:endParaRPr/>
          </a:p>
        </p:txBody>
      </p:sp>
      <p:pic>
        <p:nvPicPr>
          <p:cNvPr id="97" name="Google Shape;97;p19"/>
          <p:cNvPicPr preferRelativeResize="0"/>
          <p:nvPr/>
        </p:nvPicPr>
        <p:blipFill>
          <a:blip r:embed="rId3">
            <a:alphaModFix/>
          </a:blip>
          <a:stretch>
            <a:fillRect/>
          </a:stretch>
        </p:blipFill>
        <p:spPr>
          <a:xfrm>
            <a:off x="5174250" y="1112563"/>
            <a:ext cx="3891174" cy="2918375"/>
          </a:xfrm>
          <a:prstGeom prst="rect">
            <a:avLst/>
          </a:prstGeom>
          <a:noFill/>
          <a:ln>
            <a:noFill/>
          </a:ln>
        </p:spPr>
      </p:pic>
      <p:sp>
        <p:nvSpPr>
          <p:cNvPr id="98" name="Google Shape;98;p19"/>
          <p:cNvSpPr txBox="1"/>
          <p:nvPr>
            <p:ph idx="1" type="body"/>
          </p:nvPr>
        </p:nvSpPr>
        <p:spPr>
          <a:xfrm>
            <a:off x="311700" y="1152475"/>
            <a:ext cx="49884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n" sz="2000"/>
              <a:t>The model had a bias accuracy of 67%, a factuality accuracy of over 50% and a political ideology accuracy of nearly 100%.  </a:t>
            </a:r>
            <a:r>
              <a:rPr lang="en" sz="2000"/>
              <a:t>We also tested the model with only the text of the article (no source or topic), resulting in minimal change of accuracy. The bias accuracy actually increased by 0.7%</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a:t>
            </a:r>
            <a:endParaRPr/>
          </a:p>
        </p:txBody>
      </p:sp>
      <p:sp>
        <p:nvSpPr>
          <p:cNvPr id="104" name="Google Shape;104;p20"/>
          <p:cNvSpPr txBox="1"/>
          <p:nvPr>
            <p:ph idx="1" type="body"/>
          </p:nvPr>
        </p:nvSpPr>
        <p:spPr>
          <a:xfrm>
            <a:off x="311700" y="1152475"/>
            <a:ext cx="7282200" cy="36657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2000"/>
              <a:t>Determining the political leaning of an article is incredibly simple, likely due to the fact that different ideologies have different diction in writing.</a:t>
            </a:r>
            <a:endParaRPr sz="2000"/>
          </a:p>
          <a:p>
            <a:pPr indent="0" lvl="0" marL="457200" rtl="0" algn="l">
              <a:spcBef>
                <a:spcPts val="1200"/>
              </a:spcBef>
              <a:spcAft>
                <a:spcPts val="1200"/>
              </a:spcAft>
              <a:buNone/>
            </a:pPr>
            <a:r>
              <a:rPr lang="en" sz="2000"/>
              <a:t>Factuality was the most difficult to predict.  If we were to spend a year continuing this project, we’d like to integrate a NLI model to compare the sentences to check for inconsistency.  We believe that this would increase the factuality accuracy substantially and also make it possible to label articles real or satirical.</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